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6A2E6-AF2F-4932-8B88-CCA8C6D10F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5CEB9-F5ED-48D0-9B04-0513EC9244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Classification tree of the amphibian distributions in the Iberian Peninsula according to S, the Baroni-Urbani and Buser (1976) similarity index. The species that constituted the four chorotypical clusters (CC.1, CC.2, CC.3, and CC.4) are enclosed in squares. The degree to which each distribution belongs to each significant chorotype (Ch) is shown. Black symbols (circles and squares) indicate all branches susceptible to be interpreted as fuzzy biogeographic patterns with different levels of fuzziness of which a maximum of 11 nonnested patterns are identified with black squares.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2CC7C-DC23-4397-917E-DE70F6FECB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Geographical representations of the four significant chorotypes described for the amphibians in the Iberian Peninsula. The presence of at least one species of the chorotypical clusters, the species richness of the chorotypical clusters (SRch), the maximum membership degree (MMDch), and the fuzzy species richness (FSRch) are mapped. Main mountain ranges and rivers are represented below to aid comprehension of Results and Discussion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2CC7C-DC23-4397-917E-DE70F6FECB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Amphibian distributions in the Iberian Peninsula that were not included in significant chorotypes. For Hyla meridionalis, only the north eastern (N-E) ranges, resulting from a human introduction, are drawn.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2CC7C-DC23-4397-917E-DE70F6FECB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Scatter plots of the relationships, in each chorotype, between the maximum membership degree (MMDch) and species richness of the chorotypical cluster (SRch), and between fuzzy species richness (FSRch) and SRch. Subscript “ch” was replaced with the corresponding number when referred to a single chorotype.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2CC7C-DC23-4397-917E-DE70F6FECBF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Classification trees and geographical representations of the significant chorotypes described separately for the amphibians in mainland Spain and Portugal. The species richness of the chorotypical clusters (SRch) and the fuzzy species richness (FSRch) are mapped. Thick lines in the trees indicate chorotypical clusters.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2CC7C-DC23-4397-917E-DE70F6FECBF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Two first axes of the multidimensional scaling plot of the amphibian distributions in the Iberian Peninsula. Distributions in the same biotic element are rounded together by a line: a black line for the model-based Gaussian clustering and a gray line for the model-based hierarchical clustering; distributions in the same chorotypical cluster are grouped together with gray shadows. The number of distributions in each biotic element according to the Gaussian clustering is geographically represented.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E2CC7C-DC23-4397-917E-DE70F6FECBF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r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r0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r0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r02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r02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ysbio/syr02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645–660, </a:t>
            </a:r>
            <a:r>
              <a:rPr lang="en-US" altLang="en-US" sz="1000">
                <a:solidFill>
                  <a:srgbClr val="333333"/>
                </a:solidFill>
                <a:hlinkClick r:id="rId3"/>
              </a:rPr>
              <a:t>https://doi.org/10.1093/sysbio/syr026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Classification tree of the amphibian distributions in the Iberian Peninsula according to S, the Baroni-Urbani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11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645–660, </a:t>
            </a:r>
            <a:r>
              <a:rPr lang="en-US" altLang="en-US" sz="1000">
                <a:solidFill>
                  <a:srgbClr val="333333"/>
                </a:solidFill>
                <a:hlinkClick r:id="rId3"/>
              </a:rPr>
              <a:t>https://doi.org/10.1093/sysbio/syr026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Geographical representations of the four significant chorotypes described for the amphibians in the Iberian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645–660, </a:t>
            </a:r>
            <a:r>
              <a:rPr lang="en-US" altLang="en-US" sz="1000">
                <a:solidFill>
                  <a:srgbClr val="333333"/>
                </a:solidFill>
                <a:hlinkClick r:id="rId3"/>
              </a:rPr>
              <a:t>https://doi.org/10.1093/sysbio/syr026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Amphibian distributions in the Iberian Peninsula that were not included in significant chorotypes. For Hyla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20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645–660, </a:t>
            </a:r>
            <a:r>
              <a:rPr lang="en-US" altLang="en-US" sz="1000">
                <a:solidFill>
                  <a:srgbClr val="333333"/>
                </a:solidFill>
                <a:hlinkClick r:id="rId3"/>
              </a:rPr>
              <a:t>https://doi.org/10.1093/sysbio/syr026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Scatter plots of the relationships, in each chorotype, between the maximum membership degree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05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645–660, </a:t>
            </a:r>
            <a:r>
              <a:rPr lang="en-US" altLang="en-US" sz="1000">
                <a:solidFill>
                  <a:srgbClr val="333333"/>
                </a:solidFill>
                <a:hlinkClick r:id="rId3"/>
              </a:rPr>
              <a:t>https://doi.org/10.1093/sysbio/syr026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Classification trees and geographical representations of the significant chorotypes described separately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60, Issue 5, October 2011, Pages 645–660, </a:t>
            </a:r>
            <a:r>
              <a:rPr lang="en-US" altLang="en-US" sz="1000">
                <a:solidFill>
                  <a:srgbClr val="333333"/>
                </a:solidFill>
                <a:hlinkClick r:id="rId3"/>
              </a:rPr>
              <a:t>https://doi.org/10.1093/sysbio/syr026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Two first axes of the multidimensional scaling plot of the amphibian distributions in the Iberian Peninsula.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Classification tree of the amphibian distributions in the Iberian Peninsula according to S, the Baroni-Urbani ...</vt:lpstr>
      <vt:lpstr>FIGURE 2. Geographical representations of the four significant chorotypes described for the amphibians in the Iberian ...</vt:lpstr>
      <vt:lpstr>FIGURE 3. Amphibian distributions in the Iberian Peninsula that were not included in significant chorotypes. For Hyla ...</vt:lpstr>
      <vt:lpstr>FIGURE 4. Scatter plots of the relationships, in each chorotype, between the maximum membership degree ...</vt:lpstr>
      <vt:lpstr>FIGURE 5. Classification trees and geographical representations of the significant chorotypes described separately for ...</vt:lpstr>
      <vt:lpstr>FIGURE 6. Two first axes of the multidimensional scaling plot of the amphibian distributions in the Iberian Peninsula.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2024-04-26T14:50:34Z</dcterms:modified>
</cp:coreProperties>
</file>