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D6A04B-E17C-4F50-A3ED-9C28BB14041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DAF850-481A-4410-9199-78121779229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I </a:t>
            </a:r>
            <a:r>
              <a:rPr lang="en-US" altLang="en-US">
                <a:latin typeface="Arial" pitchFamily="34" charset="0"/>
                <a:ea typeface="Arial" pitchFamily="34" charset="0"/>
              </a:rPr>
              <a:t>Weekly Incidence Rates, 1984–2010
Data from InVS. Infection rates per 100,000 individuals.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President and Fellows of Harvard College.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D0D01-2000-418F-8981-8403C9010F8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II </a:t>
            </a:r>
            <a:r>
              <a:rPr lang="en-US" altLang="en-US">
                <a:latin typeface="Arial" pitchFamily="34" charset="0"/>
                <a:ea typeface="Arial" pitchFamily="34" charset="0"/>
              </a:rPr>
              <a:t>Prevalence Rates over Calendar Year, by Age, Average 1984–2010
Data from InVS. Weekly infection rates per 100,000 individuals.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President and Fellows of Harvard College.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D0D01-2000-418F-8981-8403C9010F8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III </a:t>
            </a:r>
            <a:r>
              <a:rPr lang="en-US" altLang="en-US">
                <a:latin typeface="Arial" pitchFamily="34" charset="0"/>
                <a:ea typeface="Arial" pitchFamily="34" charset="0"/>
              </a:rPr>
              <a:t>Public Transportation Strikes, France, 1984–2010
 Data collected by the author using the LexisNexis search of the French written press. All occurrences of a public transportation strike lasting three days at least, either nationally or regionally, were recorded from the national press ( Le Monde , Le Figaro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President and Fellows of Harvard College.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D0D01-2000-418F-8981-8403C9010F8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IV </a:t>
            </a:r>
            <a:r>
              <a:rPr lang="en-US" altLang="en-US">
                <a:latin typeface="Arial" pitchFamily="34" charset="0"/>
                <a:ea typeface="Arial" pitchFamily="34" charset="0"/>
              </a:rPr>
              <a:t>Expansion of the High-Speed Railway
The map displays the major connections of the high-speed rail link in France and the date of opening. To avoid cluttering, only direct links are displayed. The analysis also takes into account the opening of links between two cities where a stop in Paris was no longer necessary, for example, Marseille-Lille without a change of trains in Paris.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President and Fellows of Harvard College.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D0D01-2000-418F-8981-8403C9010F8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V </a:t>
            </a:r>
            <a:r>
              <a:rPr lang="en-US" altLang="en-US">
                <a:latin typeface="Arial" pitchFamily="34" charset="0"/>
                <a:ea typeface="Arial" pitchFamily="34" charset="0"/>
              </a:rPr>
              <a:t>Event Analysis: School Closures
 The different panels display the estimates of equation (2) and show the weekly incidence of the disease within a region as a function of the time since the first week of school holidays. Results obtained from a regression controlling also for region, year and week effects. Standard errors are clustered by region. The incidence is normalized by the average incidence one week before the strike (labeled as −1). School closures last typically for one or two weeks, except for the 8-week summer break. Solid line is the mean effect by week, 95 percentiles are shown as vertical bars.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President and Fellows of Harvard College.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D0D01-2000-418F-8981-8403C9010F8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VI </a:t>
            </a:r>
            <a:r>
              <a:rPr lang="en-US" altLang="en-US">
                <a:latin typeface="Arial" pitchFamily="34" charset="0"/>
                <a:ea typeface="Arial" pitchFamily="34" charset="0"/>
              </a:rPr>
              <a:t>Event Analysis: Public Transportation Strike
 The different panels display the estimates of equation (2) and show the weekly incidence of the disease within a region as a function of the time since the first week of a public transportation strike. Results obtained from a regression controlling also for region, year, and week effects. Standard errors are clustered by region. The incidence is normalized by the average incidence one week before closure (labeled as −1). Solid line is the mean effect by week, 95 percentiles are shown as vertical bars. Chickenpox is omitted as transportation strikes do not have statistically significant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President and Fellows of Harvard College.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D0D01-2000-418F-8981-8403C9010F8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VII </a:t>
            </a:r>
            <a:r>
              <a:rPr lang="en-US" altLang="en-US">
                <a:latin typeface="Arial" pitchFamily="34" charset="0"/>
                <a:ea typeface="Arial" pitchFamily="34" charset="0"/>
              </a:rPr>
              <a:t>Effect of Policy Measures on Annual Disease Prevalence, by Week of Implementation
The different panels display the annual prevalence of diseases as a function of the week of implementation of the policy. The prevalence are in deviation from a baseline scenario, which includes school closures due to regular holidays. School closures last for two weeks and public transportation closures for one week.
 The discontinuous lines in Panels (a) and (b) are due to periods of holidays, when schools are closed anyway. The results are based on estimated coefficients of equation (6) and shown in Table VI . The results were averaged over 500 replications, drawing realizations for the shock in equation (6) and for the estimated coefficients from their asymptotic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President and Fellows of Harvard College.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D0D01-2000-418F-8981-8403C9010F8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VII </a:t>
            </a:r>
            <a:r>
              <a:rPr lang="en-US" altLang="en-US">
                <a:latin typeface="Arial" pitchFamily="34" charset="0"/>
                <a:ea typeface="Arial" pitchFamily="34" charset="0"/>
              </a:rPr>
              <a:t>Effect of Policy Measures on Annual Disease Prevalence, by Week of Implementation
The different panels display the annual prevalence of diseases as a function of the week of implementation of the policy. The prevalence are in deviation from a baseline scenario, which includes school closures due to regular holidays. School closures last for two weeks and public transportation closures for one week.
 The discontinuous lines in Panels (a) and (b) are due to periods of holidays, when schools are closed anyway. The results are based on estimated coefficients of equation (6) and shown in Table VI . The results were averaged over 500 replications, drawing realizations for the shock in equation (6) and for the estimated coefficients from their asymptotic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President and Fellows of Harvard College.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D0D01-2000-418F-8981-8403C9010F8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VIII </a:t>
            </a:r>
            <a:r>
              <a:rPr lang="en-US" altLang="en-US">
                <a:latin typeface="Arial" pitchFamily="34" charset="0"/>
                <a:ea typeface="Arial" pitchFamily="34" charset="0"/>
              </a:rPr>
              <a:t>Overall Gain of Policy Measures Closures, by Week of Implementation
 The different panels display the gain in per capita Euros of the policy compared to a baseline scenario, which includes school closures due to regular holidays. The calculations use a value of statistical life equal to €5 million regardless of age. The results are based on estimated coefficients of equation (6) and cost measures displayed in Tables 4 and 5 in the Online appendix and Table VII . The results were averaged over 500 replications, drawing realizations for the shock in equation (6) and for the estimated coefficients from their asymptotic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President and Fellows of Harvard College.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7D0D01-2000-418F-8981-8403C9010F8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qje/qjw0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qje/qjw0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qje/qjw00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qje/qjw00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qje/qjw0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qje/qjw00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qje/qjw00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qje/qjw005"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qje/qjw005"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Q J Econ</a:t>
            </a:r>
            <a:r>
              <a:rPr lang="en-US" altLang="en-US" sz="1000">
                <a:solidFill>
                  <a:srgbClr val="333333"/>
                </a:solidFill>
              </a:rPr>
              <a:t>, Volume 131, Issue 2, May 2016, Pages 891–941, </a:t>
            </a:r>
            <a:r>
              <a:rPr lang="en-US" altLang="en-US" sz="1000">
                <a:solidFill>
                  <a:srgbClr val="333333"/>
                </a:solidFill>
                <a:hlinkClick r:id="rId3"/>
              </a:rPr>
              <a:t>https://doi.org/10.1093/qje/qjw005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I </a:t>
            </a:r>
            <a:r>
              <a:rPr lang="en-US" altLang="en-US" b="0"/>
              <a:t>Weekly Incidence Rates, 1984–2010
Data from InVS. Infection rates per 100,000 individuals.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10696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Q J Econ</a:t>
            </a:r>
            <a:r>
              <a:rPr lang="en-US" altLang="en-US" sz="1000">
                <a:solidFill>
                  <a:srgbClr val="333333"/>
                </a:solidFill>
              </a:rPr>
              <a:t>, Volume 131, Issue 2, May 2016, Pages 891–941, </a:t>
            </a:r>
            <a:r>
              <a:rPr lang="en-US" altLang="en-US" sz="1000">
                <a:solidFill>
                  <a:srgbClr val="333333"/>
                </a:solidFill>
                <a:hlinkClick r:id="rId3"/>
              </a:rPr>
              <a:t>https://doi.org/10.1093/qje/qjw005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II </a:t>
            </a:r>
            <a:r>
              <a:rPr lang="en-US" altLang="en-US" b="0"/>
              <a:t>Prevalence Rates over Calendar Year, by Age, Average 1984–2010
Data from InVS. Weekly infection rates 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0248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Q J Econ</a:t>
            </a:r>
            <a:r>
              <a:rPr lang="en-US" altLang="en-US" sz="1000">
                <a:solidFill>
                  <a:srgbClr val="333333"/>
                </a:solidFill>
              </a:rPr>
              <a:t>, Volume 131, Issue 2, May 2016, Pages 891–941, </a:t>
            </a:r>
            <a:r>
              <a:rPr lang="en-US" altLang="en-US" sz="1000">
                <a:solidFill>
                  <a:srgbClr val="333333"/>
                </a:solidFill>
                <a:hlinkClick r:id="rId3"/>
              </a:rPr>
              <a:t>https://doi.org/10.1093/qje/qjw005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III </a:t>
            </a:r>
            <a:r>
              <a:rPr lang="en-US" altLang="en-US" b="0"/>
              <a:t>Public Transportation Strikes, France, 1984–2010
 Data collected by the author using the LexisNexis search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5045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Q J Econ</a:t>
            </a:r>
            <a:r>
              <a:rPr lang="en-US" altLang="en-US" sz="1000">
                <a:solidFill>
                  <a:srgbClr val="333333"/>
                </a:solidFill>
              </a:rPr>
              <a:t>, Volume 131, Issue 2, May 2016, Pages 891–941, </a:t>
            </a:r>
            <a:r>
              <a:rPr lang="en-US" altLang="en-US" sz="1000">
                <a:solidFill>
                  <a:srgbClr val="333333"/>
                </a:solidFill>
                <a:hlinkClick r:id="rId3"/>
              </a:rPr>
              <a:t>https://doi.org/10.1093/qje/qjw005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IV </a:t>
            </a:r>
            <a:r>
              <a:rPr lang="en-US" altLang="en-US" b="0"/>
              <a:t>Expansion of the High-Speed Railway
The map displays the major connections of the high-speed rail link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125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Q J Econ</a:t>
            </a:r>
            <a:r>
              <a:rPr lang="en-US" altLang="en-US" sz="1000">
                <a:solidFill>
                  <a:srgbClr val="333333"/>
                </a:solidFill>
              </a:rPr>
              <a:t>, Volume 131, Issue 2, May 2016, Pages 891–941, </a:t>
            </a:r>
            <a:r>
              <a:rPr lang="en-US" altLang="en-US" sz="1000">
                <a:solidFill>
                  <a:srgbClr val="333333"/>
                </a:solidFill>
                <a:hlinkClick r:id="rId3"/>
              </a:rPr>
              <a:t>https://doi.org/10.1093/qje/qjw005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V </a:t>
            </a:r>
            <a:r>
              <a:rPr lang="en-US" altLang="en-US" b="0"/>
              <a:t>Event Analysis: School Closures
 The different panels display the estimates of equation (2) and show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6566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Q J Econ</a:t>
            </a:r>
            <a:r>
              <a:rPr lang="en-US" altLang="en-US" sz="1000">
                <a:solidFill>
                  <a:srgbClr val="333333"/>
                </a:solidFill>
              </a:rPr>
              <a:t>, Volume 131, Issue 2, May 2016, Pages 891–941, </a:t>
            </a:r>
            <a:r>
              <a:rPr lang="en-US" altLang="en-US" sz="1000">
                <a:solidFill>
                  <a:srgbClr val="333333"/>
                </a:solidFill>
                <a:hlinkClick r:id="rId3"/>
              </a:rPr>
              <a:t>https://doi.org/10.1093/qje/qjw005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VI </a:t>
            </a:r>
            <a:r>
              <a:rPr lang="en-US" altLang="en-US" b="0"/>
              <a:t>Event Analysis: Public Transportation Strike
 The different panels display the estimates of equation (2)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8291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Q J Econ</a:t>
            </a:r>
            <a:r>
              <a:rPr lang="en-US" altLang="en-US" sz="1000">
                <a:solidFill>
                  <a:srgbClr val="333333"/>
                </a:solidFill>
              </a:rPr>
              <a:t>, Volume 131, Issue 2, May 2016, Pages 891–941, </a:t>
            </a:r>
            <a:r>
              <a:rPr lang="en-US" altLang="en-US" sz="1000">
                <a:solidFill>
                  <a:srgbClr val="333333"/>
                </a:solidFill>
                <a:hlinkClick r:id="rId3"/>
              </a:rPr>
              <a:t>https://doi.org/10.1093/qje/qjw005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VII </a:t>
            </a:r>
            <a:r>
              <a:rPr lang="en-US" altLang="en-US" b="0"/>
              <a:t>Effect of Policy Measures on Annual Disease Prevalence, by Week of Implementation
The different panels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070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Q J Econ</a:t>
            </a:r>
            <a:r>
              <a:rPr lang="en-US" altLang="en-US" sz="1000">
                <a:solidFill>
                  <a:srgbClr val="333333"/>
                </a:solidFill>
              </a:rPr>
              <a:t>, Volume 131, Issue 2, May 2016, Pages 891–941, </a:t>
            </a:r>
            <a:r>
              <a:rPr lang="en-US" altLang="en-US" sz="1000">
                <a:solidFill>
                  <a:srgbClr val="333333"/>
                </a:solidFill>
                <a:hlinkClick r:id="rId3"/>
              </a:rPr>
              <a:t>https://doi.org/10.1093/qje/qjw005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VII </a:t>
            </a:r>
            <a:r>
              <a:rPr lang="en-US" altLang="en-US" b="0"/>
              <a:t>Effect of Policy Measures on Annual Disease Prevalence, by Week of Implementation
The different panels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1612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Q J Econ</a:t>
            </a:r>
            <a:r>
              <a:rPr lang="en-US" altLang="en-US" sz="1000">
                <a:solidFill>
                  <a:srgbClr val="333333"/>
                </a:solidFill>
              </a:rPr>
              <a:t>, Volume 131, Issue 2, May 2016, Pages 891–941, </a:t>
            </a:r>
            <a:r>
              <a:rPr lang="en-US" altLang="en-US" sz="1000">
                <a:solidFill>
                  <a:srgbClr val="333333"/>
                </a:solidFill>
                <a:hlinkClick r:id="rId3"/>
              </a:rPr>
              <a:t>https://doi.org/10.1093/qje/qjw005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VIII </a:t>
            </a:r>
            <a:r>
              <a:rPr lang="en-US" altLang="en-US" b="0"/>
              <a:t>Overall Gain of Policy Measures Closures, by Week of Implementation
 The different panels display the gain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235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I Weekly Incidence Rates, 1984–2010
Data from InVS. Infection rates per 100,000 individuals.
</vt:lpstr>
      <vt:lpstr>Figure II Prevalence Rates over Calendar Year, by Age, Average 1984–2010
Data from InVS. Weekly infection rates per ...</vt:lpstr>
      <vt:lpstr>Figure III Public Transportation Strikes, France, 1984–2010
 Data collected by the author using the LexisNexis search of ...</vt:lpstr>
      <vt:lpstr>Figure IV Expansion of the High-Speed Railway
The map displays the major connections of the high-speed rail link in ...</vt:lpstr>
      <vt:lpstr>Figure V Event Analysis: School Closures
 The different panels display the estimates of equation (2) and show the ...</vt:lpstr>
      <vt:lpstr>Figure VI Event Analysis: Public Transportation Strike
 The different panels display the estimates of equation (2) and ...</vt:lpstr>
      <vt:lpstr>Figure VII Effect of Policy Measures on Annual Disease Prevalence, by Week of Implementation
The different panels ...</vt:lpstr>
      <vt:lpstr>Figure VII Effect of Policy Measures on Annual Disease Prevalence, by Week of Implementation
The different panels ...</vt:lpstr>
      <vt:lpstr>Figure VIII Overall Gain of Policy Measures Closures, by Week of Implementation
 The different panels display the gain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2024-04-26T23:30:49Z</dcterms:modified>
</cp:coreProperties>
</file>