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Lst>
  <p:sldSz cx="9144000" cy="6858000" type="screen4x3"/>
  <p:notesSz cx="6858000" cy="9144000"/>
  <p:custDataLst>
    <p:tags r:id="rId2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2C459E-70E3-4D5F-B56E-10D26248475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304466-3354-4DC9-8709-1DE339FDE7F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Data generating process.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 Distribution of repeat players.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 Repeat incidents by industry.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 Total cost of cyber events over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 Losses by industry.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 Relative costs and losses (annual, in billions of US dollars) (Indeed, there may be some overlap between some categories (i.e. intellectual property and cyber crime). However, these descriptions are presented as informational estimates only.).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 Loss as a percentage of revenues.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 Incident costs – security spending (in millions of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16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Four types of cyber events.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Cyber incidents, and rates, by industry.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Cyber events by type of information compromised.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Rates of malicious events.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Composition of legal actions.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Count of private and public legal actions by year.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Legal actions and litigation rates, by type of cyber event.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Litigation rate by organization type, and industry.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5D3B8-A658-431A-A2E0-A7CC344FC89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ybsec/tyw00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Data generating process.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1631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Distribution of repeat players.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6748"/>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Repeat incidents by industry.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7648"/>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Total cost of cyber events over time.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5578"/>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Losses by industry.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25143"/>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Relative costs and losses (annual, in billions of US dollars) (Indeed, there may be some overlap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28776"/>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Loss as a percentage of revenues.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9931"/>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Incident costs – security spending (in millions of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2539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Four types of cyber events.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4711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Cyber incidents, and rates, by industry.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0403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Cyber events by type of information compromised.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548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Rates of malicious events.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766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Composition of legal actions.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574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Count of private and public legal actions by year.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8406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Legal actions and litigation rates, by type of cyber event.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17365"/>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Cyber Secur</a:t>
            </a:r>
            <a:r>
              <a:rPr lang="en-US" altLang="en-US" sz="1000">
                <a:solidFill>
                  <a:srgbClr val="333333"/>
                </a:solidFill>
              </a:rPr>
              <a:t>, Volume 2, Issue 2, December 2016, Pages 121–135, </a:t>
            </a:r>
            <a:r>
              <a:rPr lang="en-US" altLang="en-US" sz="1000">
                <a:solidFill>
                  <a:srgbClr val="333333"/>
                </a:solidFill>
                <a:hlinkClick r:id="rId3"/>
              </a:rPr>
              <a:t>https://doi.org/10.1093/cybsec/tyw001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Litigation rate by organization type, and industry.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4908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48</Paragraphs>
  <Slides>16</Slides>
  <Notes>16</Notes>
  <TotalTime>3343</TotalTime>
  <HiddenSlides>0</HiddenSlides>
  <MMClips>0</MMClips>
  <ScaleCrop>0</ScaleCrop>
  <HeadingPairs>
    <vt:vector baseType="variant" size="4">
      <vt:variant>
        <vt:lpstr>Theme</vt:lpstr>
      </vt:variant>
      <vt:variant>
        <vt:i4>1</vt:i4>
      </vt:variant>
      <vt:variant>
        <vt:lpstr>Slide Titles</vt:lpstr>
      </vt:variant>
      <vt:variant>
        <vt:i4>16</vt:i4>
      </vt:variant>
    </vt:vector>
  </HeadingPairs>
  <TitlesOfParts>
    <vt:vector baseType="lpstr" size="17">
      <vt:lpstr>13_Office Theme</vt:lpstr>
      <vt:lpstr>Figure 1. Data generating process.
</vt:lpstr>
      <vt:lpstr>Figure 2. Four types of cyber events.
</vt:lpstr>
      <vt:lpstr>Figure 3. Cyber incidents, and rates, by industry.
</vt:lpstr>
      <vt:lpstr>Figure 4. Cyber events by type of information compromised.
</vt:lpstr>
      <vt:lpstr>Figure 5. Rates of malicious events.
</vt:lpstr>
      <vt:lpstr>Figure 6. Composition of legal actions.
</vt:lpstr>
      <vt:lpstr>Figure 7. Count of private and public legal actions by year.
</vt:lpstr>
      <vt:lpstr>Figure 8. Legal actions and litigation rates, by type of cyber event.
</vt:lpstr>
      <vt:lpstr>Figure 9. Litigation rate by organization type, and industry.
</vt:lpstr>
      <vt:lpstr>Figure 10. Distribution of repeat players.
</vt:lpstr>
      <vt:lpstr>Figure 11. Repeat incidents by industry.
</vt:lpstr>
      <vt:lpstr>Figure 12. Total cost of cyber events over time.
</vt:lpstr>
      <vt:lpstr>Figure 13. Losses by industry.
</vt:lpstr>
      <vt:lpstr>Figure 14. Relative costs and losses (annual, in billions of US dollars) (Indeed, there may be some overlap between ...</vt:lpstr>
      <vt:lpstr>Figure 15. Loss as a percentage of revenues.
</vt:lpstr>
      <vt:lpstr>Figure 16. Incident costs – security spending (in millions of $).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2024-04-26T03:35:49Z</dcterms:modified>
</cp:coreProperties>
</file>