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 id="295" r:id="rId14"/>
    <p:sldId id="298" r:id="rId15"/>
    <p:sldId id="301" r:id="rId16"/>
    <p:sldId id="304" r:id="rId17"/>
    <p:sldId id="307" r:id="rId18"/>
    <p:sldId id="310" r:id="rId19"/>
    <p:sldId id="313" r:id="rId20"/>
    <p:sldId id="316" r:id="rId21"/>
  </p:sldIdLst>
  <p:sldSz cx="9144000" cy="6858000" type="screen4x3"/>
  <p:notesSz cx="6858000" cy="9144000"/>
  <p:custDataLst>
    <p:tags r:id="rId2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notesMaster" Target="notesMasters/notesMaster1.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tags" Target="tags/tag1.xml" /><Relationship Id="rId23" Type="http://schemas.openxmlformats.org/officeDocument/2006/relationships/presProps" Target="presProps.xml" /><Relationship Id="rId24" Type="http://schemas.openxmlformats.org/officeDocument/2006/relationships/viewProps" Target="viewProps.xml" /><Relationship Id="rId25" Type="http://schemas.openxmlformats.org/officeDocument/2006/relationships/theme" Target="theme/theme1.xml" /><Relationship Id="rId26" Type="http://schemas.openxmlformats.org/officeDocument/2006/relationships/tableStyles" Target="tableStyles.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9DE7687-EF6F-4602-9992-29219F806508}"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5AA6619-6637-494F-8EE9-F066390E1DBA}"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The joint distribution of the logarithmic magnification λ = ln (μ) and the convergence κ for sources at redshift zS = 1.5 (lighter areas correspond to higher probability densities on a logarithmic scale).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The Authors Monthly Notices of the Royal Astronomical Society © 2010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4238657-E1FD-4868-89E9-B78ABD99B3AB}"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12 </a:t>
            </a:r>
            <a:r>
              <a:rPr lang="en-US" altLang="en-US">
                <a:latin typeface="Arial" pitchFamily="34" charset="0"/>
                <a:ea typeface="Arial" pitchFamily="34" charset="0"/>
              </a:rPr>
              <a:t>Dispersion  of the conditional probability distribution  of the residual magnification λres=λ−λest for sources at redshift zS = 1.5 using the optimal estimate (25) and convergence κest reconstructed using the shear and flexion from a futuristic survey with ngal = 500 arcmin−2 and a filter scale θs = 3 arcsec (dashed line). The solid line indicates the dispersion of the uncorrected magnification.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The Authors Monthly Notices of the Royal Astronomical Society © 2010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4238657-E1FD-4868-89E9-B78ABD99B3AB}" type="slidenum">
              <a:rPr lang="en-US" altLang="en-US" sz="1200"/>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11 </a:t>
            </a:r>
            <a:r>
              <a:rPr lang="en-US" altLang="en-US">
                <a:latin typeface="Arial" pitchFamily="34" charset="0"/>
                <a:ea typeface="Arial" pitchFamily="34" charset="0"/>
              </a:rPr>
              <a:t>The dispersion  of the residual logarithmic magnification λres=λ−λest of sources at redshift zS = 1.5 as a function of the filter scale θs used to reconstruct the convergence κest from a futuristic survey with ngal = 500 arcmin−2. Results are shown for the optimal estimate (25) with convergence reconstructed from shear (dashed line) and from shear and flexion (dotted line). The solid horizontal line indicates the dispersion of λres=λ without correction.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The Authors Monthly Notices of the Royal Astronomical Society © 2010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4238657-E1FD-4868-89E9-B78ABD99B3AB}" type="slidenum">
              <a:rPr lang="en-US" altLang="en-US" sz="1200"/>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10 </a:t>
            </a:r>
            <a:r>
              <a:rPr lang="en-US" altLang="en-US">
                <a:latin typeface="Arial" pitchFamily="34" charset="0"/>
                <a:ea typeface="Arial" pitchFamily="34" charset="0"/>
              </a:rPr>
              <a:t>The probability distribution of the magnification-induced distance error δDlum relative to the true distance Dlum for sources at redshift zS = 1.5. Compared are the distribution without correction (solid line), the all-sky distribution for the corrected distance using the optimal estimate (25) with κest reconstructed using the shear from an advanced survey with ngal = 100 arcmin−2 and a filter scale θs = 25 arcsec (dashed line), and the distribution for sources in regions with estimated convergence κest=−0.05 (dotted line).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The Authors Monthly Notices of the Royal Astronomical Society © 2010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4238657-E1FD-4868-89E9-B78ABD99B3AB}" type="slidenum">
              <a:rPr lang="en-US" altLang="en-US" sz="1200"/>
              <a:t>12</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The dispersion  of the residual magnification as a function of the source redshift zS. The dispersion without correction (λest = 0, solid line) is compared to the residual dispersion with convergence reconstructed from the shear (dashed line) and shear and flexion of an advanced weak-lensing survey with galaxy number density ngal = 100 arcmin−2 and median redshift zmedian = 1.5.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The Authors Monthly Notices of the Royal Astronomical Society © 2010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4238657-E1FD-4868-89E9-B78ABD99B3AB}" type="slidenum">
              <a:rPr lang="en-US" altLang="en-US" sz="1200"/>
              <a:t>13</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The probability distribution of the conditional residual dispersion  for sources at redshift zS = 1.5 for an advanced survey with shear (dashed line). The vertical solid line indicates the value of the uncorrected magnification dispersion σλ, and the vertical dotted line marks the all-sky average  of the residual dispersion.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The Authors Monthly Notices of the Royal Astronomical Society © 2010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4238657-E1FD-4868-89E9-B78ABD99B3AB}" type="slidenum">
              <a:rPr lang="en-US" altLang="en-US" sz="1200"/>
              <a:t>14</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Bias  and dispersion  of the conditional probability distribution  of the residual magnification λres=λ−λest for sources at redshift zS = 1.5 as a function of the estimated convergence κest. Shown are the conditional bias and dispersion for the simple estimate (24) with the convergence κest reconstructed using the shear from an advanced survey with ngal = 100 arcmin−2 and a filter scale θs = 25 arcsec. Note that the conditional bias of the optimal estimate (25) vanishes by construction, while its conditional dispersion is equal to that of the simple estimate.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The Authors Monthly Notices of the Royal Astronomical Society © 2010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4238657-E1FD-4868-89E9-B78ABD99B3AB}" type="slidenum">
              <a:rPr lang="en-US" altLang="en-US" sz="1200"/>
              <a:t>15</a:t>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16 </a:t>
            </a:r>
            <a:r>
              <a:rPr lang="en-US" altLang="en-US">
                <a:latin typeface="Arial" pitchFamily="34" charset="0"/>
                <a:ea typeface="Arial" pitchFamily="34" charset="0"/>
              </a:rPr>
              <a:t>The joint distribution of the shear component γ1 at redshift z = 1.8 and redshift zS = 3.1 at the same sky position (lighter areas correspond to higher probability densities on a logarithmic scale). The dashed line marks the mean shear  as a function of γ1(zS). Note that the joint distribution for the second shear components γ2(z) and γ2(zS) is the same as for the first shear components.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The Authors Monthly Notices of the Royal Astronomical Society © 2010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4238657-E1FD-4868-89E9-B78ABD99B3AB}" type="slidenum">
              <a:rPr lang="en-US" altLang="en-US" sz="1200"/>
              <a:t>16</a:t>
            </a:fld>
            <a:endParaRPr lang="en-US"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17 </a:t>
            </a:r>
            <a:r>
              <a:rPr lang="en-US" altLang="en-US">
                <a:latin typeface="Arial" pitchFamily="34" charset="0"/>
                <a:ea typeface="Arial" pitchFamily="34" charset="0"/>
              </a:rPr>
              <a:t>The ratio rγ(z, zS) between the mean shear at redshift z and the shear at redshift zS = 3.1. The ratio has been calculated by fitting the relation (29a) to the shear data from the ray-tracing simulations.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The Authors Monthly Notices of the Royal Astronomical Society © 2010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4238657-E1FD-4868-89E9-B78ABD99B3AB}" type="slidenum">
              <a:rPr lang="en-US" altLang="en-US" sz="1200"/>
              <a:t>17</a:t>
            </a:fld>
            <a:endParaRPr lang="en-US"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18 </a:t>
            </a:r>
            <a:r>
              <a:rPr lang="en-US" altLang="en-US">
                <a:latin typeface="Arial" pitchFamily="34" charset="0"/>
                <a:ea typeface="Arial" pitchFamily="34" charset="0"/>
              </a:rPr>
              <a:t>The dispersion  of the residual magnification as a function of the source redshift zS. The dispersion without correction (λest = 0, solid line) is compared to the residual dispersion with convergence reconstructed from the shear and flexion of a futuristic weak-lensing survey with galaxy number density ngal = 500 arcmin−2 and median redshift zmedian = 1.8, when ignoring (dashed line) or using the individual galaxy redshifts (dotted line).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The Authors Monthly Notices of the Royal Astronomical Society © 2010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4238657-E1FD-4868-89E9-B78ABD99B3AB}" type="slidenum">
              <a:rPr lang="en-US" altLang="en-US" sz="1200"/>
              <a:t>18</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The probability distribution  of the residual logarithmic magnification λres=λ−λest for sources at redshift zS = 1.5. The residual distribution for the optimal estimate (25) with the convergence to the same source redshift (dashed line) is compared to the case without correction (i.e. λest = 0, solid line).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The Authors Monthly Notices of the Royal Astronomical Society © 2010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4238657-E1FD-4868-89E9-B78ABD99B3AB}"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The dispersion  of the residual λres (dashed line) for sources at redshift zS = 1.5 as a function of the filter scale θs used to generate the convergence estimate κest by convolving the convergence κ(zS) with a Gaussian filter. The solid horizontal line marks the magnification dispersion λres=λ without correction.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The Authors Monthly Notices of the Royal Astronomical Society © 2010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4238657-E1FD-4868-89E9-B78ABD99B3AB}"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The joint distribution  of the logarithmic magnification λ for sources at redshift zS = 1.5 and the convergence κest reconstructed from the shear of galaxy images in a survey with galaxy density ngal = 100 arcmin−2, median redshift zmedian = 1.5 and a Gaussian smoothing with filter scale θs = 20 arcsec (lighter areas correspond to higher probability densities on a logarithmic scale). Also shown are the relation λ=−2 ln (1 −κest) (solid line) and the relation  (dashed line).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The Authors Monthly Notices of the Royal Astronomical Society © 2010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4238657-E1FD-4868-89E9-B78ABD99B3AB}"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The dispersion  of the residual logarithmic magnification λres=λ−λest of sources at redshift zS = 1.5 as a function of the filter scale θs used to reconstruct the convergence κest from an advanced survey with ngal = 100 arcmin−2. Results are shown for the simple estimate (24) (dashed lines) and for the optimal estimate (25) (dotted lines) with convergence reconstructed from shear (a) and from shear and flexion (b). The solid horizontal line indicates the dispersion λres=λ without correction.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The Authors Monthly Notices of the Royal Astronomical Society © 2010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4238657-E1FD-4868-89E9-B78ABD99B3AB}"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The probability distribution of the residual magnification λres=λ−λest for sources at redshift zS = 1.5. Compared are the distribution for λest = 0 (solid line), the distribution  for the optimal estimate (25) with κest reconstructed using the shear from an advanced survey with ngal = 100 arcmin−2 and a filter scale θs = 25 arcsec (dashed line), and the conditional distribution  for κest=−0.05 (dotted line) and κest = 0.1 (dash–dotted line).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The Authors Monthly Notices of the Royal Astronomical Society © 2010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4238657-E1FD-4868-89E9-B78ABD99B3AB}"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15 </a:t>
            </a:r>
            <a:r>
              <a:rPr lang="en-US" altLang="en-US">
                <a:latin typeface="Arial" pitchFamily="34" charset="0"/>
                <a:ea typeface="Arial" pitchFamily="34" charset="0"/>
              </a:rPr>
              <a:t>Wiener filters  in Fourier space for standard candles/sirens at redshift zS = 1.5 and convergence reconstructed from the shear (solid line) or the shear and flexion (dashed line) from an advanced survey with galaxy density ngal = 100 arcmin−2 and median redshift zmedian = 1.5 (a) and a futuristic survey with ngal = 500 arcmin−2 and zmedian = 1.8 (b).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The Authors Monthly Notices of the Royal Astronomical Society © 2010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4238657-E1FD-4868-89E9-B78ABD99B3AB}"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14 </a:t>
            </a:r>
            <a:r>
              <a:rPr lang="en-US" altLang="en-US">
                <a:latin typeface="Arial" pitchFamily="34" charset="0"/>
                <a:ea typeface="Arial" pitchFamily="34" charset="0"/>
              </a:rPr>
              <a:t>The probability distribution of the magnification-induced distance error δDlum (relative to the true distance Dlum) for sources at redshift zS = 1.5. Compared are the distribution without correction (solid line), the all-sky distribution for the corrected distance using the optimal estimate (25) with κest reconstructed using the shear and flexion from a futuristic survey with ngal = 500 arcmin−2 and a filter scale θs = 3 arcsec (dashed line), and the distribution for sources in regions with estimated convergence κest=−0.05.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The Authors Monthly Notices of the Royal Astronomical Society © 2010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4238657-E1FD-4868-89E9-B78ABD99B3AB}"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13 </a:t>
            </a:r>
            <a:r>
              <a:rPr lang="en-US" altLang="en-US">
                <a:latin typeface="Arial" pitchFamily="34" charset="0"/>
                <a:ea typeface="Arial" pitchFamily="34" charset="0"/>
              </a:rPr>
              <a:t>The dispersion  of the residual magnification as a function of the source redshift zS. The dispersion without correction (λest = 0, solid line) is compared to the residual dispersion with convergence reconstructed from the shear (dashed line) and shear and flexion of a futuristic weak-lensing survey with galaxy number density ngal = 500 arcmin−2 and median redshift zmedian = 1.8.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The Authors Monthly Notices of the Royal Astronomical Society © 2010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4238657-E1FD-4868-89E9-B78ABD99B3AB}"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111/j.1365-2966.2010.17963.x"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111/j.1365-2966.2010.17963.x" TargetMode="External" /><Relationship Id="rId4" Type="http://schemas.openxmlformats.org/officeDocument/2006/relationships/image" Target="../media/image1.png" /><Relationship Id="rId5" Type="http://schemas.openxmlformats.org/officeDocument/2006/relationships/image" Target="../media/image11.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hyperlink" Target="https://doi.org/10.1111/j.1365-2966.2010.17963.x" TargetMode="External" /><Relationship Id="rId4" Type="http://schemas.openxmlformats.org/officeDocument/2006/relationships/image" Target="../media/image1.png" /><Relationship Id="rId5" Type="http://schemas.openxmlformats.org/officeDocument/2006/relationships/image" Target="../media/image12.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 Id="rId3" Type="http://schemas.openxmlformats.org/officeDocument/2006/relationships/hyperlink" Target="https://doi.org/10.1111/j.1365-2966.2010.17963.x" TargetMode="External" /><Relationship Id="rId4" Type="http://schemas.openxmlformats.org/officeDocument/2006/relationships/image" Target="../media/image1.png" /><Relationship Id="rId5" Type="http://schemas.openxmlformats.org/officeDocument/2006/relationships/image" Target="../media/image13.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3.xml" /><Relationship Id="rId3" Type="http://schemas.openxmlformats.org/officeDocument/2006/relationships/hyperlink" Target="https://doi.org/10.1111/j.1365-2966.2010.17963.x" TargetMode="External" /><Relationship Id="rId4" Type="http://schemas.openxmlformats.org/officeDocument/2006/relationships/image" Target="../media/image1.png" /><Relationship Id="rId5" Type="http://schemas.openxmlformats.org/officeDocument/2006/relationships/image" Target="../media/image14.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4.xml" /><Relationship Id="rId3" Type="http://schemas.openxmlformats.org/officeDocument/2006/relationships/hyperlink" Target="https://doi.org/10.1111/j.1365-2966.2010.17963.x" TargetMode="External" /><Relationship Id="rId4" Type="http://schemas.openxmlformats.org/officeDocument/2006/relationships/image" Target="../media/image1.png" /><Relationship Id="rId5" Type="http://schemas.openxmlformats.org/officeDocument/2006/relationships/image" Target="../media/image15.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5.xml" /><Relationship Id="rId3" Type="http://schemas.openxmlformats.org/officeDocument/2006/relationships/hyperlink" Target="https://doi.org/10.1111/j.1365-2966.2010.17963.x" TargetMode="External" /><Relationship Id="rId4" Type="http://schemas.openxmlformats.org/officeDocument/2006/relationships/image" Target="../media/image1.png" /><Relationship Id="rId5" Type="http://schemas.openxmlformats.org/officeDocument/2006/relationships/image" Target="../media/image16.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6.xml" /><Relationship Id="rId3" Type="http://schemas.openxmlformats.org/officeDocument/2006/relationships/hyperlink" Target="https://doi.org/10.1111/j.1365-2966.2010.17963.x" TargetMode="External" /><Relationship Id="rId4" Type="http://schemas.openxmlformats.org/officeDocument/2006/relationships/image" Target="../media/image1.png" /><Relationship Id="rId5" Type="http://schemas.openxmlformats.org/officeDocument/2006/relationships/image" Target="../media/image17.jpe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7.xml" /><Relationship Id="rId3" Type="http://schemas.openxmlformats.org/officeDocument/2006/relationships/hyperlink" Target="https://doi.org/10.1111/j.1365-2966.2010.17963.x" TargetMode="External" /><Relationship Id="rId4" Type="http://schemas.openxmlformats.org/officeDocument/2006/relationships/image" Target="../media/image1.png" /><Relationship Id="rId5" Type="http://schemas.openxmlformats.org/officeDocument/2006/relationships/image" Target="../media/image18.jpe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8.xml" /><Relationship Id="rId3" Type="http://schemas.openxmlformats.org/officeDocument/2006/relationships/hyperlink" Target="https://doi.org/10.1111/j.1365-2966.2010.17963.x" TargetMode="External" /><Relationship Id="rId4" Type="http://schemas.openxmlformats.org/officeDocument/2006/relationships/image" Target="../media/image1.png" /><Relationship Id="rId5" Type="http://schemas.openxmlformats.org/officeDocument/2006/relationships/image" Target="../media/image19.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111/j.1365-2966.2010.17963.x"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111/j.1365-2966.2010.17963.x"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111/j.1365-2966.2010.17963.x"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111/j.1365-2966.2010.17963.x"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111/j.1365-2966.2010.17963.x"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111/j.1365-2966.2010.17963.x"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111/j.1365-2966.2010.17963.x"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111/j.1365-2966.2010.17963.x"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412, Issue 2, April 2011, Pages 1023–1037, </a:t>
            </a:r>
            <a:r>
              <a:rPr lang="en-US" altLang="en-US" sz="1000">
                <a:solidFill>
                  <a:srgbClr val="333333"/>
                </a:solidFill>
                <a:hlinkClick r:id="rId3"/>
              </a:rPr>
              <a:t>https://doi.org/10.1111/j.1365-2966.2010.17963.x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The joint distribution of the logarithmic magnification λ = ln (μ) and the convergence κ for sources at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47900" y="1371600"/>
            <a:ext cx="4638070" cy="4457700"/>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412, Issue 2, April 2011, Pages 1023–1037, </a:t>
            </a:r>
            <a:r>
              <a:rPr lang="en-US" altLang="en-US" sz="1000">
                <a:solidFill>
                  <a:srgbClr val="333333"/>
                </a:solidFill>
                <a:hlinkClick r:id="rId3"/>
              </a:rPr>
              <a:t>https://doi.org/10.1111/j.1365-2966.2010.17963.x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12 </a:t>
            </a:r>
            <a:r>
              <a:rPr lang="en-US" altLang="en-US" b="0"/>
              <a:t>Dispersion  of the conditional probability distribution  of the residual magnification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879850"/>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412, Issue 2, April 2011, Pages 1023–1037, </a:t>
            </a:r>
            <a:r>
              <a:rPr lang="en-US" altLang="en-US" sz="1000">
                <a:solidFill>
                  <a:srgbClr val="333333"/>
                </a:solidFill>
                <a:hlinkClick r:id="rId3"/>
              </a:rPr>
              <a:t>https://doi.org/10.1111/j.1365-2966.2010.17963.x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11 </a:t>
            </a:r>
            <a:r>
              <a:rPr lang="en-US" altLang="en-US" b="0"/>
              <a:t>The dispersion  of the residual logarithmic magnification λ</a:t>
            </a:r>
            <a:r>
              <a:rPr lang="en-US" altLang="en-US" b="0" baseline="-25000"/>
              <a:t>res</a:t>
            </a:r>
            <a:r>
              <a:rPr lang="en-US" altLang="en-US" b="0"/>
              <a:t>=λ−λ</a:t>
            </a:r>
            <a:r>
              <a:rPr lang="en-US" altLang="en-US" b="0" baseline="-25000"/>
              <a:t>est</a:t>
            </a:r>
            <a:r>
              <a:rPr lang="en-US" altLang="en-US" b="0"/>
              <a:t> of sources at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896360"/>
          </a:xfrm>
          <a:prstGeom prst="rect">
            <a:avLst/>
          </a:prstGeom>
        </p:spPr>
      </p:pic>
    </p:spTree>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412, Issue 2, April 2011, Pages 1023–1037, </a:t>
            </a:r>
            <a:r>
              <a:rPr lang="en-US" altLang="en-US" sz="1000">
                <a:solidFill>
                  <a:srgbClr val="333333"/>
                </a:solidFill>
                <a:hlinkClick r:id="rId3"/>
              </a:rPr>
              <a:t>https://doi.org/10.1111/j.1365-2966.2010.17963.x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10 </a:t>
            </a:r>
            <a:r>
              <a:rPr lang="en-US" altLang="en-US" b="0"/>
              <a:t>The probability distribution of the magnification-induced distance error δD</a:t>
            </a:r>
            <a:r>
              <a:rPr lang="en-US" altLang="en-US" b="0" baseline="-25000"/>
              <a:t>lum</a:t>
            </a:r>
            <a:r>
              <a:rPr lang="en-US" altLang="en-US" b="0"/>
              <a:t> relative to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028440"/>
          </a:xfrm>
          <a:prstGeom prst="rect">
            <a:avLst/>
          </a:prstGeom>
        </p:spPr>
      </p:pic>
    </p:spTree>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412, Issue 2, April 2011, Pages 1023–1037, </a:t>
            </a:r>
            <a:r>
              <a:rPr lang="en-US" altLang="en-US" sz="1000">
                <a:solidFill>
                  <a:srgbClr val="333333"/>
                </a:solidFill>
                <a:hlinkClick r:id="rId3"/>
              </a:rPr>
              <a:t>https://doi.org/10.1111/j.1365-2966.2010.17963.x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The dispersion  of the residual magnification as a function of the source redshift z</a:t>
            </a:r>
            <a:r>
              <a:rPr lang="en-US" altLang="en-US" b="0" baseline="-25000"/>
              <a:t>S</a:t>
            </a:r>
            <a:r>
              <a:rPr lang="en-US" altLang="en-US" b="0"/>
              <a:t>.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896360"/>
          </a:xfrm>
          <a:prstGeom prst="rect">
            <a:avLst/>
          </a:prstGeom>
        </p:spPr>
      </p:pic>
    </p:spTree>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412, Issue 2, April 2011, Pages 1023–1037, </a:t>
            </a:r>
            <a:r>
              <a:rPr lang="en-US" altLang="en-US" sz="1000">
                <a:solidFill>
                  <a:srgbClr val="333333"/>
                </a:solidFill>
                <a:hlinkClick r:id="rId3"/>
              </a:rPr>
              <a:t>https://doi.org/10.1111/j.1365-2966.2010.17963.x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The probability distribution of the conditional residual dispersion  for sources at redshift z</a:t>
            </a:r>
            <a:r>
              <a:rPr lang="en-US" altLang="en-US" b="0" baseline="-25000"/>
              <a:t>S</a:t>
            </a:r>
            <a:r>
              <a:rPr lang="en-US" altLang="en-US" b="0"/>
              <a:t> =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028440"/>
          </a:xfrm>
          <a:prstGeom prst="rect">
            <a:avLst/>
          </a:prstGeom>
        </p:spPr>
      </p:pic>
    </p:spTree>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412, Issue 2, April 2011, Pages 1023–1037, </a:t>
            </a:r>
            <a:r>
              <a:rPr lang="en-US" altLang="en-US" sz="1000">
                <a:solidFill>
                  <a:srgbClr val="333333"/>
                </a:solidFill>
                <a:hlinkClick r:id="rId3"/>
              </a:rPr>
              <a:t>https://doi.org/10.1111/j.1365-2966.2010.17963.x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Bias  and dispersion  of the conditional probability distribution  of the residual magnification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70200" y="1371600"/>
            <a:ext cx="3407159" cy="4457700"/>
          </a:xfrm>
          <a:prstGeom prst="rect">
            <a:avLst/>
          </a:prstGeom>
        </p:spPr>
      </p:pic>
    </p:spTree>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412, Issue 2, April 2011, Pages 1023–1037, </a:t>
            </a:r>
            <a:r>
              <a:rPr lang="en-US" altLang="en-US" sz="1000">
                <a:solidFill>
                  <a:srgbClr val="333333"/>
                </a:solidFill>
                <a:hlinkClick r:id="rId3"/>
              </a:rPr>
              <a:t>https://doi.org/10.1111/j.1365-2966.2010.17963.x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16 </a:t>
            </a:r>
            <a:r>
              <a:rPr lang="en-US" altLang="en-US" b="0"/>
              <a:t>The joint distribution of the shear component γ</a:t>
            </a:r>
            <a:r>
              <a:rPr lang="en-US" altLang="en-US" b="0" baseline="-25000"/>
              <a:t>1</a:t>
            </a:r>
            <a:r>
              <a:rPr lang="en-US" altLang="en-US" b="0"/>
              <a:t> at redshift z = 1.8 and redshift z</a:t>
            </a:r>
            <a:r>
              <a:rPr lang="en-US" altLang="en-US" b="0" baseline="-25000"/>
              <a:t>S</a:t>
            </a:r>
            <a:r>
              <a:rPr lang="en-US" altLang="en-US" b="0"/>
              <a:t> =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73300" y="1371600"/>
            <a:ext cx="4598200" cy="4457700"/>
          </a:xfrm>
          <a:prstGeom prst="rect">
            <a:avLst/>
          </a:prstGeom>
        </p:spPr>
      </p:pic>
    </p:spTree>
  </p:cSld>
  <p:clrMapOvr>
    <a:masterClrMapping/>
  </p:clrMapOvr>
  <p:transition/>
  <p:timing/>
</p:sld>
</file>

<file path=ppt/slides/slide1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412, Issue 2, April 2011, Pages 1023–1037, </a:t>
            </a:r>
            <a:r>
              <a:rPr lang="en-US" altLang="en-US" sz="1000">
                <a:solidFill>
                  <a:srgbClr val="333333"/>
                </a:solidFill>
                <a:hlinkClick r:id="rId3"/>
              </a:rPr>
              <a:t>https://doi.org/10.1111/j.1365-2966.2010.17963.x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17 </a:t>
            </a:r>
            <a:r>
              <a:rPr lang="en-US" altLang="en-US" b="0"/>
              <a:t>The ratio r</a:t>
            </a:r>
            <a:r>
              <a:rPr lang="en-US" altLang="en-US" b="0" baseline="-25000"/>
              <a:t>γ</a:t>
            </a:r>
            <a:r>
              <a:rPr lang="en-US" altLang="en-US" b="0"/>
              <a:t>(z, z</a:t>
            </a:r>
            <a:r>
              <a:rPr lang="en-US" altLang="en-US" b="0" baseline="-25000"/>
              <a:t>S</a:t>
            </a:r>
            <a:r>
              <a:rPr lang="en-US" altLang="en-US" b="0"/>
              <a:t>) between the mean shear at redshift z and the shear at redshift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12870"/>
          </a:xfrm>
          <a:prstGeom prst="rect">
            <a:avLst/>
          </a:prstGeom>
        </p:spPr>
      </p:pic>
    </p:spTree>
  </p:cSld>
  <p:clrMapOvr>
    <a:masterClrMapping/>
  </p:clrMapOvr>
  <p:transition/>
  <p:timing/>
</p:sld>
</file>

<file path=ppt/slides/slide1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412, Issue 2, April 2011, Pages 1023–1037, </a:t>
            </a:r>
            <a:r>
              <a:rPr lang="en-US" altLang="en-US" sz="1000">
                <a:solidFill>
                  <a:srgbClr val="333333"/>
                </a:solidFill>
                <a:hlinkClick r:id="rId3"/>
              </a:rPr>
              <a:t>https://doi.org/10.1111/j.1365-2966.2010.17963.x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18 </a:t>
            </a:r>
            <a:r>
              <a:rPr lang="en-US" altLang="en-US" b="0"/>
              <a:t>The dispersion  of the residual magnification as a function of the source redshift z</a:t>
            </a:r>
            <a:r>
              <a:rPr lang="en-US" altLang="en-US" b="0" baseline="-25000"/>
              <a:t>S</a:t>
            </a:r>
            <a:r>
              <a:rPr lang="en-US" altLang="en-US" b="0"/>
              <a:t>.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87985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412, Issue 2, April 2011, Pages 1023–1037, </a:t>
            </a:r>
            <a:r>
              <a:rPr lang="en-US" altLang="en-US" sz="1000">
                <a:solidFill>
                  <a:srgbClr val="333333"/>
                </a:solidFill>
                <a:hlinkClick r:id="rId3"/>
              </a:rPr>
              <a:t>https://doi.org/10.1111/j.1365-2966.2010.17963.x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The probability distribution  of the residual logarithmic magnification λ</a:t>
            </a:r>
            <a:r>
              <a:rPr lang="en-US" altLang="en-US" b="0" baseline="-25000"/>
              <a:t>res</a:t>
            </a:r>
            <a:r>
              <a:rPr lang="en-US" altLang="en-US" b="0"/>
              <a:t>=λ−λ</a:t>
            </a:r>
            <a:r>
              <a:rPr lang="en-US" altLang="en-US" b="0" baseline="-25000"/>
              <a:t>est</a:t>
            </a:r>
            <a:r>
              <a:rPr lang="en-US" altLang="en-US" b="0"/>
              <a:t> for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9542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412, Issue 2, April 2011, Pages 1023–1037, </a:t>
            </a:r>
            <a:r>
              <a:rPr lang="en-US" altLang="en-US" sz="1000">
                <a:solidFill>
                  <a:srgbClr val="333333"/>
                </a:solidFill>
                <a:hlinkClick r:id="rId3"/>
              </a:rPr>
              <a:t>https://doi.org/10.1111/j.1365-2966.2010.17963.x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The dispersion  of the residual λ</a:t>
            </a:r>
            <a:r>
              <a:rPr lang="en-US" altLang="en-US" b="0" baseline="-25000"/>
              <a:t>res</a:t>
            </a:r>
            <a:r>
              <a:rPr lang="en-US" altLang="en-US" b="0"/>
              <a:t> (dashed line) for sources at redshift z</a:t>
            </a:r>
            <a:r>
              <a:rPr lang="en-US" altLang="en-US" b="0" baseline="-25000"/>
              <a:t>S</a:t>
            </a:r>
            <a:r>
              <a:rPr lang="en-US" altLang="en-US" b="0"/>
              <a:t> = 1.5 as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89636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412, Issue 2, April 2011, Pages 1023–1037, </a:t>
            </a:r>
            <a:r>
              <a:rPr lang="en-US" altLang="en-US" sz="1000">
                <a:solidFill>
                  <a:srgbClr val="333333"/>
                </a:solidFill>
                <a:hlinkClick r:id="rId3"/>
              </a:rPr>
              <a:t>https://doi.org/10.1111/j.1365-2966.2010.17963.x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The joint distribution  of the logarithmic magnification λ for sources at redshift z</a:t>
            </a:r>
            <a:r>
              <a:rPr lang="en-US" altLang="en-US" b="0" baseline="-25000"/>
              <a:t>S</a:t>
            </a:r>
            <a:r>
              <a:rPr lang="en-US" altLang="en-US" b="0"/>
              <a:t> = 1.5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73300" y="1371600"/>
            <a:ext cx="4598200"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412, Issue 2, April 2011, Pages 1023–1037, </a:t>
            </a:r>
            <a:r>
              <a:rPr lang="en-US" altLang="en-US" sz="1000">
                <a:solidFill>
                  <a:srgbClr val="333333"/>
                </a:solidFill>
                <a:hlinkClick r:id="rId3"/>
              </a:rPr>
              <a:t>https://doi.org/10.1111/j.1365-2966.2010.17963.x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The dispersion  of the residual logarithmic magnification λ</a:t>
            </a:r>
            <a:r>
              <a:rPr lang="en-US" altLang="en-US" b="0" baseline="-25000"/>
              <a:t>res</a:t>
            </a:r>
            <a:r>
              <a:rPr lang="en-US" altLang="en-US" b="0"/>
              <a:t>=λ−λ</a:t>
            </a:r>
            <a:r>
              <a:rPr lang="en-US" altLang="en-US" b="0" baseline="-25000"/>
              <a:t>est</a:t>
            </a:r>
            <a:r>
              <a:rPr lang="en-US" altLang="en-US" b="0"/>
              <a:t> of sources at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82900" y="1371600"/>
            <a:ext cx="3385595"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412, Issue 2, April 2011, Pages 1023–1037, </a:t>
            </a:r>
            <a:r>
              <a:rPr lang="en-US" altLang="en-US" sz="1000">
                <a:solidFill>
                  <a:srgbClr val="333333"/>
                </a:solidFill>
                <a:hlinkClick r:id="rId3"/>
              </a:rPr>
              <a:t>https://doi.org/10.1111/j.1365-2966.2010.17963.x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The probability distribution of the residual magnification λ</a:t>
            </a:r>
            <a:r>
              <a:rPr lang="en-US" altLang="en-US" b="0" baseline="-25000"/>
              <a:t>res</a:t>
            </a:r>
            <a:r>
              <a:rPr lang="en-US" altLang="en-US" b="0"/>
              <a:t>=λ−λ</a:t>
            </a:r>
            <a:r>
              <a:rPr lang="en-US" altLang="en-US" b="0" baseline="-25000"/>
              <a:t>est</a:t>
            </a:r>
            <a:r>
              <a:rPr lang="en-US" altLang="en-US" b="0"/>
              <a:t> for sources at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02844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412, Issue 2, April 2011, Pages 1023–1037, </a:t>
            </a:r>
            <a:r>
              <a:rPr lang="en-US" altLang="en-US" sz="1000">
                <a:solidFill>
                  <a:srgbClr val="333333"/>
                </a:solidFill>
                <a:hlinkClick r:id="rId3"/>
              </a:rPr>
              <a:t>https://doi.org/10.1111/j.1365-2966.2010.17963.x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15 </a:t>
            </a:r>
            <a:r>
              <a:rPr lang="en-US" altLang="en-US" b="0"/>
              <a:t>Wiener filters  in Fourier space for standard candles/sirens at redshift z</a:t>
            </a:r>
            <a:r>
              <a:rPr lang="en-US" altLang="en-US" b="0" baseline="-25000"/>
              <a:t>S</a:t>
            </a:r>
            <a:r>
              <a:rPr lang="en-US" altLang="en-US" b="0"/>
              <a:t> = 1.5 and convergence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59100" y="1371600"/>
            <a:ext cx="3228918"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412, Issue 2, April 2011, Pages 1023–1037, </a:t>
            </a:r>
            <a:r>
              <a:rPr lang="en-US" altLang="en-US" sz="1000">
                <a:solidFill>
                  <a:srgbClr val="333333"/>
                </a:solidFill>
                <a:hlinkClick r:id="rId3"/>
              </a:rPr>
              <a:t>https://doi.org/10.1111/j.1365-2966.2010.17963.x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14 </a:t>
            </a:r>
            <a:r>
              <a:rPr lang="en-US" altLang="en-US" b="0"/>
              <a:t>The probability distribution of the magnification-induced distance error δD</a:t>
            </a:r>
            <a:r>
              <a:rPr lang="en-US" altLang="en-US" b="0" baseline="-25000"/>
              <a:t>lum</a:t>
            </a:r>
            <a:r>
              <a:rPr lang="en-US" altLang="en-US" b="0"/>
              <a:t> (relative to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02844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412, Issue 2, April 2011, Pages 1023–1037, </a:t>
            </a:r>
            <a:r>
              <a:rPr lang="en-US" altLang="en-US" sz="1000">
                <a:solidFill>
                  <a:srgbClr val="333333"/>
                </a:solidFill>
                <a:hlinkClick r:id="rId3"/>
              </a:rPr>
              <a:t>https://doi.org/10.1111/j.1365-2966.2010.17963.x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13 </a:t>
            </a:r>
            <a:r>
              <a:rPr lang="en-US" altLang="en-US" b="0"/>
              <a:t>The dispersion  of the residual magnification as a function of the source redshift z</a:t>
            </a:r>
            <a:r>
              <a:rPr lang="en-US" altLang="en-US" b="0" baseline="-25000"/>
              <a:t>S</a:t>
            </a:r>
            <a:r>
              <a:rPr lang="en-US" altLang="en-US" b="0"/>
              <a:t>.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89636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54</Paragraphs>
  <Slides>18</Slides>
  <Notes>18</Notes>
  <TotalTime>3343</TotalTime>
  <HiddenSlides>0</HiddenSlides>
  <MMClips>0</MMClips>
  <ScaleCrop>0</ScaleCrop>
  <HeadingPairs>
    <vt:vector baseType="variant" size="4">
      <vt:variant>
        <vt:lpstr>Theme</vt:lpstr>
      </vt:variant>
      <vt:variant>
        <vt:i4>1</vt:i4>
      </vt:variant>
      <vt:variant>
        <vt:lpstr>Slide Titles</vt:lpstr>
      </vt:variant>
      <vt:variant>
        <vt:i4>18</vt:i4>
      </vt:variant>
    </vt:vector>
  </HeadingPairs>
  <TitlesOfParts>
    <vt:vector baseType="lpstr" size="19">
      <vt:lpstr>13_Office Theme</vt:lpstr>
      <vt:lpstr>Figure 1 The joint distribution of the logarithmic magnification λ = ln (μ) and the convergence κ for sources at ...</vt:lpstr>
      <vt:lpstr>Figure 2 The probability distribution  of the residual logarithmic magnification λres=λ−λest for ...</vt:lpstr>
      <vt:lpstr>Figure 3 The dispersion  of the residual λres (dashed line) for sources at redshift zS = 1.5 as ...</vt:lpstr>
      <vt:lpstr>Figure 4 The joint distribution  of the logarithmic magnification λ for sources at redshift zS = 1.5 and ...</vt:lpstr>
      <vt:lpstr>Figure 5 The dispersion  of the residual logarithmic magnification λres=λ−λest of sources at ...</vt:lpstr>
      <vt:lpstr>Figure 6 The probability distribution of the residual magnification λres=λ−λest for sources at ...</vt:lpstr>
      <vt:lpstr>Figure 15 Wiener filters  in Fourier space for standard candles/sirens at redshift zS = 1.5 and convergence ...</vt:lpstr>
      <vt:lpstr>Figure 14 The probability distribution of the magnification-induced distance error δDlum (relative to the ...</vt:lpstr>
      <vt:lpstr>Figure 13 The dispersion  of the residual magnification as a function of the source redshift zS. The ...</vt:lpstr>
      <vt:lpstr>Figure 12 Dispersion  of the conditional probability distribution  of the residual magnification ...</vt:lpstr>
      <vt:lpstr>Figure 11 The dispersion  of the residual logarithmic magnification λres=λ−λest of sources at ...</vt:lpstr>
      <vt:lpstr>Figure 10 The probability distribution of the magnification-induced distance error δDlum relative to the ...</vt:lpstr>
      <vt:lpstr>Figure 9 The dispersion  of the residual magnification as a function of the source redshift zS. The ...</vt:lpstr>
      <vt:lpstr>Figure 8 The probability distribution of the conditional residual dispersion  for sources at redshift zS = ...</vt:lpstr>
      <vt:lpstr>Figure 7 Bias  and dispersion  of the conditional probability distribution  of the residual magnification ...</vt:lpstr>
      <vt:lpstr>Figure 16 The joint distribution of the shear component γ1 at redshift z = 1.8 and redshift zS = ...</vt:lpstr>
      <vt:lpstr>Figure 17 The ratio rγ(z, zS) between the mean shear at redshift z and the shear at redshift ...</vt:lpstr>
      <vt:lpstr>Figure 18 The dispersion  of the residual magnification as a function of the source redshift zS. The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2024-04-26T15:09:53Z</dcterms:modified>
</cp:coreProperties>
</file>