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4689" r:id="rId1"/>
  </p:sldMasterIdLst>
  <p:notesMasterIdLst>
    <p:notesMasterId r:id="rId2"/>
  </p:notesMasterIdLst>
  <p:handoutMasterIdLst>
    <p:handoutMasterId r:id="rId3"/>
  </p:handoutMasterIdLst>
  <p:sldIdLst>
    <p:sldId id="265" r:id="rId4"/>
    <p:sldId id="268" r:id="rId5"/>
    <p:sldId id="271" r:id="rId6"/>
    <p:sldId id="274" r:id="rId7"/>
  </p:sldIdLst>
  <p:sldSz cx="9144000" cy="6858000" type="screen4x3"/>
  <p:notesSz cx="6858000" cy="9144000"/>
  <p:custDataLst>
    <p:tags r:id="rId8"/>
  </p:custDataLst>
  <p:defaultTextStyle>
    <a:defPPr>
      <a:defRPr lang="en-US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/>
    <p:restoredTop sz="87370"/>
  </p:normalViewPr>
  <p:slideViewPr>
    <p:cSldViewPr>
      <p:cViewPr varScale="1">
        <p:scale>
          <a:sx n="96" d="100"/>
          <a:sy n="96" d="100"/>
        </p:scale>
        <p:origin x="0" y="0"/>
      </p:cViewPr>
    </p:cSldViewPr>
  </p:slideViewPr>
  <p:notesViewPr>
    <p:cSldViewPr>
      <p:cViewPr varScale="1">
        <p:scale>
          <a:sx n="83" d="100"/>
          <a:sy n="83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viewProps" Target="viewProps.xml" /><Relationship Id="rId11" Type="http://schemas.openxmlformats.org/officeDocument/2006/relationships/theme" Target="theme/theme1.xml" /><Relationship Id="rId12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tags" Target="tags/tag1.xml" /><Relationship Id="rId9" Type="http://schemas.openxmlformats.org/officeDocument/2006/relationships/presProps" Target="presProps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4098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099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17B615-C876-4B87-997A-F321F976F354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BDF45C92-7732-4C87-8591-A1CCBBF99C6B}" type="slidenum">
              <a:rPr lang="en-US" altLang="en-US" sz="1200">
                <a:latin typeface="Calibri" pitchFamily="34" charset="0"/>
              </a:rPr>
              <a:t>*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074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5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5F84B5-E5E8-4C35-824D-0929C2A45FB2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6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077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Click to edit Master text styles</a:t>
            </a:r>
          </a:p>
          <a:p>
            <a:pPr marL="45720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Second level</a:t>
            </a:r>
          </a:p>
          <a:p>
            <a:pPr marL="914400" marR="0" lvl="2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Third level</a:t>
            </a:r>
          </a:p>
          <a:p>
            <a:pPr marL="1371600" marR="0" lvl="3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Fourth level</a:t>
            </a:r>
          </a:p>
          <a:p>
            <a:pPr marL="1828800" marR="0" lvl="4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Fifth level</a:t>
            </a:r>
          </a:p>
        </p:txBody>
      </p:sp>
      <p:sp>
        <p:nvSpPr>
          <p:cNvPr id="3078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9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A8A25AE0-595E-4954-802A-AA9BC5387A1A}" type="slidenum">
              <a:rPr lang="en-US" altLang="en-US" sz="1200"/>
              <a:t>*</a:t>
            </a:fld>
            <a:endParaRPr lang="en-US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1.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A photograph of the Robo-bonobo bot (115 × 108 mm).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(2017). Published by Oxford University Press.This is an Open Access article distributed under the terms of the Creative Commons Attribution Non-Commercial License (http://creativecommons.org/licenses/by-nc/4.0/), which permits non-commercial re-use, distribution, and reproduction in any medium, provided the original work is properly cited. For commercial re-use, please contact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835E96F3-2D7F-4182-A02A-5C28A535DEDE}" type="slidenum">
              <a:rPr lang="en-US" altLang="en-US" sz="1200"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3.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(A) A photograph of Kanzi pushing the joystick while navigating in virtual reality (321 × 218mm). (B) Panzee’s hand on the joystick while she's navigating in virtual reality (332 × 188mm). (C) Kanzi manipulating the joystick to navigate in a virtual environment (202 × 240 mm).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(2017). Published by Oxford University Press.This is an Open Access article distributed under the terms of the Creative Commons Attribution Non-Commercial License (http://creativecommons.org/licenses/by-nc/4.0/), which permits non-commercial re-use, distribution, and reproduction in any medium, provided the original work is properly cited. For commercial re-use, please contact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835E96F3-2D7F-4182-A02A-5C28A535DEDE}" type="slidenum">
              <a:rPr lang="en-US" altLang="en-US" sz="1200"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2.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Diagram of 4 phases for joystick training nonhuman primates to use virtual reality.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(2017). Published by Oxford University Press.This is an Open Access article distributed under the terms of the Creative Commons Attribution Non-Commercial License (http://creativecommons.org/licenses/by-nc/4.0/), which permits non-commercial re-use, distribution, and reproduction in any medium, provided the original work is properly cited. For commercial re-use, please contact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835E96F3-2D7F-4182-A02A-5C28A535DEDE}" type="slidenum">
              <a:rPr lang="en-US" altLang="en-US" sz="1200"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4.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Panzee navigating in a virtual maze (274 × 185 mm).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(2017). Published by Oxford University Press.This is an Open Access article distributed under the terms of the Creative Commons Attribution Non-Commercial License (http://creativecommons.org/licenses/by-nc/4.0/), which permits non-commercial re-use, distribution, and reproduction in any medium, provided the original work is properly cited. For commercial re-use, please contact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835E96F3-2D7F-4182-A02A-5C28A535DEDE}" type="slidenum">
              <a:rPr lang="en-US" altLang="en-US" sz="1200"/>
              <a:t>4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 name="Title and Content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731"/>
            <a:ext cx="8229600" cy="44418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25450"/>
            <a:ext cx="6108853" cy="6127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eaLnBrk="0" hangingPunct="0">
              <a:defRPr sz="10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1026" name="Date Placeholder 3"/>
          <p:cNvSpPr txBox="1"/>
          <p:nvPr/>
        </p:nvSpPr>
        <p:spPr bwMode="auto">
          <a:xfrm>
            <a:off x="1905000" y="64008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19812" cy="612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0" tIns="0" rIns="0" bIns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1112"/>
            <a:ext cx="8229600" cy="4441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algn="l" eaLnBrk="1" hangingPunct="1">
              <a:spcAft>
                <a:spcPts val="600"/>
              </a:spcAft>
              <a:defRPr sz="800">
                <a:solidFill>
                  <a:srgbClr val="2A2A2A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1030" name="Straight Connector 8"/>
          <p:cNvCxnSpPr/>
          <p:nvPr/>
        </p:nvCxnSpPr>
        <p:spPr>
          <a:xfrm>
            <a:off x="0" y="5994400"/>
            <a:ext cx="9144000" cy="0"/>
          </a:xfrm>
          <a:prstGeom prst="line">
            <a:avLst/>
          </a:prstGeom>
          <a:noFill/>
          <a:ln w="6350">
            <a:solidFill>
              <a:srgbClr val="CFD5E4"/>
            </a:solidFill>
            <a:miter lim="800000"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</p:sldLayoutIdLst>
  <p:transition/>
  <p:timing/>
  <p:txStyles>
    <p:titleStyle>
      <a:lvl1pPr mar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600" b="1" i="0" u="none" kern="1200" baseline="0">
          <a:solidFill>
            <a:schemeClr val="tx1"/>
          </a:solidFill>
          <a:effectLst/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9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6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0" sz="11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doi.org/10.1093/cz/zow121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2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hyperlink" Target="https://doi.org/10.1093/cz/zow121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3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Relationship Id="rId3" Type="http://schemas.openxmlformats.org/officeDocument/2006/relationships/hyperlink" Target="https://doi.org/10.1093/cz/zow121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4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.xml" /><Relationship Id="rId3" Type="http://schemas.openxmlformats.org/officeDocument/2006/relationships/hyperlink" Target="https://doi.org/10.1093/cz/zow121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5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Curr Zool</a:t>
            </a:r>
            <a:r>
              <a:rPr lang="en-US" altLang="en-US" sz="1000">
                <a:solidFill>
                  <a:srgbClr val="333333"/>
                </a:solidFill>
              </a:rPr>
              <a:t>, Volume 63, Issue 1, February 2017, Pages 97–108,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https://doi.org/10.1093/cz/zow121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1. </a:t>
            </a:r>
            <a:r>
              <a:rPr lang="en-US" altLang="en-US" b="0"/>
              <a:t>A photograph of the Robo-bonobo bot (115 × 108 mm).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209800" y="1371600"/>
            <a:ext cx="4734998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Curr Zool</a:t>
            </a:r>
            <a:r>
              <a:rPr lang="en-US" altLang="en-US" sz="1000">
                <a:solidFill>
                  <a:srgbClr val="333333"/>
                </a:solidFill>
              </a:rPr>
              <a:t>, Volume 63, Issue 1, February 2017, Pages 97–108,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https://doi.org/10.1093/cz/zow121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3. </a:t>
            </a:r>
            <a:r>
              <a:rPr lang="en-US" altLang="en-US" b="0"/>
              <a:t>(A) A photograph of Kanzi pushing the joystick while navigating in virtual reality (321 × 218mm). (B)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3604327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Curr Zool</a:t>
            </a:r>
            <a:r>
              <a:rPr lang="en-US" altLang="en-US" sz="1000">
                <a:solidFill>
                  <a:srgbClr val="333333"/>
                </a:solidFill>
              </a:rPr>
              <a:t>, Volume 63, Issue 1, February 2017, Pages 97–108,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https://doi.org/10.1093/cz/zow121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2. </a:t>
            </a:r>
            <a:r>
              <a:rPr lang="en-US" altLang="en-US" b="0"/>
              <a:t>Diagram of 4 phases for joystick training nonhuman primates to use virtual reality.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514600" y="1371600"/>
            <a:ext cx="4105777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Curr Zool</a:t>
            </a:r>
            <a:r>
              <a:rPr lang="en-US" altLang="en-US" sz="1000">
                <a:solidFill>
                  <a:srgbClr val="333333"/>
                </a:solidFill>
              </a:rPr>
              <a:t>, Volume 63, Issue 1, February 2017, Pages 97–108,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https://doi.org/10.1093/cz/zow121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4. </a:t>
            </a:r>
            <a:r>
              <a:rPr lang="en-US" altLang="en-US" b="0"/>
              <a:t>Panzee navigating in a virtual maze (274 × 185 mm).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403158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01.14"/>
  <p:tag name="AS_TITLE" val="Aspose.Slides for .NET 4.0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13_Office Theme">
  <a:themeElements>
    <a:clrScheme name="1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Theme">
      <a:majorFont>
        <a:latin typeface="Times New Roman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1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12</Paragraphs>
  <Slides>4</Slides>
  <Notes>4</Notes>
  <TotalTime>3343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baseType="lpstr" size="5">
      <vt:lpstr>13_Office Theme</vt:lpstr>
      <vt:lpstr>Figure 1. A photograph of the Robo-bonobo bot (115 × 108 mm).
</vt:lpstr>
      <vt:lpstr>Figure 3. (A) A photograph of Kanzi pushing the joystick while navigating in virtual reality (321 × 218mm). (B) ...</vt:lpstr>
      <vt:lpstr>Figure 2. Diagram of 4 phases for joystick training nonhuman primates to use virtual reality.
</vt:lpstr>
      <vt:lpstr>Figure 4. Panzee navigating in a virtual maze (274 × 185 mm).
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Oxford University Press Figure</dc:title>
  <cp:lastModifiedBy>Kelly Richardson</cp:lastModifiedBy>
  <cp:revision>164</cp:revision>
  <dcterms:created xsi:type="dcterms:W3CDTF">2015-12-31T14:57:12Z</dcterms:created>
  <dcterms:modified xsi:type="dcterms:W3CDTF">2024-04-26T17:33:10Z</dcterms:modified>
</cp:coreProperties>
</file>