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CBBD43-D4B8-45D9-A98A-AAACA316858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A32813-94C8-4D7F-939F-C42CD8108AA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Case selection and description of samples. bvFTD = behavioural variant FTD; F&amp;I = functional disability and neuroimaging.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E872B6-9DFE-4656-8360-18622810528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Sensitivity of FTDC and 1998 criteria as per cent of cases that met criteria in the corresponding sample (white bars) or the common sample (black bars). bvFTD = behavioural variant FTD.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E872B6-9DFE-4656-8360-18622810528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Frequency of individual features for (A) possible bvFTD, (B) probable bvFTD and (C) 1998 core criteria. Frequency is shown as percentage of cases in the corresponding sample (white bars) or the common sample (black bars). bvFTD = behavioural variant FTD; F&amp;I = functional disability and neuroimaging.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E872B6-9DFE-4656-8360-18622810528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Frequency of exclusionary features for (A) FTDC criteria and (B) 1998 criteria. Frequency is shown as percentage of cases in the corresponding sample (clear bars) or the common sample (black bars). Two cases were homozygous for the ApoE e4 allele, but ApoE status was not considered a strong biomarker for Alzheimer’s disease (AD).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E872B6-9DFE-4656-8360-18622810528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Sensitivity of FTDC and 1998 criteria by number of features for (A) FTDC possible behavioural variant FTD and (B) 1998 criteria (common sample, n = 137). Black bars show percent of cases with specified number of diagnostic features and no exclusion features.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E872B6-9DFE-4656-8360-186228105286}"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r17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r17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r17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r179"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r179"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9, September 2011, Pages 2456–2477, </a:t>
            </a:r>
            <a:r>
              <a:rPr lang="en-US" altLang="en-US" sz="1000">
                <a:solidFill>
                  <a:srgbClr val="333333"/>
                </a:solidFill>
                <a:hlinkClick r:id="rId3"/>
              </a:rPr>
              <a:t>https://doi.org/10.1093/brain/awr179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Case selection and description of samples. bvFTD = behavioural variant FTD; F&amp;I = functional disability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92300" y="1371600"/>
            <a:ext cx="535898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9, September 2011, Pages 2456–2477, </a:t>
            </a:r>
            <a:r>
              <a:rPr lang="en-US" altLang="en-US" sz="1000">
                <a:solidFill>
                  <a:srgbClr val="333333"/>
                </a:solidFill>
                <a:hlinkClick r:id="rId3"/>
              </a:rPr>
              <a:t>https://doi.org/10.1093/brain/awr179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Sensitivity of FTDC and 1998 criteria as per cent of cases that met criteria in the corresponding sample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4720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9, September 2011, Pages 2456–2477, </a:t>
            </a:r>
            <a:r>
              <a:rPr lang="en-US" altLang="en-US" sz="1000">
                <a:solidFill>
                  <a:srgbClr val="333333"/>
                </a:solidFill>
                <a:hlinkClick r:id="rId3"/>
              </a:rPr>
              <a:t>https://doi.org/10.1093/brain/awr179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Frequency of individual features for (A) possible bvFTD, (B) probable bvFTD and (C) 1998 core criteria.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81300" y="1371600"/>
            <a:ext cx="358642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9, September 2011, Pages 2456–2477, </a:t>
            </a:r>
            <a:r>
              <a:rPr lang="en-US" altLang="en-US" sz="1000">
                <a:solidFill>
                  <a:srgbClr val="333333"/>
                </a:solidFill>
                <a:hlinkClick r:id="rId3"/>
              </a:rPr>
              <a:t>https://doi.org/10.1093/brain/awr179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Frequency of exclusionary features for (A) FTDC criteria and (B) 1998 criteria. Frequency is shown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63800" y="1371600"/>
            <a:ext cx="421455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9, September 2011, Pages 2456–2477, </a:t>
            </a:r>
            <a:r>
              <a:rPr lang="en-US" altLang="en-US" sz="1000">
                <a:solidFill>
                  <a:srgbClr val="333333"/>
                </a:solidFill>
                <a:hlinkClick r:id="rId3"/>
              </a:rPr>
              <a:t>https://doi.org/10.1093/brain/awr179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Sensitivity of FTDC and 1998 criteria by number of features for (A) FTDC possible behavioural variant FTD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47900" y="1371600"/>
            <a:ext cx="464783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Case selection and description of samples. bvFTD = behavioural variant FTD; F&amp;I = functional disability and ...</vt:lpstr>
      <vt:lpstr>Figure 2 Sensitivity of FTDC and 1998 criteria as per cent of cases that met criteria in the corresponding sample ...</vt:lpstr>
      <vt:lpstr>Figure 3 Frequency of individual features for (A) possible bvFTD, (B) probable bvFTD and (C) 1998 core criteria. ...</vt:lpstr>
      <vt:lpstr>Figure 4 Frequency of exclusionary features for (A) FTDC criteria and (B) 1998 criteria. Frequency is shown as ...</vt:lpstr>
      <vt:lpstr>Figure 5 Sensitivity of FTDC and 1998 criteria by number of features for (A) FTDC possible behavioural variant FTD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2024-04-26T03:21:19Z</dcterms:modified>
</cp:coreProperties>
</file>