
<file path=[Content_Types].xml><?xml version="1.0" encoding="utf-8"?>
<Types xmlns="http://schemas.openxmlformats.org/package/2006/content-types">
  <Default Extension="rels" ContentType="application/vnd.openxmlformats-package.relationships+xml"/>
  <Default Extension="jpeg" ContentType="image/jpeg"/>
  <Default Extension="png" ContentType="image/png"/>
  <Override PartName="/docProps/app.xml" ContentType="application/vnd.openxmlformats-officedocument.extended-properties+xml"/>
  <Override PartName="/docProps/core.xml" ContentType="application/vnd.openxmlformats-package.core-properties+xml"/>
  <Override PartName="/ppt/handoutMasters/handoutMaster1.xml" ContentType="application/vnd.openxmlformats-officedocument.presentationml.handoutMaster+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presentation.xml" ContentType="application/vnd.openxmlformats-officedocument.presentationml.presentation.main+xml"/>
  <Override PartName="/ppt/presProps.xml" ContentType="application/vnd.openxmlformats-officedocument.presentationml.presProps+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theme/theme3.xml" ContentType="application/vnd.openxmlformats-officedocument.theme+xml"/>
  <Override PartName="/ppt/viewProps.xml" ContentType="application/vnd.openxmlformats-officedocument.presentationml.viewProps+xml"/>
</Types>
</file>

<file path=_rels/.rels>&#65279;<?xml version="1.0" encoding="utf-8" standalone="yes"?><Relationships xmlns="http://schemas.openxmlformats.org/package/2006/relationships"><Relationship Id="rId1" Type="http://schemas.openxmlformats.org/officeDocument/2006/relationships/officeDocument" Target="ppt/presentation.xml" /><Relationship Id="rId2" Type="http://schemas.openxmlformats.org/package/2006/relationships/metadata/core-properties" Target="docProps/core.xml" /><Relationship Id="rId3" Type="http://schemas.openxmlformats.org/officeDocument/2006/relationships/extended-properties" Target="docProps/app.xml" /><Relationship Id="rId4" Type="http://schemas.openxmlformats.org/package/2006/relationships/metadata/thumbnail" Target="docProps/thumbnail.jpeg" /></Relationships>
</file>

<file path=ppt/presentation.xml><?xml version="1.0" encoding="utf-8"?>
<!--Generated by Aspose.Slides for .NET 19.1-->
<p:presentation xmlns:r="http://schemas.openxmlformats.org/officeDocument/2006/relationships" xmlns:a="http://schemas.openxmlformats.org/drawingml/2006/main" xmlns:p="http://schemas.openxmlformats.org/presentationml/2006/main">
  <p:sldMasterIdLst>
    <p:sldMasterId id="2147484689" r:id="rId1"/>
  </p:sldMasterIdLst>
  <p:notesMasterIdLst>
    <p:notesMasterId r:id="rId2"/>
  </p:notesMasterIdLst>
  <p:handoutMasterIdLst>
    <p:handoutMasterId r:id="rId3"/>
  </p:handoutMasterIdLst>
  <p:sldIdLst>
    <p:sldId id="265" r:id="rId4"/>
    <p:sldId id="268" r:id="rId5"/>
    <p:sldId id="271" r:id="rId6"/>
    <p:sldId id="274" r:id="rId7"/>
  </p:sldIdLst>
  <p:sldSz cx="9144000" cy="6858000" type="screen4x3"/>
  <p:notesSz cx="6858000" cy="9144000"/>
  <p:custDataLst>
    <p:tags r:id="rId8"/>
  </p:custDataLst>
  <p:defaultTextStyle>
    <a:defPPr>
      <a:defRPr lang="en-US"/>
    </a:defPPr>
    <a:lvl1pPr marL="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sz="1800" b="0" i="0" u="none" baseline="0">
        <a:solidFill>
          <a:schemeClr val="tx1"/>
        </a:solidFill>
        <a:effectLst/>
        <a:latin typeface="Arial" pitchFamily="34" charset="0"/>
        <a:ea typeface="ＭＳ Ｐゴシック" pitchFamily="34" charset="-128"/>
      </a:defRPr>
    </a:lvl5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presentationPr>
</file>

<file path=ppt/tableStyles.xml><?xml version="1.0" encoding="utf-8"?>
<a:tblStyleLst xmlns:r="http://schemas.openxmlformats.org/officeDocument/2006/relationships"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4286"/>
    <p:restoredTop sz="87370"/>
  </p:normalViewPr>
  <p:slideViewPr>
    <p:cSldViewPr>
      <p:cViewPr varScale="1">
        <p:scale>
          <a:sx n="96" d="100"/>
          <a:sy n="96" d="100"/>
        </p:scale>
        <p:origin x="0" y="0"/>
      </p:cViewPr>
    </p:cSldViewPr>
  </p:slideViewPr>
  <p:notesViewPr>
    <p:cSldViewPr>
      <p:cViewPr varScale="1">
        <p:scale>
          <a:sx n="83" d="100"/>
          <a:sy n="83" d="100"/>
        </p:scale>
        <p:origin x="0" y="0"/>
      </p:cViewPr>
    </p:cSldViewPr>
  </p:notesViewPr>
</p:viewPr>
</file>

<file path=ppt/_rels/presentation.xml.rels>&#65279;<?xml version="1.0" encoding="utf-8" standalone="yes"?><Relationships xmlns="http://schemas.openxmlformats.org/package/2006/relationships"><Relationship Id="rId1" Type="http://schemas.openxmlformats.org/officeDocument/2006/relationships/slideMaster" Target="slideMasters/slideMaster1.xml" /><Relationship Id="rId10" Type="http://schemas.openxmlformats.org/officeDocument/2006/relationships/viewProps" Target="viewProps.xml" /><Relationship Id="rId11" Type="http://schemas.openxmlformats.org/officeDocument/2006/relationships/theme" Target="theme/theme1.xml" /><Relationship Id="rId12" Type="http://schemas.openxmlformats.org/officeDocument/2006/relationships/tableStyles" Target="tableStyles.xml" /><Relationship Id="rId2" Type="http://schemas.openxmlformats.org/officeDocument/2006/relationships/notesMaster" Target="notesMasters/notesMaster1.xml" /><Relationship Id="rId3" Type="http://schemas.openxmlformats.org/officeDocument/2006/relationships/handoutMaster" Target="handoutMasters/handoutMaster1.xml" /><Relationship Id="rId4" Type="http://schemas.openxmlformats.org/officeDocument/2006/relationships/slide" Target="slides/slide1.xml" /><Relationship Id="rId5" Type="http://schemas.openxmlformats.org/officeDocument/2006/relationships/slide" Target="slides/slide2.xml" /><Relationship Id="rId6" Type="http://schemas.openxmlformats.org/officeDocument/2006/relationships/slide" Target="slides/slide3.xml" /><Relationship Id="rId7" Type="http://schemas.openxmlformats.org/officeDocument/2006/relationships/slide" Target="slides/slide4.xml" /><Relationship Id="rId8" Type="http://schemas.openxmlformats.org/officeDocument/2006/relationships/tags" Target="tags/tag1.xml" /><Relationship Id="rId9" Type="http://schemas.openxmlformats.org/officeDocument/2006/relationships/presProps" Target="presProps.xml" /></Relationships>
</file>

<file path=ppt/handoutMasters/_rels/handoutMaster1.xml.rels>&#65279;<?xml version="1.0" encoding="utf-8" standalone="yes"?><Relationships xmlns="http://schemas.openxmlformats.org/package/2006/relationships"><Relationship Id="rId1" Type="http://schemas.openxmlformats.org/officeDocument/2006/relationships/theme" Target="../theme/theme3.xml" /></Relationships>
</file>

<file path=ppt/handoutMasters/handoutMaster1.xml><?xml version="1.0" encoding="utf-8"?>
<p:handout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4098"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099" name="Date Placeholder 2"/>
          <p:cNvSpPr>
            <a:spLocks noGrp="1"/>
          </p:cNvSpPr>
          <p:nvPr>
            <p:ph type="dt" sz="quarter"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Calibri"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CF17B615-C876-4B87-997A-F321F976F354}" type="hfDateTime">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0" name="Footer Placeholder 3"/>
          <p:cNvSpPr>
            <a:spLocks noGrp="1"/>
          </p:cNvSpPr>
          <p:nvPr>
            <p:ph type="ftr" sz="quarter" idx="2"/>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Calibri"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endParaRPr>
          </a:p>
        </p:txBody>
      </p:sp>
      <p:sp>
        <p:nvSpPr>
          <p:cNvPr id="4101" name="Slide Number Placeholder 4"/>
          <p:cNvSpPr>
            <a:spLocks noGrp="1"/>
          </p:cNvSpPr>
          <p:nvPr>
            <p:ph type="sldNum" sz="quarter" idx="3"/>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FBBFFE24-35A9-4568-B71C-D17083952D50}" type="slidenum">
              <a:rPr lang="en-US" altLang="en-US" sz="1200">
                <a:latin typeface="Calibri" pitchFamily="34" charset="0"/>
              </a:rPr>
              <a:t>*</a:t>
            </a:fld>
            <a:endParaRPr lang="en-US" altLang="en-US" sz="1200">
              <a:latin typeface="Calibri" pitchFamily="34" charset="0"/>
            </a:endParaRPr>
          </a:p>
        </p:txBody>
      </p:sp>
    </p:spTree>
  </p:cSld>
  <p:clrMap bg1="lt1" tx1="dk1" bg2="lt2" tx2="dk2" accent1="accent1" accent2="accent2" accent3="accent3" accent4="accent4" accent5="accent5" accent6="accent6" hlink="hlink" folHlink="folHlink"/>
</p:handoutMaster>
</file>

<file path=ppt/notesMasters/_rels/notesMaster1.xml.rels>&#65279;<?xml version="1.0" encoding="utf-8" standalone="yes"?><Relationships xmlns="http://schemas.openxmlformats.org/package/2006/relationships"><Relationship Id="rId1" Type="http://schemas.openxmlformats.org/officeDocument/2006/relationships/theme" Target="../theme/theme2.xml" /></Relationships>
</file>

<file path=ppt/notesMasters/notesMaster1.xml><?xml version="1.0" encoding="utf-8"?>
<p:notesMaster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name="">
    <p:bg>
      <p:bgPr>
        <a:solidFill>
          <a:schemeClr val="bg1"/>
        </a:solidFill>
      </p:bgPr>
    </p:bg>
    <p:spTree>
      <p:nvGrpSpPr>
        <p:cNvPr id="1" name=""/>
        <p:cNvGrpSpPr/>
        <p:nvPr/>
      </p:nvGrpSpPr>
      <p:grpSpPr/>
      <p:sp>
        <p:nvSpPr>
          <p:cNvPr id="3074" name="Header Placeholder 1"/>
          <p:cNvSpPr>
            <a:spLocks noGrp="1"/>
          </p:cNvSpPr>
          <p:nvPr>
            <p:ph type="hdr" sz="quarter"/>
          </p:nvPr>
        </p:nvSpPr>
        <p:spPr bwMode="auto">
          <a:xfrm>
            <a:off x="0"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5" name="Date Placeholder 2"/>
          <p:cNvSpPr>
            <a:spLocks noGrp="1"/>
          </p:cNvSpPr>
          <p:nvPr>
            <p:ph type="dt" idx="1"/>
          </p:nvPr>
        </p:nvSpPr>
        <p:spPr bwMode="auto">
          <a:xfrm>
            <a:off x="3884613" y="0"/>
            <a:ext cx="2971800" cy="457200"/>
          </a:xfrm>
          <a:prstGeom prst="rect">
            <a:avLst/>
          </a:prstGeom>
          <a:noFill/>
          <a:ln>
            <a:noFill/>
          </a:ln>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ea typeface="ＭＳ Ｐゴシック" pitchFamily="34" charset="-128"/>
              </a:defRPr>
            </a:lvl1pPr>
          </a:lstStyle>
          <a:p>
            <a:pPr marL="0" marR="0" lvl="0" indent="0" algn="r" defTabSz="914400" rtl="0" eaLnBrk="1" fontAlgn="base" latinLnBrk="0" hangingPunct="1">
              <a:lnSpc>
                <a:spcPct val="100000"/>
              </a:lnSpc>
              <a:spcBef>
                <a:spcPct val="0"/>
              </a:spcBef>
              <a:spcAft>
                <a:spcPct val="0"/>
              </a:spcAft>
              <a:buClrTx/>
              <a:buSzTx/>
              <a:buFontTx/>
              <a:buNone/>
              <a:defRPr/>
            </a:pPr>
            <a:fld id="{DD5F84B5-E5E8-4C35-824D-0929C2A45FB2}" type="hfDateTime">
              <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rPr>
              <a:pPr marL="0" marR="0" lvl="0" indent="0" algn="r" defTabSz="914400" rtl="0" eaLnBrk="1" fontAlgn="base" latinLnBrk="0" hangingPunct="1">
                <a:lnSpc>
                  <a:spcPct val="100000"/>
                </a:lnSpc>
                <a:spcBef>
                  <a:spcPct val="0"/>
                </a:spcBef>
                <a:spcAft>
                  <a:spcPct val="0"/>
                </a:spcAft>
                <a:buClrTx/>
                <a:buSzTx/>
                <a:buFontTx/>
                <a:buNone/>
                <a:defRPr/>
              </a:pPr>
              <a:t>*</a:t>
            </a:fld>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6"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miter lim="800000"/>
          </a:ln>
        </p:spPr>
      </p:sp>
      <p:sp>
        <p:nvSpPr>
          <p:cNvPr id="3077" name="Notes Placeholder 4"/>
          <p:cNvSpPr>
            <a:spLocks noGrp="1"/>
          </p:cNvSpPr>
          <p:nvPr>
            <p:ph type="body" sz="quarter" idx="3"/>
          </p:nvPr>
        </p:nvSpPr>
        <p:spPr bwMode="auto">
          <a:xfrm>
            <a:off x="685800" y="4343400"/>
            <a:ext cx="5486400" cy="4114800"/>
          </a:xfrm>
          <a:prstGeom prst="rect">
            <a:avLst/>
          </a:prstGeom>
          <a:noFill/>
          <a:ln>
            <a:noFill/>
          </a:ln>
        </p:spPr>
        <p:txBody>
          <a:bodyPr vert="horz" wrap="square" lIns="91440" tIns="45720" rIns="91440" bIns="45720" numCol="1" anchor="t" anchorCtr="0" compatLnSpc="1">
            <a:prstTxWarp prst="textNoShape">
              <a:avLst/>
            </a:prstTxWarp>
          </a:bodyPr>
          <a:lstStyle/>
          <a:p>
            <a:pPr marL="0" marR="0" lvl="0"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Click to edit Master text styles</a:t>
            </a:r>
          </a:p>
          <a:p>
            <a:pPr marL="457200" marR="0" lvl="1"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Second level</a:t>
            </a:r>
          </a:p>
          <a:p>
            <a:pPr marL="914400" marR="0" lvl="2"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Third level</a:t>
            </a:r>
          </a:p>
          <a:p>
            <a:pPr marL="1371600" marR="0" lvl="3"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Fourth level</a:t>
            </a:r>
          </a:p>
          <a:p>
            <a:pPr marL="1828800" marR="0" lvl="4" indent="0" algn="l" defTabSz="457200" rtl="0" eaLnBrk="0" fontAlgn="base" latinLnBrk="0" hangingPunct="0">
              <a:lnSpc>
                <a:spcPct val="100000"/>
              </a:lnSpc>
              <a:spcBef>
                <a:spcPct val="30000"/>
              </a:spcBef>
              <a:spcAft>
                <a:spcPct val="0"/>
              </a:spcAft>
              <a:buClrTx/>
              <a:buSzTx/>
              <a:buFontTx/>
              <a:buNone/>
              <a:defRPr/>
            </a:pPr>
            <a:r>
              <a:rPr kumimoji="0" lang="en-US" altLang="en-US" sz="1200" b="0" i="0" u="none" strike="noStrike" kern="1200" cap="none" spc="0" normalizeH="0" baseline="0" noProof="0">
                <a:ln>
                  <a:noFill/>
                </a:ln>
                <a:solidFill>
                  <a:schemeClr val="tx1"/>
                </a:solidFill>
                <a:effectLst/>
                <a:uLnTx/>
                <a:uFillTx/>
                <a:latin typeface="Calibri" pitchFamily="34" charset="0"/>
                <a:ea typeface="ＭＳ Ｐゴシック" pitchFamily="34" charset="-128"/>
                <a:cs typeface="+mn-cs"/>
              </a:rPr>
              <a:t>Fifth level</a:t>
            </a:r>
          </a:p>
        </p:txBody>
      </p:sp>
      <p:sp>
        <p:nvSpPr>
          <p:cNvPr id="3078" name="Footer Placeholder 5"/>
          <p:cNvSpPr>
            <a:spLocks noGrp="1"/>
          </p:cNvSpPr>
          <p:nvPr>
            <p:ph type="ftr" sz="quarter" idx="4"/>
          </p:nvPr>
        </p:nvSpPr>
        <p:spPr bwMode="auto">
          <a:xfrm>
            <a:off x="0" y="8685213"/>
            <a:ext cx="2971800" cy="457200"/>
          </a:xfrm>
          <a:prstGeom prst="rect">
            <a:avLst/>
          </a:prstGeom>
          <a:noFill/>
          <a:ln>
            <a:noFill/>
          </a:ln>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chemeClr val="tx1"/>
              </a:solidFill>
              <a:effectLst/>
              <a:uLnTx/>
              <a:uFillTx/>
              <a:latin typeface="Arial" pitchFamily="34" charset="0"/>
              <a:ea typeface="ＭＳ Ｐゴシック" pitchFamily="34" charset="-128"/>
              <a:cs typeface="+mn-cs"/>
            </a:endParaRPr>
          </a:p>
        </p:txBody>
      </p:sp>
      <p:sp>
        <p:nvSpPr>
          <p:cNvPr id="3079" name="Slide Number Placeholder 6"/>
          <p:cNvSpPr>
            <a:spLocks noGrp="1"/>
          </p:cNvSpPr>
          <p:nvPr>
            <p:ph type="sldNum" sz="quarter" idx="5"/>
          </p:nvPr>
        </p:nvSpPr>
        <p:spPr bwMode="auto">
          <a:xfrm>
            <a:off x="3884612" y="8685212"/>
            <a:ext cx="2971800" cy="457200"/>
          </a:xfrm>
          <a:prstGeom prst="rect">
            <a:avLst/>
          </a:prstGeom>
          <a:noFill/>
          <a:ln>
            <a:noFill/>
          </a:ln>
        </p:spPr>
        <p:txBody>
          <a:bodyPr numCol="1" anchor="b" anchorCtr="0" compatLnSpc="1">
            <a:prstTxWarp prst="textNoShape">
              <a:avLst/>
            </a:prstTxWarp>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5E31054B-C3D3-4DA8-8479-423A810DD16B}" type="slidenum">
              <a:rPr lang="en-US" altLang="en-US" sz="1200"/>
              <a:t>*</a:t>
            </a:fld>
            <a:endParaRPr lang="en-US" altLang="en-US" sz="1200"/>
          </a:p>
        </p:txBody>
      </p:sp>
    </p:spTree>
  </p:cSld>
  <p:clrMap bg1="lt1" tx1="dk1" bg2="lt2" tx2="dk2" accent1="accent1" accent2="accent2" accent3="accent3" accent4="accent4" accent5="accent5" accent6="accent6" hlink="hlink" folHlink="folHlink"/>
  <p:notesStyle/>
</p:notesMaster>
</file>

<file path=ppt/notesSlides/_rels/notesSlide1.xml.rels>&#65279;<?xml version="1.0" encoding="utf-8" standalone="yes"?><Relationships xmlns="http://schemas.openxmlformats.org/package/2006/relationships"><Relationship Id="rId1" Type="http://schemas.openxmlformats.org/officeDocument/2006/relationships/slide" Target="../slides/slide1.xml" /><Relationship Id="rId2" Type="http://schemas.openxmlformats.org/officeDocument/2006/relationships/notesMaster" Target="../notesMasters/notesMaster1.xml" /></Relationships>
</file>

<file path=ppt/notesSlides/_rels/notesSlide2.xml.rels>&#65279;<?xml version="1.0" encoding="utf-8" standalone="yes"?><Relationships xmlns="http://schemas.openxmlformats.org/package/2006/relationships"><Relationship Id="rId1" Type="http://schemas.openxmlformats.org/officeDocument/2006/relationships/slide" Target="../slides/slide2.xml" /><Relationship Id="rId2" Type="http://schemas.openxmlformats.org/officeDocument/2006/relationships/notesMaster" Target="../notesMasters/notesMaster1.xml" /></Relationships>
</file>

<file path=ppt/notesSlides/_rels/notesSlide3.xml.rels>&#65279;<?xml version="1.0" encoding="utf-8" standalone="yes"?><Relationships xmlns="http://schemas.openxmlformats.org/package/2006/relationships"><Relationship Id="rId1" Type="http://schemas.openxmlformats.org/officeDocument/2006/relationships/slide" Target="../slides/slide3.xml" /><Relationship Id="rId2" Type="http://schemas.openxmlformats.org/officeDocument/2006/relationships/notesMaster" Target="../notesMasters/notesMaster1.xml" /></Relationships>
</file>

<file path=ppt/notesSlides/_rels/notesSlide4.xml.rels>&#65279;<?xml version="1.0" encoding="utf-8" standalone="yes"?><Relationships xmlns="http://schemas.openxmlformats.org/package/2006/relationships"><Relationship Id="rId1" Type="http://schemas.openxmlformats.org/officeDocument/2006/relationships/slide" Target="../slides/slide4.xml" /><Relationship Id="rId2" Type="http://schemas.openxmlformats.org/officeDocument/2006/relationships/notesMaster" Target="../notesMasters/notesMaster1.xml" /></Relationships>
</file>

<file path=ppt/notesSlides/notesSlide1.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1. </a:t>
            </a:r>
            <a:r>
              <a:rPr lang="en-US" altLang="en-US">
                <a:latin typeface="Arial" pitchFamily="34" charset="0"/>
                <a:ea typeface="Arial" pitchFamily="34" charset="0"/>
              </a:rPr>
              <a:t>Activation map during action observation (AO in green) and imitation (IMI in blue) showed among other regions activation of the ventral and dorsal part of the pars opercularis (BA44ventral and BA44dorsal) and the pars triangularis (BA45) of the inferior frontal gyrus (IFG). The maximum peak voxel of the conjunction analysis of IMI and AO is presented in yellow and includes BA44dorsal and BA45 of IFG as well as the posterior parietal cortex (PPC; according to anatomy toolbox (superior parietal lobule; SPL; 7PC), the anterior intraparietal sulcus (AIP; according to anatomy toolbox hlp3), the ventral temporal gyrus (VTG), and the visual cortex. Plot bars of activation from maximum activated peak voxel are demonstrated during grasping an object (GR), IMI, and AO.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405A1-B30A-4AE9-BB96-2E2B989701F0}" type="slidenum">
              <a:rPr lang="en-US" altLang="en-US" sz="1200"/>
              <a:t>1</a:t>
            </a:fld>
            <a:endParaRPr lang="en-US" altLang="en-US" sz="1200"/>
          </a:p>
        </p:txBody>
      </p:sp>
    </p:spTree>
  </p:cSld>
  <p:clrMapOvr>
    <a:masterClrMapping/>
  </p:clrMapOvr>
</p:notes>
</file>

<file path=ppt/notesSlides/notesSlide2.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2. </a:t>
            </a:r>
            <a:r>
              <a:rPr lang="en-US" altLang="en-US">
                <a:latin typeface="Arial" pitchFamily="34" charset="0"/>
                <a:ea typeface="Arial" pitchFamily="34" charset="0"/>
              </a:rPr>
              <a:t>Functional connectivity of 2 regions of interest (ROIs) when contrasted against each other. In step 1, fMRI time series are extracted from ROIA (BA44dorsal) and ROIB (BA45) for each subject. In step 2, the extracted time series of each ROI are included as regressor to fMRI images for each subject. In step 3, the estimated model of step 2 is contrasted for each subject and each ROI. In the final analysis (step 4), a two-sample t-test was evaluated between the contrast of estimated model from ROIA (BA44dorsal) against ROIB (BA45) and vice versa. BA44dorsal shows more functional connectivity (in red) with the dorsal premotor cortex, the primary sensorimotor cortex, the posterior parietal cortex, the superior and inferior parietal lobule, as well as with the intraparietal sulcus and the ventral temporal gyrus in contrast to BA45. The BA45 revealed more functional connectivity with angular gyrus and more frontal areas (in green).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405A1-B30A-4AE9-BB96-2E2B989701F0}" type="slidenum">
              <a:rPr lang="en-US" altLang="en-US" sz="1200"/>
              <a:t>2</a:t>
            </a:fld>
            <a:endParaRPr lang="en-US" altLang="en-US" sz="1200"/>
          </a:p>
        </p:txBody>
      </p:sp>
    </p:spTree>
  </p:cSld>
  <p:clrMapOvr>
    <a:masterClrMapping/>
  </p:clrMapOvr>
</p:notes>
</file>

<file path=ppt/notesSlides/notesSlide3.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3. </a:t>
            </a:r>
            <a:r>
              <a:rPr lang="en-US" altLang="en-US">
                <a:latin typeface="Arial" pitchFamily="34" charset="0"/>
                <a:ea typeface="Arial" pitchFamily="34" charset="0"/>
              </a:rPr>
              <a:t>Seed regions were extracted from the conjunction analysis of IMI and AO: PPC (according to anatomy toolbox (superior parietal lobule; SPL; 7PC), AIP (according to anatomy toolbox hlp3), VTG, BA44dorsal and BA45, as well as maximum peak voxel of IFG activated during IMI and GR (BA44ventral). Anatomical contributions of the same postrolandic ROIs (PPC, AIP, and VTG) were calculated with BA44ventral, BA44dorsal, and BA45. (a) BA44ventral was connected with AIP and PPC via fibers passing through the extreme capsule (the fasciculus extreme capsule, EmC; the ventral stream). (b) BA44dorsal was connected with AIP and PPC along the superior longitudinal fasciculus (SLF). The bundle of the arcuate fasciculus (AF) arising from the VTG blends with SLF and connects VTG with BA44dorsal (is not pictured). (c) BA45 was connected with AIP and PPC via both the SLF (the dorsal stream) and the EmC (the ventral stream).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405A1-B30A-4AE9-BB96-2E2B989701F0}" type="slidenum">
              <a:rPr lang="en-US" altLang="en-US" sz="1200"/>
              <a:t>3</a:t>
            </a:fld>
            <a:endParaRPr lang="en-US" altLang="en-US" sz="1200"/>
          </a:p>
        </p:txBody>
      </p:sp>
    </p:spTree>
  </p:cSld>
  <p:clrMapOvr>
    <a:masterClrMapping/>
  </p:clrMapOvr>
</p:notes>
</file>

<file path=ppt/notesSlides/notesSlide4.xml><?xml version="1.0" encoding="utf-8"?>
<p:notes xmlns:a="http://schemas.openxmlformats.org/drawingml/2006/main" xmlns:r="http://schemas.openxmlformats.org/officeDocument/2006/relationships" xmlns:p14="http://schemas.microsoft.com/office/powerpoint/2010/main" xmlns:a14="http://schemas.microsoft.com/office/drawing/2010/main" xmlns:p="http://schemas.openxmlformats.org/presentationml/2006/main">
  <p:cSld>
    <p:spTree>
      <p:nvGrpSpPr>
        <p:cNvPr id="1" name=""/>
        <p:cNvGrpSpPr/>
        <p:nvPr/>
      </p:nvGrpSpPr>
      <p:grpSpPr>
        <a:xfrm>
          <a:off x="0" y="0"/>
          <a:ext cx="0" cy="0"/>
        </a:xfrm>
      </p:grpSpPr>
      <p:sp>
        <p:nvSpPr>
          <p:cNvPr id="6146" name="Slide Image Placeholder 1"/>
          <p:cNvSpPr>
            <a:spLocks noGrp="1" noRot="1" noChangeAspect="1" noTextEdit="1"/>
          </p:cNvSpPr>
          <p:nvPr>
            <p:ph type="sldImg" idx="2"/>
          </p:nvPr>
        </p:nvSpPr>
        <p:spPr>
          <a:xfrm>
            <a:off x="1143000" y="685800"/>
            <a:ext cx="4572000" cy="3429000"/>
          </a:xfrm>
          <a:prstGeom prst="rect">
            <a:avLst/>
          </a:prstGeom>
          <a:noFill/>
          <a:ln w="12700">
            <a:miter lim="800000"/>
          </a:ln>
        </p:spPr>
      </p:sp>
      <p:sp>
        <p:nvSpPr>
          <p:cNvPr id="6147" name="Notes Placeholder 2"/>
          <p:cNvSpPr>
            <a:spLocks noGrp="1"/>
          </p:cNvSpPr>
          <p:nvPr>
            <p:ph type="body" idx="3"/>
          </p:nvPr>
        </p:nvSpPr>
        <p:spPr>
          <a:xfrm>
            <a:off x="685800" y="4343400"/>
            <a:ext cx="5486400" cy="4114800"/>
          </a:xfrm>
          <a:prstGeom prst="rect">
            <a:avLst/>
          </a:prstGeom>
          <a:noFill/>
          <a:ln w="9525">
            <a:noFill/>
            <a:miter lim="800000"/>
          </a:ln>
        </p:spPr>
        <p:txBody>
          <a:bodyPr vert="horz" wrap="square" lIns="91440" tIns="45720" rIns="91440" bIns="45720" anchor="t" anchorCtr="0">
            <a:noAutofit/>
          </a:bodyPr>
          <a:lstStyle>
            <a:lvl1pPr marL="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1pPr>
            <a:lvl2pPr marL="4572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2pPr>
            <a:lvl3pPr marL="9144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3pPr>
            <a:lvl4pPr marL="13716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4pPr>
            <a:lvl5pPr marL="1828800" indent="0" algn="l" defTabSz="457200" rtl="0" eaLnBrk="0" fontAlgn="base" hangingPunct="0">
              <a:lnSpc>
                <a:spcPct val="100000"/>
              </a:lnSpc>
              <a:spcBef>
                <a:spcPct val="30000"/>
              </a:spcBef>
              <a:spcAft>
                <a:spcPct val="0"/>
              </a:spcAft>
              <a:buClrTx/>
              <a:buSzTx/>
              <a:buFontTx/>
              <a:buNone/>
              <a:defRPr kumimoji="0" lang="en-US" altLang="en-US" sz="1200" b="0" i="0" u="none" baseline="0">
                <a:solidFill>
                  <a:schemeClr val="tx1"/>
                </a:solidFill>
                <a:effectLst/>
                <a:latin typeface="Calibri" pitchFamily="34" charset="0"/>
                <a:ea typeface="ＭＳ Ｐゴシック" pitchFamily="34" charset="-128"/>
              </a:defRPr>
            </a:lvl5pPr>
          </a:lstStyle>
          <a:p>
            <a:pPr marL="0" lvl="0" indent="0"/>
            <a:r>
              <a:rPr lang="en-US" altLang="en-US" b="1">
                <a:latin typeface="Arial" pitchFamily="34" charset="0"/>
                <a:ea typeface="Arial" pitchFamily="34" charset="0"/>
              </a:rPr>
              <a:t>Figure 4. </a:t>
            </a:r>
            <a:r>
              <a:rPr lang="en-US" altLang="en-US">
                <a:latin typeface="Arial" pitchFamily="34" charset="0"/>
                <a:ea typeface="Arial" pitchFamily="34" charset="0"/>
              </a:rPr>
              <a:t>A schema of different networks based on current functional–anatomical findings. The BA44dorsal and BA45 are active during conditions with additional task regarding action observation (IMI and AO). These 2 regions are connected to the VTG (the ventral temporal cortex) with the fasciculus arcuatus (AF) and the superior longitudinalis fasciculus (SLF; the dorsal stream). The BA44ventral is active during hand movement (IMI and GR). The extreme capsule (EmC) projects information from the anterior intraparietal sulcus (AIP) and the posterior parietal cortex (PPC) to BA44ventral (the ventral stream). We suppose that this network is responsible for action performance. Plus-sign in white circle represents strength of activation degree during the task. IMI, imitation; AO, action observation; GR, grasping.
</a:t>
            </a:r>
            <a:endParaRPr lang="en-US" altLang="en-US">
              <a:latin typeface="Arial" pitchFamily="34" charset="0"/>
              <a:ea typeface="Arial" pitchFamily="34" charset="0"/>
            </a:endParaRPr>
          </a:p>
          <a:p>
            <a:pPr marL="0" lvl="0" indent="0"/>
            <a:r>
              <a:rPr lang="en-US" altLang="en-US">
                <a:latin typeface="Arial" pitchFamily="34" charset="0"/>
                <a:ea typeface="Arial" pitchFamily="34" charset="0"/>
              </a:rPr>
              <a:t>Unless provided in the caption above, the following copyright applies to the content of this slide: © The Author 2015. Published by Oxford University Press. All rights reserved. For Permissions, please e-mail: journals.permissions@oup.com</a:t>
            </a:r>
            <a:endParaRPr lang="en-US" altLang="en-US">
              <a:latin typeface="Arial" pitchFamily="34" charset="0"/>
              <a:ea typeface="Arial" pitchFamily="34" charset="0"/>
            </a:endParaRPr>
          </a:p>
        </p:txBody>
      </p:sp>
      <p:sp>
        <p:nvSpPr>
          <p:cNvPr id="6148" name="Slide Number Placeholder 3"/>
          <p:cNvSpPr>
            <a:spLocks noGrp="1"/>
          </p:cNvSpPr>
          <p:nvPr>
            <p:ph type="sldNum"/>
          </p:nvPr>
        </p:nvSpPr>
        <p:spPr>
          <a:xfrm>
            <a:off x="3884612" y="8685212"/>
            <a:ext cx="2971800" cy="457200"/>
          </a:xfrm>
          <a:prstGeom prst="rect">
            <a:avLst/>
          </a:prstGeom>
          <a:noFill/>
          <a:ln>
            <a:noFill/>
            <a:miter lim="800000"/>
          </a:ln>
        </p:spPr>
        <p:txBody>
          <a:bodyPr anchor="b"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1pPr>
            <a:lvl2pPr marL="4572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2pPr>
            <a:lvl3pPr marL="9144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3pPr>
            <a:lvl4pPr marL="13716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4pPr>
            <a:lvl5pPr marL="1828800" indent="0" algn="l" defTabSz="914400" rtl="0" eaLnBrk="0" fontAlgn="base" hangingPunct="0">
              <a:lnSpc>
                <a:spcPct val="100000"/>
              </a:lnSpc>
              <a:spcBef>
                <a:spcPct val="0"/>
              </a:spcBef>
              <a:spcAft>
                <a:spcPct val="0"/>
              </a:spcAft>
              <a:buClrTx/>
              <a:buSzTx/>
              <a:buFontTx/>
              <a:buNone/>
              <a:defRPr kumimoji="0" lang="en-US" altLang="en-US" sz="1800" b="0" i="0" u="none" baseline="0">
                <a:solidFill>
                  <a:schemeClr val="tx1"/>
                </a:solidFill>
                <a:effectLst/>
                <a:latin typeface="Arial" pitchFamily="34" charset="0"/>
                <a:ea typeface="ＭＳ Ｐゴシック" pitchFamily="34" charset="-128"/>
              </a:defRPr>
            </a:lvl5pPr>
          </a:lstStyle>
          <a:p>
            <a:pPr marL="0" lvl="0" indent="0" algn="r" eaLnBrk="1" hangingPunct="1"/>
            <a:fld id="{90F405A1-B30A-4AE9-BB96-2E2B989701F0}" type="slidenum">
              <a:rPr lang="en-US" altLang="en-US" sz="1200"/>
              <a:t>4</a:t>
            </a:fld>
            <a:endParaRPr lang="en-US" altLang="en-US" sz="1200"/>
          </a:p>
        </p:txBody>
      </p:sp>
    </p:spTree>
  </p:cSld>
  <p:clrMapOvr>
    <a:masterClrMapping/>
  </p:clrMapOvr>
</p:notes>
</file>

<file path=ppt/slideLayouts/_rels/slideLayout1.xml.rels>&#65279;<?xml version="1.0" encoding="utf-8" standalone="yes"?><Relationships xmlns="http://schemas.openxmlformats.org/package/2006/relationships"><Relationship Id="rId1" Type="http://schemas.openxmlformats.org/officeDocument/2006/relationships/slideMaster" Target="../slideMasters/slideMaster1.xml" /></Relationships>
</file>

<file path=ppt/slideLayouts/slideLayout1.xml><?xml version="1.0" encoding="utf-8"?>
<p:sldLayout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name="Title and Content">
    <p:bg>
      <p:bgPr>
        <a:solidFill>
          <a:schemeClr val="bg1"/>
        </a:solidFill>
      </p:bgPr>
    </p:bg>
    <p:spTree>
      <p:nvGrpSpPr>
        <p:cNvPr id="1" name=""/>
        <p:cNvGrpSpPr/>
        <p:nvPr/>
      </p:nvGrpSpPr>
      <p:grpSpPr/>
      <p:sp>
        <p:nvSpPr>
          <p:cNvPr id="3" name="Content Placeholder 2"/>
          <p:cNvSpPr>
            <a:spLocks noGrp="1"/>
          </p:cNvSpPr>
          <p:nvPr>
            <p:ph idx="1"/>
          </p:nvPr>
        </p:nvSpPr>
        <p:spPr>
          <a:xfrm>
            <a:off x="457200" y="1280731"/>
            <a:ext cx="8229600" cy="4441826"/>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Title Placeholder 1"/>
          <p:cNvSpPr>
            <a:spLocks noGrp="1"/>
          </p:cNvSpPr>
          <p:nvPr>
            <p:ph type="title"/>
          </p:nvPr>
        </p:nvSpPr>
        <p:spPr bwMode="auto">
          <a:xfrm>
            <a:off x="457200" y="425450"/>
            <a:ext cx="6108853" cy="612775"/>
          </a:xfrm>
          <a:prstGeom prst="rect">
            <a:avLst/>
          </a:prstGeom>
          <a:noFill/>
          <a:ln>
            <a:noFill/>
          </a:ln>
        </p:spPr>
        <p:txBody>
          <a:bodyPr/>
          <a:lstStyle/>
          <a:p>
            <a:pPr lvl="0"/>
            <a:r>
              <a:rPr lang="en-US" altLang="en-US"/>
              <a:t>Click to edit Master title style</a:t>
            </a:r>
          </a:p>
        </p:txBody>
      </p:sp>
      <p:sp>
        <p:nvSpPr>
          <p:cNvPr id="2054" name="Footer Placeholder 3"/>
          <p:cNvSpPr>
            <a:spLocks noGrp="1"/>
          </p:cNvSpPr>
          <p:nvPr>
            <p:ph type="ftr" sz="quarter" idx="10"/>
          </p:nvPr>
        </p:nvSpPr>
        <p:spPr>
          <a:xfrm>
            <a:off x="0" y="5994400"/>
            <a:ext cx="7677150" cy="863600"/>
          </a:xfrm>
          <a:prstGeom prst="rect">
            <a:avLst/>
          </a:prstGeom>
        </p:spPr>
        <p:txBody>
          <a:bodyPr vert="horz" lIns="180000" tIns="0" rIns="180000" bIns="0" rtlCol="0" anchor="ctr"/>
          <a:lstStyle>
            <a:lvl1pPr eaLnBrk="0" hangingPunct="0">
              <a:defRPr sz="1000"/>
            </a:lvl1pPr>
          </a:lstStyle>
          <a:p>
            <a:pPr marL="0" marR="0" lvl="0" indent="0" algn="l" defTabSz="914400" rtl="0" eaLnBrk="0" fontAlgn="base" latinLnBrk="0" hangingPunct="0">
              <a:lnSpc>
                <a:spcPct val="100000"/>
              </a:lnSpc>
              <a:spcBef>
                <a:spcPct val="0"/>
              </a:spcBef>
              <a:spcAft>
                <a:spcPts val="600"/>
              </a:spcAft>
              <a:buClrTx/>
              <a:buSzTx/>
              <a:buFontTx/>
              <a:buNone/>
              <a:defRPr/>
            </a:pPr>
            <a:endParaRPr kumimoji="0" lang="en-US" sz="10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spTree>
  </p:cSld>
  <p:clrMapOvr>
    <a:masterClrMapping/>
  </p:clrMapOvr>
  <p:transition/>
  <p:timing/>
</p:sldLayout>
</file>

<file path=ppt/slideMasters/_rels/slideMaster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theme" Target="../theme/theme1.xml" /></Relationships>
</file>

<file path=ppt/slideMasters/slideMaster1.xml><?xml version="1.0" encoding="utf-8"?>
<p:sldMaster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bg>
      <p:bgPr>
        <a:solidFill>
          <a:schemeClr val="bg1"/>
        </a:solidFill>
      </p:bgPr>
    </p:bg>
    <p:spTree>
      <p:nvGrpSpPr>
        <p:cNvPr id="1" name=""/>
        <p:cNvGrpSpPr/>
        <p:nvPr/>
      </p:nvGrpSpPr>
      <p:grpSpPr/>
      <p:sp>
        <p:nvSpPr>
          <p:cNvPr id="1026" name="Date Placeholder 3"/>
          <p:cNvSpPr txBox="1"/>
          <p:nvPr/>
        </p:nvSpPr>
        <p:spPr bwMode="auto">
          <a:xfrm>
            <a:off x="1905000" y="6400800"/>
            <a:ext cx="2133600" cy="365125"/>
          </a:xfrm>
          <a:prstGeom prst="rect">
            <a:avLst/>
          </a:prstGeom>
          <a:noFill/>
          <a:ln>
            <a:noFill/>
          </a:ln>
        </p:spPr>
        <p:txBody>
          <a:bodyPr anchor="ctr"/>
          <a:lstStyle>
            <a:lvl1pPr>
              <a:defRPr>
                <a:solidFill>
                  <a:schemeClr val="tx1"/>
                </a:solidFill>
                <a:latin typeface="Arial" pitchFamily="34" charset="0"/>
                <a:ea typeface="ＭＳ Ｐゴシック" pitchFamily="34" charset="-128"/>
              </a:defRPr>
            </a:lvl1pPr>
            <a:lvl2pPr marL="742950" indent="-285750">
              <a:defRPr>
                <a:solidFill>
                  <a:schemeClr val="tx1"/>
                </a:solidFill>
                <a:latin typeface="Arial" pitchFamily="34" charset="0"/>
                <a:ea typeface="ＭＳ Ｐゴシック" pitchFamily="34" charset="-128"/>
              </a:defRPr>
            </a:lvl2pPr>
            <a:lvl3pPr marL="1143000" indent="-228600">
              <a:defRPr>
                <a:solidFill>
                  <a:schemeClr val="tx1"/>
                </a:solidFill>
                <a:latin typeface="Arial" pitchFamily="34" charset="0"/>
                <a:ea typeface="ＭＳ Ｐゴシック" pitchFamily="34" charset="-128"/>
              </a:defRPr>
            </a:lvl3pPr>
            <a:lvl4pPr marL="1600200" indent="-228600">
              <a:defRPr>
                <a:solidFill>
                  <a:schemeClr val="tx1"/>
                </a:solidFill>
                <a:latin typeface="Arial" pitchFamily="34" charset="0"/>
                <a:ea typeface="ＭＳ Ｐゴシック" pitchFamily="34" charset="-128"/>
              </a:defRPr>
            </a:lvl4pPr>
            <a:lvl5pPr marL="2057400" indent="-228600">
              <a:defRPr>
                <a:solidFill>
                  <a:schemeClr val="tx1"/>
                </a:solidFill>
                <a:latin typeface="Arial" pitchFamily="34" charset="0"/>
                <a:ea typeface="ＭＳ Ｐゴシック" pitchFamily="34" charset="-128"/>
              </a:defRPr>
            </a:lvl5pPr>
            <a:lvl6pPr marL="2514600" indent="-228600" eaLnBrk="0" fontAlgn="base" hangingPunct="0">
              <a:spcBef>
                <a:spcPct val="0"/>
              </a:spcBef>
              <a:spcAft>
                <a:spcPct val="0"/>
              </a:spcAft>
              <a:defRPr>
                <a:solidFill>
                  <a:schemeClr val="tx1"/>
                </a:solidFill>
                <a:latin typeface="Arial" pitchFamily="34" charset="0"/>
                <a:ea typeface="ＭＳ Ｐゴシック" pitchFamily="34" charset="-128"/>
              </a:defRPr>
            </a:lvl6pPr>
            <a:lvl7pPr marL="2971800" indent="-228600" eaLnBrk="0" fontAlgn="base" hangingPunct="0">
              <a:spcBef>
                <a:spcPct val="0"/>
              </a:spcBef>
              <a:spcAft>
                <a:spcPct val="0"/>
              </a:spcAft>
              <a:defRPr>
                <a:solidFill>
                  <a:schemeClr val="tx1"/>
                </a:solidFill>
                <a:latin typeface="Arial" pitchFamily="34" charset="0"/>
                <a:ea typeface="ＭＳ Ｐゴシック" pitchFamily="34" charset="-128"/>
              </a:defRPr>
            </a:lvl7pPr>
            <a:lvl8pPr marL="3429000" indent="-228600" eaLnBrk="0" fontAlgn="base" hangingPunct="0">
              <a:spcBef>
                <a:spcPct val="0"/>
              </a:spcBef>
              <a:spcAft>
                <a:spcPct val="0"/>
              </a:spcAft>
              <a:defRPr>
                <a:solidFill>
                  <a:schemeClr val="tx1"/>
                </a:solidFill>
                <a:latin typeface="Arial" pitchFamily="34" charset="0"/>
                <a:ea typeface="ＭＳ Ｐゴシック" pitchFamily="34" charset="-128"/>
              </a:defRPr>
            </a:lvl8pPr>
            <a:lvl9pPr marL="3886200" indent="-228600" eaLnBrk="0" fontAlgn="base" hangingPunct="0">
              <a:spcBef>
                <a:spcPct val="0"/>
              </a:spcBef>
              <a:spcAft>
                <a:spcPct val="0"/>
              </a:spcAft>
              <a:defRPr>
                <a:solidFill>
                  <a:schemeClr val="tx1"/>
                </a:solidFill>
                <a:latin typeface="Arial" pitchFamily="34" charset="0"/>
                <a:ea typeface="ＭＳ Ｐゴシック" pitchFamily="34" charset="-128"/>
              </a:defRPr>
            </a:lvl9pPr>
          </a:lstStyle>
          <a:p>
            <a:pPr marL="0" marR="0" lvl="0" indent="0" algn="l" defTabSz="914400" rtl="0" eaLnBrk="1" fontAlgn="base" latinLnBrk="0" hangingPunct="1">
              <a:lnSpc>
                <a:spcPct val="100000"/>
              </a:lnSpc>
              <a:spcBef>
                <a:spcPct val="0"/>
              </a:spcBef>
              <a:spcAft>
                <a:spcPct val="0"/>
              </a:spcAft>
              <a:buClrTx/>
              <a:buSzTx/>
              <a:buFontTx/>
              <a:buNone/>
              <a:defRPr/>
            </a:pPr>
            <a:endParaRPr kumimoji="0" lang="en-US" altLang="en-US" sz="1200" b="0" i="0" u="none" strike="noStrike" kern="1200" cap="none" spc="0" normalizeH="0" baseline="0" noProof="0">
              <a:ln>
                <a:noFill/>
              </a:ln>
              <a:solidFill>
                <a:srgbClr val="898989"/>
              </a:solidFill>
              <a:effectLst/>
              <a:uLnTx/>
              <a:uFillTx/>
              <a:latin typeface="Arial" pitchFamily="34" charset="0"/>
              <a:ea typeface="ＭＳ Ｐゴシック" pitchFamily="34" charset="-128"/>
              <a:cs typeface="+mn-cs"/>
            </a:endParaRPr>
          </a:p>
        </p:txBody>
      </p:sp>
      <p:sp>
        <p:nvSpPr>
          <p:cNvPr id="1027" name="Title Placeholder 1"/>
          <p:cNvSpPr>
            <a:spLocks noGrp="1"/>
          </p:cNvSpPr>
          <p:nvPr>
            <p:ph type="title"/>
          </p:nvPr>
        </p:nvSpPr>
        <p:spPr>
          <a:xfrm>
            <a:off x="457200" y="425450"/>
            <a:ext cx="6119812" cy="612775"/>
          </a:xfrm>
          <a:prstGeom prst="rect">
            <a:avLst/>
          </a:prstGeom>
          <a:noFill/>
          <a:ln>
            <a:noFill/>
            <a:miter lim="800000"/>
          </a:ln>
        </p:spPr>
        <p:txBody>
          <a:bodyPr lIns="0" tIns="0" rIns="0" bIns="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t>Click to edit Master title style</a:t>
            </a:r>
          </a:p>
        </p:txBody>
      </p:sp>
      <p:sp>
        <p:nvSpPr>
          <p:cNvPr id="1028" name="Text Placeholder 2"/>
          <p:cNvSpPr>
            <a:spLocks noGrp="1"/>
          </p:cNvSpPr>
          <p:nvPr>
            <p:ph type="body" idx="1"/>
          </p:nvPr>
        </p:nvSpPr>
        <p:spPr>
          <a:xfrm>
            <a:off x="457200" y="1281112"/>
            <a:ext cx="8229600" cy="4441825"/>
          </a:xfrm>
          <a:prstGeom prst="rect">
            <a:avLst/>
          </a:prstGeom>
          <a:noFill/>
          <a:ln>
            <a:noFill/>
            <a:miter lim="800000"/>
          </a:ln>
        </p:spPr>
        <p:txBody>
          <a:bodyPr>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lvl="0"/>
            <a:r>
              <a:t>Click to edit Master text styles</a:t>
            </a:r>
          </a:p>
          <a:p>
            <a:pPr lvl="1"/>
            <a:r>
              <a:t>Second level</a:t>
            </a:r>
          </a:p>
          <a:p>
            <a:pPr lvl="2"/>
            <a:r>
              <a:t>Third level</a:t>
            </a:r>
          </a:p>
          <a:p>
            <a:pPr lvl="3"/>
            <a:r>
              <a:t>Fourth level</a:t>
            </a:r>
          </a:p>
          <a:p>
            <a:pPr lvl="4"/>
            <a:r>
              <a:t>Fifth level</a:t>
            </a:r>
          </a:p>
        </p:txBody>
      </p:sp>
      <p:sp>
        <p:nvSpPr>
          <p:cNvPr id="1029" name="Footer Placeholder 3"/>
          <p:cNvSpPr>
            <a:spLocks noGrp="1"/>
          </p:cNvSpPr>
          <p:nvPr>
            <p:ph type="ftr" sz="quarter" idx="3"/>
          </p:nvPr>
        </p:nvSpPr>
        <p:spPr>
          <a:xfrm>
            <a:off x="0" y="5994400"/>
            <a:ext cx="7677150" cy="863600"/>
          </a:xfrm>
          <a:prstGeom prst="rect">
            <a:avLst/>
          </a:prstGeom>
        </p:spPr>
        <p:txBody>
          <a:bodyPr vert="horz" lIns="180000" tIns="0" rIns="180000" bIns="0" rtlCol="0" anchor="ctr"/>
          <a:lstStyle>
            <a:lvl1pPr algn="l" eaLnBrk="1" hangingPunct="1">
              <a:spcAft>
                <a:spcPts val="600"/>
              </a:spcAft>
              <a:defRPr sz="800">
                <a:solidFill>
                  <a:srgbClr val="2A2A2A"/>
                </a:solidFill>
                <a:latin typeface="Arial" pitchFamily="34" charset="0"/>
                <a:ea typeface="ＭＳ Ｐゴシック" pitchFamily="34" charset="-128"/>
              </a:defRPr>
            </a:lvl1pPr>
          </a:lstStyle>
          <a:p>
            <a:pPr marL="0" marR="0" lvl="0" indent="0" algn="l" defTabSz="914400" rtl="0" eaLnBrk="1" fontAlgn="base" latinLnBrk="0" hangingPunct="1">
              <a:lnSpc>
                <a:spcPct val="100000"/>
              </a:lnSpc>
              <a:spcBef>
                <a:spcPct val="0"/>
              </a:spcBef>
              <a:spcAft>
                <a:spcPts val="600"/>
              </a:spcAft>
              <a:buClrTx/>
              <a:buSzTx/>
              <a:buFontTx/>
              <a:buNone/>
              <a:defRPr/>
            </a:pPr>
            <a:endParaRPr kumimoji="0" lang="en-US" altLang="en-US" sz="800" b="0" i="0" u="none" strike="noStrike" kern="1200" cap="none" spc="0" normalizeH="0" baseline="0" noProof="0">
              <a:ln>
                <a:noFill/>
              </a:ln>
              <a:solidFill>
                <a:srgbClr val="2A2A2A"/>
              </a:solidFill>
              <a:effectLst/>
              <a:uLnTx/>
              <a:uFillTx/>
              <a:latin typeface="Arial" pitchFamily="34" charset="0"/>
              <a:ea typeface="ＭＳ Ｐゴシック" pitchFamily="34" charset="-128"/>
              <a:cs typeface="+mn-cs"/>
            </a:endParaRPr>
          </a:p>
        </p:txBody>
      </p:sp>
      <p:cxnSp>
        <p:nvCxnSpPr>
          <p:cNvPr id="1030" name="Straight Connector 8"/>
          <p:cNvCxnSpPr/>
          <p:nvPr/>
        </p:nvCxnSpPr>
        <p:spPr>
          <a:xfrm>
            <a:off x="0" y="5994400"/>
            <a:ext cx="9144000" cy="0"/>
          </a:xfrm>
          <a:prstGeom prst="line">
            <a:avLst/>
          </a:prstGeom>
          <a:noFill/>
          <a:ln w="6350">
            <a:solidFill>
              <a:srgbClr val="CFD5E4"/>
            </a:solidFill>
            <a:miter lim="800000"/>
          </a:ln>
        </p:spPr>
      </p:cxnSp>
    </p:spTree>
  </p:cSld>
  <p:clrMap bg1="lt1" tx1="dk1" bg2="lt2" tx2="dk2" accent1="accent1" accent2="accent2" accent3="accent3" accent4="accent4" accent5="accent5" accent6="accent6" hlink="hlink" folHlink="folHlink"/>
  <p:sldLayoutIdLst>
    <p:sldLayoutId id="2147484749" r:id="rId1"/>
  </p:sldLayoutIdLst>
  <p:transition/>
  <p:timing/>
  <p:txStyles>
    <p:titleStyle>
      <a:lvl1pPr marL="0" indent="0" algn="l" defTabSz="914400" rtl="0" eaLnBrk="0" fontAlgn="base" hangingPunct="0">
        <a:lnSpc>
          <a:spcPct val="100000"/>
        </a:lnSpc>
        <a:spcBef>
          <a:spcPct val="0"/>
        </a:spcBef>
        <a:spcAft>
          <a:spcPct val="0"/>
        </a:spcAft>
        <a:buClrTx/>
        <a:buSzTx/>
        <a:buFontTx/>
        <a:buNone/>
        <a:defRPr kumimoji="0" sz="1600" b="1" i="0" u="none" kern="1200" baseline="0">
          <a:solidFill>
            <a:schemeClr val="tx1"/>
          </a:solidFill>
          <a:effectLst/>
          <a:latin typeface="Arial" pitchFamily="34" charset="0"/>
          <a:ea typeface="+mj-ea"/>
          <a:cs typeface="Arial" pitchFamily="34" charset="0"/>
        </a:defRPr>
      </a:lvl1pPr>
      <a:lvl2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sz="4400">
          <a:solidFill>
            <a:schemeClr val="tx1"/>
          </a:solidFill>
          <a:latin typeface="Times New Roman" panose="02020603050405020304" pitchFamily="18" charset="0"/>
          <a:ea typeface="ＭＳ Ｐゴシック" pitchFamily="34" charset="-128"/>
        </a:defRPr>
      </a:lvl9pPr>
    </p:titleStyle>
    <p:body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sz="1600" b="0" i="0" u="none" kern="1200" baseline="0">
          <a:solidFill>
            <a:schemeClr val="tx1"/>
          </a:solidFill>
          <a:effectLst/>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sz="1400" b="0" i="0" u="none" kern="1200" baseline="0">
          <a:solidFill>
            <a:schemeClr val="tx1"/>
          </a:solidFill>
          <a:effectLst/>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sz="1200" b="0" i="0" u="none" kern="1200" baseline="0">
          <a:solidFill>
            <a:schemeClr val="tx1"/>
          </a:solidFill>
          <a:effectLst/>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sz="1100" b="0" i="0" u="none" kern="1200" baseline="0">
          <a:solidFill>
            <a:schemeClr val="tx1"/>
          </a:solidFill>
          <a:effectLst/>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sz="1800" kern="1200">
          <a:solidFill>
            <a:schemeClr val="tx1"/>
          </a:solidFill>
          <a:latin typeface="+mn-lt"/>
          <a:ea typeface="+mn-ea"/>
          <a:cs typeface="+mn-cs"/>
        </a:defRPr>
      </a:lvl9pPr>
    </p:bodyStyle>
    <p:otherStyle>
      <a:defPPr>
        <a:defRPr lang="en-US"/>
      </a:defPPr>
      <a:lvl1pPr marL="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1pPr>
      <a:lvl2pPr marL="4572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2pPr>
      <a:lvl3pPr marL="9144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3pPr>
      <a:lvl4pPr marL="13716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4pPr>
      <a:lvl5pPr marL="1828800" indent="0" algn="l" defTabSz="914400" rtl="0" eaLnBrk="1" fontAlgn="base" latinLnBrk="0" hangingPunct="1">
        <a:lnSpc>
          <a:spcPct val="100000"/>
        </a:lnSpc>
        <a:spcBef>
          <a:spcPct val="0"/>
        </a:spcBef>
        <a:spcAft>
          <a:spcPct val="0"/>
        </a:spcAft>
        <a:buClrTx/>
        <a:buSzTx/>
        <a:buFontTx/>
        <a:buNone/>
        <a:defRPr kumimoji="0" sz="1800" b="0" i="0" u="none" kern="1200" baseline="0">
          <a:solidFill>
            <a:schemeClr val="tx1"/>
          </a:solidFill>
          <a:effectLst/>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1.xml" /><Relationship Id="rId3" Type="http://schemas.openxmlformats.org/officeDocument/2006/relationships/hyperlink" Target="https://doi.org/10.1093/cercor/bhv066" TargetMode="External" /><Relationship Id="rId4" Type="http://schemas.openxmlformats.org/officeDocument/2006/relationships/image" Target="../media/image1.png" /><Relationship Id="rId5" Type="http://schemas.openxmlformats.org/officeDocument/2006/relationships/image" Target="../media/image2.jpeg" /></Relationships>
</file>

<file path=ppt/slides/_rels/slide2.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2.xml" /><Relationship Id="rId3" Type="http://schemas.openxmlformats.org/officeDocument/2006/relationships/hyperlink" Target="https://doi.org/10.1093/cercor/bhv066" TargetMode="External" /><Relationship Id="rId4" Type="http://schemas.openxmlformats.org/officeDocument/2006/relationships/image" Target="../media/image1.png" /><Relationship Id="rId5" Type="http://schemas.openxmlformats.org/officeDocument/2006/relationships/image" Target="../media/image3.jpeg" /></Relationships>
</file>

<file path=ppt/slides/_rels/slide3.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3.xml" /><Relationship Id="rId3" Type="http://schemas.openxmlformats.org/officeDocument/2006/relationships/hyperlink" Target="https://doi.org/10.1093/cercor/bhv066" TargetMode="External" /><Relationship Id="rId4" Type="http://schemas.openxmlformats.org/officeDocument/2006/relationships/image" Target="../media/image1.png" /><Relationship Id="rId5" Type="http://schemas.openxmlformats.org/officeDocument/2006/relationships/image" Target="../media/image4.jpeg" /></Relationships>
</file>

<file path=ppt/slides/_rels/slide4.xml.rels>&#65279;<?xml version="1.0" encoding="utf-8" standalone="yes"?><Relationships xmlns="http://schemas.openxmlformats.org/package/2006/relationships"><Relationship Id="rId1" Type="http://schemas.openxmlformats.org/officeDocument/2006/relationships/slideLayout" Target="../slideLayouts/slideLayout1.xml" /><Relationship Id="rId2" Type="http://schemas.openxmlformats.org/officeDocument/2006/relationships/notesSlide" Target="../notesSlides/notesSlide4.xml" /><Relationship Id="rId3" Type="http://schemas.openxmlformats.org/officeDocument/2006/relationships/hyperlink" Target="https://doi.org/10.1093/cercor/bhv066" TargetMode="External" /><Relationship Id="rId4" Type="http://schemas.openxmlformats.org/officeDocument/2006/relationships/image" Target="../media/image1.png" /><Relationship Id="rId5" Type="http://schemas.openxmlformats.org/officeDocument/2006/relationships/image" Target="../media/image5.jpeg" /></Relationships>
</file>

<file path=ppt/slides/slide1.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2215–2224, </a:t>
            </a:r>
            <a:r>
              <a:rPr lang="en-US" altLang="en-US" sz="1000">
                <a:solidFill>
                  <a:srgbClr val="333333"/>
                </a:solidFill>
                <a:hlinkClick r:id="rId3"/>
              </a:rPr>
              <a:t>https://doi.org/10.1093/cercor/bhv066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1. </a:t>
            </a:r>
            <a:r>
              <a:rPr lang="en-US" altLang="en-US" b="0"/>
              <a:t>Activation map during action observation (AO in green) and imitation (IMI in blue) showed among other regions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298700" y="1371600"/>
            <a:ext cx="4554721" cy="4457700"/>
          </a:xfrm>
          <a:prstGeom prst="rect">
            <a:avLst/>
          </a:prstGeom>
        </p:spPr>
      </p:pic>
    </p:spTree>
  </p:cSld>
  <p:clrMapOvr>
    <a:masterClrMapping/>
  </p:clrMapOvr>
  <p:transition/>
  <p:timing/>
</p:sld>
</file>

<file path=ppt/slides/slide2.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2215–2224, </a:t>
            </a:r>
            <a:r>
              <a:rPr lang="en-US" altLang="en-US" sz="1000">
                <a:solidFill>
                  <a:srgbClr val="333333"/>
                </a:solidFill>
                <a:hlinkClick r:id="rId3"/>
              </a:rPr>
              <a:t>https://doi.org/10.1093/cercor/bhv066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2. </a:t>
            </a:r>
            <a:r>
              <a:rPr lang="en-US" altLang="en-US" b="0"/>
              <a:t>Functional connectivity of 2 regions of interest (ROIs) when contrasted against each other. In step 1, fMRI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654300" y="1371600"/>
            <a:ext cx="3846564" cy="4457700"/>
          </a:xfrm>
          <a:prstGeom prst="rect">
            <a:avLst/>
          </a:prstGeom>
        </p:spPr>
      </p:pic>
    </p:spTree>
  </p:cSld>
  <p:clrMapOvr>
    <a:masterClrMapping/>
  </p:clrMapOvr>
  <p:transition/>
  <p:timing/>
</p:sld>
</file>

<file path=ppt/slides/slide3.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2215–2224, </a:t>
            </a:r>
            <a:r>
              <a:rPr lang="en-US" altLang="en-US" sz="1000">
                <a:solidFill>
                  <a:srgbClr val="333333"/>
                </a:solidFill>
                <a:hlinkClick r:id="rId3"/>
              </a:rPr>
              <a:t>https://doi.org/10.1093/cercor/bhv066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3. </a:t>
            </a:r>
            <a:r>
              <a:rPr lang="en-US" altLang="en-US" b="0"/>
              <a:t>Seed regions were extracted from the conjunction analysis of IMI and AO: PPC (according to anatomy toolbox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921000" y="1371600"/>
            <a:ext cx="3307402" cy="4457700"/>
          </a:xfrm>
          <a:prstGeom prst="rect">
            <a:avLst/>
          </a:prstGeom>
        </p:spPr>
      </p:pic>
    </p:spTree>
  </p:cSld>
  <p:clrMapOvr>
    <a:masterClrMapping/>
  </p:clrMapOvr>
  <p:transition/>
  <p:timing/>
</p:sld>
</file>

<file path=ppt/slides/slide4.xml><?xml version="1.0" encoding="utf-8"?>
<p:sld xmlns:a="http://schemas.openxmlformats.org/drawingml/2006/main" xmlns:r="http://schemas.openxmlformats.org/officeDocument/2006/relationships" xmlns:p14="http://schemas.microsoft.com/office/powerpoint/2010/main" xmlns:a14="http://schemas.microsoft.com/office/drawing/2010/main" xmlns:p15="http://schemas.microsoft.com/office/powerpoint/2012/main" xmlns:p="http://schemas.openxmlformats.org/presentationml/2006/main">
  <p:cSld>
    <p:spTree>
      <p:nvGrpSpPr>
        <p:cNvPr id="1" name=""/>
        <p:cNvGrpSpPr/>
        <p:nvPr/>
      </p:nvGrpSpPr>
      <p:grpSpPr>
        <a:xfrm>
          <a:off x="0" y="0"/>
          <a:ext cx="0" cy="0"/>
        </a:xfrm>
      </p:grpSpPr>
      <p:sp>
        <p:nvSpPr>
          <p:cNvPr id="5122" name="Footer Placeholder 3"/>
          <p:cNvSpPr>
            <a:spLocks noGrp="1"/>
          </p:cNvSpPr>
          <p:nvPr>
            <p:ph type="ftr" idx="10"/>
          </p:nvPr>
        </p:nvSpPr>
        <p:spPr>
          <a:xfrm>
            <a:off x="0" y="5994400"/>
            <a:ext cx="7677150" cy="863600"/>
          </a:xfrm>
          <a:prstGeom prst="rect">
            <a:avLst/>
          </a:prstGeom>
          <a:noFill/>
          <a:ln>
            <a:noFill/>
            <a:miter lim="800000"/>
          </a:ln>
        </p:spPr>
        <p:txBody>
          <a:bodyPr lIns="180000" tIns="0" rIns="180000" bIns="0" anchor="ctr" anchorCtr="0">
            <a:noAutofit/>
          </a:bodyPr>
          <a:lstStyle>
            <a:lvl1pPr marL="342900" indent="-342900" algn="l" defTabSz="914400" rtl="0" eaLnBrk="0" fontAlgn="base" hangingPunct="0">
              <a:lnSpc>
                <a:spcPct val="100000"/>
              </a:lnSpc>
              <a:spcBef>
                <a:spcPct val="20000"/>
              </a:spcBef>
              <a:spcAft>
                <a:spcPct val="0"/>
              </a:spcAft>
              <a:buClrTx/>
              <a:buSzTx/>
              <a:buFont typeface="Arial" pitchFamily="34" charset="0"/>
              <a:buChar char="•"/>
              <a:defRPr kumimoji="0" lang="en-US" altLang="en-US" sz="1600" b="0" i="0" u="none" kern="1200" baseline="0">
                <a:solidFill>
                  <a:schemeClr val="tx1"/>
                </a:solidFill>
                <a:latin typeface="+mn-lt"/>
                <a:ea typeface="+mn-ea"/>
                <a:cs typeface="+mn-cs"/>
              </a:defRPr>
            </a:lvl1pPr>
            <a:lvl2pPr marL="742950" indent="-285750" algn="l" defTabSz="914400" rtl="0" eaLnBrk="0" fontAlgn="base" hangingPunct="0">
              <a:lnSpc>
                <a:spcPct val="100000"/>
              </a:lnSpc>
              <a:spcBef>
                <a:spcPct val="20000"/>
              </a:spcBef>
              <a:spcAft>
                <a:spcPct val="0"/>
              </a:spcAft>
              <a:buClrTx/>
              <a:buSzTx/>
              <a:buFont typeface="Arial" pitchFamily="34" charset="0"/>
              <a:buChar char="–"/>
              <a:defRPr kumimoji="0" lang="en-US" altLang="en-US" sz="1400" b="0" i="0" u="none" kern="1200" baseline="0">
                <a:solidFill>
                  <a:schemeClr val="tx1"/>
                </a:solidFill>
                <a:latin typeface="+mn-lt"/>
                <a:ea typeface="+mn-ea"/>
                <a:cs typeface="+mn-cs"/>
              </a:defRPr>
            </a:lvl2pPr>
            <a:lvl3pPr marL="11430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3pPr>
            <a:lvl4pPr marL="16002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200" b="0" i="0" u="none" kern="1200" baseline="0">
                <a:solidFill>
                  <a:schemeClr val="tx1"/>
                </a:solidFill>
                <a:latin typeface="+mn-lt"/>
                <a:ea typeface="+mn-ea"/>
                <a:cs typeface="+mn-cs"/>
              </a:defRPr>
            </a:lvl4pPr>
            <a:lvl5pPr marL="2057400" indent="-228600" algn="l" defTabSz="914400" rtl="0" eaLnBrk="0" fontAlgn="base" hangingPunct="0">
              <a:lnSpc>
                <a:spcPct val="100000"/>
              </a:lnSpc>
              <a:spcBef>
                <a:spcPct val="20000"/>
              </a:spcBef>
              <a:spcAft>
                <a:spcPct val="0"/>
              </a:spcAft>
              <a:buClrTx/>
              <a:buSzTx/>
              <a:buFont typeface="Arial" pitchFamily="34" charset="0"/>
              <a:buChar char="»"/>
              <a:defRPr kumimoji="0" lang="en-US" altLang="en-US" sz="1100" b="0" i="0" u="none" kern="1200" baseline="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itchFamily="34" charset="0"/>
              <a:buChar char="•"/>
              <a:defRPr lang="en-US" altLang="en-US" sz="1800" kern="1200">
                <a:solidFill>
                  <a:schemeClr val="tx1"/>
                </a:solidFill>
                <a:latin typeface="+mn-lt"/>
                <a:ea typeface="+mn-ea"/>
                <a:cs typeface="+mn-cs"/>
              </a:defRPr>
            </a:lvl9pPr>
          </a:lstStyle>
          <a:p>
            <a:pPr marL="0" lvl="0" indent="0" eaLnBrk="1" hangingPunct="1">
              <a:spcBef>
                <a:spcPct val="0"/>
              </a:spcBef>
              <a:spcAft>
                <a:spcPts val="600"/>
              </a:spcAft>
              <a:buNone/>
            </a:pPr>
            <a:r>
              <a:rPr lang="en-US" altLang="en-US" sz="1000" i="1">
                <a:solidFill>
                  <a:srgbClr val="333333"/>
                </a:solidFill>
              </a:rPr>
              <a:t>Cereb Cortex</a:t>
            </a:r>
            <a:r>
              <a:rPr lang="en-US" altLang="en-US" sz="1000">
                <a:solidFill>
                  <a:srgbClr val="333333"/>
                </a:solidFill>
              </a:rPr>
              <a:t>, Volume 26, Issue 5, May 2016, Pages 2215–2224, </a:t>
            </a:r>
            <a:r>
              <a:rPr lang="en-US" altLang="en-US" sz="1000">
                <a:solidFill>
                  <a:srgbClr val="333333"/>
                </a:solidFill>
                <a:hlinkClick r:id="rId3"/>
              </a:rPr>
              <a:t>https://doi.org/10.1093/cercor/bhv066</a:t>
            </a:r>
            <a:endParaRPr lang="en-US" altLang="en-US" sz="1000">
              <a:solidFill>
                <a:srgbClr val="333333"/>
              </a:solidFill>
            </a:endParaRPr>
          </a:p>
          <a:p>
            <a:pPr marL="0" lvl="0" indent="0" eaLnBrk="1" hangingPunct="1">
              <a:spcBef>
                <a:spcPct val="0"/>
              </a:spcBef>
              <a:spcAft>
                <a:spcPts val="600"/>
              </a:spcAft>
              <a:buFontTx/>
              <a:buNone/>
            </a:pPr>
            <a:r>
              <a:rPr lang="en-US" altLang="en-US" sz="800">
                <a:solidFill>
                  <a:srgbClr val="2A2A2A"/>
                </a:solidFill>
              </a:rPr>
              <a:t>The content of this slide may be subject to copyright: please see the slide notes for details.</a:t>
            </a:r>
            <a:endParaRPr lang="en-US" altLang="en-US" sz="800">
              <a:solidFill>
                <a:srgbClr val="333333"/>
              </a:solidFill>
            </a:endParaRPr>
          </a:p>
        </p:txBody>
      </p:sp>
      <p:sp>
        <p:nvSpPr>
          <p:cNvPr id="5123" name="Title 1"/>
          <p:cNvSpPr>
            <a:spLocks noGrp="1"/>
          </p:cNvSpPr>
          <p:nvPr>
            <p:ph type="title"/>
          </p:nvPr>
        </p:nvSpPr>
        <p:spPr>
          <a:xfrm>
            <a:off x="457200" y="425450"/>
            <a:ext cx="6108700" cy="612775"/>
          </a:xfrm>
          <a:prstGeom prst="rect">
            <a:avLst/>
          </a:prstGeom>
          <a:noFill/>
          <a:ln>
            <a:miter lim="800000"/>
          </a:ln>
        </p:spPr>
        <p:txBody>
          <a:bodyPr vert="horz" wrap="square" lIns="0" tIns="0" rIns="0" bIns="0" anchor="t" anchorCtr="0">
            <a:noAutofit/>
          </a:bodyPr>
          <a:lstStyle>
            <a:lvl1pPr marL="0" indent="0" algn="l" defTabSz="914400" rtl="0" eaLnBrk="0" fontAlgn="base" hangingPunct="0">
              <a:lnSpc>
                <a:spcPct val="100000"/>
              </a:lnSpc>
              <a:spcBef>
                <a:spcPct val="0"/>
              </a:spcBef>
              <a:spcAft>
                <a:spcPct val="0"/>
              </a:spcAft>
              <a:buClrTx/>
              <a:buSzTx/>
              <a:buFontTx/>
              <a:buNone/>
              <a:defRPr kumimoji="0" lang="en-US" altLang="en-US" sz="1600" b="1" i="0" u="none" kern="1200" baseline="0">
                <a:solidFill>
                  <a:schemeClr val="tx1"/>
                </a:solidFill>
                <a:latin typeface="Arial" pitchFamily="34" charset="0"/>
                <a:ea typeface="+mj-ea"/>
                <a:cs typeface="Arial" pitchFamily="34" charset="0"/>
              </a:defRPr>
            </a:lvl1pPr>
            <a:lvl2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2pPr>
            <a:lvl3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3pPr>
            <a:lvl4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4pPr>
            <a:lvl5pPr algn="l" rtl="0" eaLnBrk="0" fontAlgn="base" hangingPunct="0">
              <a:spcBef>
                <a:spcPct val="0"/>
              </a:spcBef>
              <a:spcAft>
                <a:spcPct val="0"/>
              </a:spcAft>
              <a:defRPr lang="en-US" altLang="en-US" sz="1600" b="1">
                <a:solidFill>
                  <a:schemeClr val="tx1"/>
                </a:solidFill>
                <a:latin typeface="Arial" pitchFamily="34" charset="0"/>
                <a:ea typeface="ＭＳ Ｐゴシック" pitchFamily="34" charset="-128"/>
                <a:cs typeface="Arial" pitchFamily="34" charset="0"/>
              </a:defRPr>
            </a:lvl5pPr>
            <a:lvl6pPr marL="4572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6pPr>
            <a:lvl7pPr marL="9144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7pPr>
            <a:lvl8pPr marL="13716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8pPr>
            <a:lvl9pPr marL="1828800" algn="ctr" rtl="0" eaLnBrk="0" fontAlgn="base" hangingPunct="0">
              <a:spcBef>
                <a:spcPct val="0"/>
              </a:spcBef>
              <a:spcAft>
                <a:spcPct val="0"/>
              </a:spcAft>
              <a:defRPr lang="en-US" altLang="en-US" sz="4400">
                <a:solidFill>
                  <a:schemeClr val="tx1"/>
                </a:solidFill>
                <a:latin typeface="Times New Roman" panose="02020603050405020304" pitchFamily="18" charset="0"/>
                <a:ea typeface="ＭＳ Ｐゴシック" pitchFamily="34" charset="-128"/>
              </a:defRPr>
            </a:lvl9pPr>
          </a:lstStyle>
          <a:p>
            <a:pPr lvl="0"/>
            <a:r>
              <a:rPr lang="en-US" altLang="en-US"/>
              <a:t>Figure 4. </a:t>
            </a:r>
            <a:r>
              <a:rPr lang="en-US" altLang="en-US" b="0"/>
              <a:t>A schema of different networks based on current functional–anatomical findings. The BA44dorsal and BA45 are ...</a:t>
            </a:r>
            <a:endParaRPr lang="en-US" altLang="en-US" b="0"/>
          </a:p>
        </p:txBody>
      </p:sp>
      <p:pic>
        <p:nvPicPr>
          <p:cNvPr id="5124" name="Picture 4" descr="Oxford University Press"/>
          <p:cNvPicPr>
            <a:picLocks noChangeAspect="1"/>
          </p:cNvPicPr>
          <p:nvPr/>
        </p:nvPicPr>
        <p:blipFill>
          <a:blip r:embed="rId4"/>
          <a:stretch>
            <a:fillRect/>
          </a:stretch>
        </p:blipFill>
        <p:spPr>
          <a:xfrm>
            <a:off x="7904162" y="6294438"/>
            <a:ext cx="1058862" cy="244475"/>
          </a:xfrm>
          <a:prstGeom prst="rect">
            <a:avLst/>
          </a:prstGeom>
          <a:noFill/>
          <a:ln>
            <a:noFill/>
            <a:miter lim="800000"/>
          </a:ln>
        </p:spPr>
      </p:pic>
      <p:pic>
        <p:nvPicPr>
          <p:cNvPr id="5125" name="New picture"/>
          <p:cNvPicPr/>
          <p:nvPr/>
        </p:nvPicPr>
        <p:blipFill>
          <a:blip r:embed="rId5"/>
          <a:stretch>
            <a:fillRect/>
          </a:stretch>
        </p:blipFill>
        <p:spPr>
          <a:xfrm>
            <a:off x="2844800" y="1371600"/>
            <a:ext cx="3443125" cy="4457700"/>
          </a:xfrm>
          <a:prstGeom prst="rect">
            <a:avLst/>
          </a:prstGeom>
        </p:spPr>
      </p:pic>
    </p:spTree>
  </p:cSld>
  <p:clrMapOvr>
    <a:masterClrMapping/>
  </p:clrMapOvr>
  <p:transition/>
  <p:timing/>
</p:sld>
</file>

<file path=ppt/tags/tag1.xml><?xml version="1.0" encoding="utf-8"?>
<p:tagLst xmlns:p="http://schemas.openxmlformats.org/presentationml/2006/main">
  <p:tag name="AS_NET" val="4.0.30319.42000"/>
  <p:tag name="AS_OS" val="Microsoft Windows NT 10.0.14393.0"/>
  <p:tag name="AS_RELEASE_DATE" val="2019.01.14"/>
  <p:tag name="AS_TITLE" val="Aspose.Slides for .NET 4.0"/>
  <p:tag name="AS_VERSION" val="19.1"/>
</p:tagLst>
</file>

<file path=ppt/theme/theme1.xml><?xml version="1.0" encoding="utf-8"?>
<a:theme xmlns:r="http://schemas.openxmlformats.org/officeDocument/2006/relationships" xmlns:a="http://schemas.openxmlformats.org/drawingml/2006/main" name="13_Office Theme">
  <a:themeElements>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13_Office Theme">
      <a:majorFont>
        <a:latin typeface="Times New Roman"/>
        <a:ea typeface="ＭＳ Ｐゴシック"/>
        <a:cs typeface="Arial"/>
      </a:majorFont>
      <a:minorFont>
        <a:latin typeface="Arial"/>
        <a:ea typeface="ＭＳ Ｐゴシック"/>
        <a:cs typeface="Arial"/>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altLang="en-US" sz="1800" b="0" i="0" u="none" strike="noStrike" cap="none" normalizeH="0" baseline="0" smtClean="0">
            <a:ln>
              <a:noFill/>
            </a:ln>
            <a:solidFill>
              <a:schemeClr val="tx1"/>
            </a:solidFill>
            <a:effectLst/>
            <a:latin typeface="Arial" panose="020B0604020202020204" pitchFamily="34" charset="0"/>
            <a:ea typeface="ＭＳ Ｐゴシック" panose="020B0600070205080204" pitchFamily="34" charset="-128"/>
          </a:defRPr>
        </a:defPPr>
      </a:lstStyle>
    </a:lnDef>
  </a:objectDefaults>
  <a:extraClrSchemeLst>
    <a:extraClrScheme>
      <a:clrScheme name="13_Office Theme 1">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r="http://schemas.openxmlformats.org/officeDocument/2006/relationships" xmlns:a="http://schemas.openxmlformats.org/drawingml/2006/main" name="Office Theme">
  <a:themeElements>
    <a:clrScheme name="">
      <a:dk1>
        <a:srgbClr val="000000"/>
      </a:dk1>
      <a:lt1>
        <a:srgbClr val="FFFFFF"/>
      </a:lt1>
      <a:dk2>
        <a:srgbClr val="1F497D"/>
      </a:dk2>
      <a:lt2>
        <a:srgbClr val="EEECE1"/>
      </a:lt2>
      <a:accent1>
        <a:srgbClr val="4F81BD"/>
      </a:accent1>
      <a:accent2>
        <a:srgbClr val="C0504D"/>
      </a:accent2>
      <a:accent3>
        <a:srgbClr val="FFFFFF"/>
      </a:accent3>
      <a:accent4>
        <a:srgbClr val="000000"/>
      </a:accent4>
      <a:accent5>
        <a:srgbClr val="B2C1DB"/>
      </a:accent5>
      <a:accent6>
        <a:srgbClr val="AE4845"/>
      </a:accent6>
      <a:hlink>
        <a:srgbClr val="0000FF"/>
      </a:hlink>
      <a:folHlink>
        <a:srgbClr val="80008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vt="http://schemas.openxmlformats.org/officeDocument/2006/docPropsVTypes" xmlns="http://schemas.openxmlformats.org/officeDocument/2006/extended-properties">
  <Company/>
  <PresentationFormat>On-screen Show (4:3)</PresentationFormat>
  <Paragraphs>12</Paragraphs>
  <Slides>4</Slides>
  <Notes>4</Notes>
  <TotalTime>3343</TotalTime>
  <HiddenSlides>0</HiddenSlides>
  <MMClips>0</MMClips>
  <ScaleCrop>0</ScaleCrop>
  <HeadingPairs>
    <vt:vector baseType="variant" size="4">
      <vt:variant>
        <vt:lpstr>Theme</vt:lpstr>
      </vt:variant>
      <vt:variant>
        <vt:i4>1</vt:i4>
      </vt:variant>
      <vt:variant>
        <vt:lpstr>Slide Titles</vt:lpstr>
      </vt:variant>
      <vt:variant>
        <vt:i4>4</vt:i4>
      </vt:variant>
    </vt:vector>
  </HeadingPairs>
  <TitlesOfParts>
    <vt:vector baseType="lpstr" size="5">
      <vt:lpstr>13_Office Theme</vt:lpstr>
      <vt:lpstr>Figure 1. Activation map during action observation (AO in green) and imitation (IMI in blue) showed among other regions ...</vt:lpstr>
      <vt:lpstr>Figure 2. Functional connectivity of 2 regions of interest (ROIs) when contrasted against each other. In step 1, fMRI ...</vt:lpstr>
      <vt:lpstr>Figure 3. Seed regions were extracted from the conjunction analysis of IMI and AO: PPC (according to anatomy toolbox ...</vt:lpstr>
      <vt:lpstr>Figure 4. A schema of different networks based on current functional–anatomical findings. The BA44dorsal and BA45 are ...</vt:lpstr>
    </vt:vector>
  </TitlesOfParts>
  <LinksUpToDate>0</LinksUpToDate>
  <SharedDoc>0</SharedDoc>
  <HyperlinksChanged>0</HyperlinksChanged>
  <Application>Aspose.Slides for .NET</Application>
  <AppVersion>19.0100</AppVersion>
</Properties>
</file>

<file path=docProps/core.xml><?xml version="1.0" encoding="utf-8"?>
<cp:coreProperties xmlns:dc="http://purl.org/dc/elements/1.1/" xmlns:dcterms="http://purl.org/dc/terms/" xmlns:dcmitype="http://purl.org/dc/dcmitype/" xmlns:xsi="http://www.w3.org/2001/XMLSchema-instance" xmlns:cp="http://schemas.openxmlformats.org/package/2006/metadata/core-properties">
  <dc:title>Oxford University Press Figure</dc:title>
  <cp:lastModifiedBy>Kelly Richardson</cp:lastModifiedBy>
  <cp:revision>164</cp:revision>
  <dcterms:created xsi:type="dcterms:W3CDTF">2015-12-31T14:57:12Z</dcterms:created>
  <dcterms:modified xsi:type="dcterms:W3CDTF">2024-04-26T06:29:09Z</dcterms:modified>
</cp:coreProperties>
</file>