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FE786E-7C17-4674-897E-7FE97C777E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6E73DC-B260-4C88-BC6F-70E0061F66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Characterization of virus-free iPSCs. (A) Immunostaining of the undifferentiated hiPSC colonies with Oct-4, SSEA4, Tra-1-60, and Tra-1-81 antibodies followed by counterstaining with 4',6-diamidino-2-phenylindole. Scale bar represents 100 µm. (B) Relative gene expression levels of Oct-4, Sox-2, and Nanog in five iPSC clones (C1–C5) in comparison with the hESC line, H9 (positive control) and human foreskin fibroblasts (HFF; negative control). The mean Ct values of duplicate measurements were calculated and subsequently normalized against housekeeping gene (GAPDH) for the same sample. After normalization, the means of triplicate samples from three independent experiments were plotted relative to H9 for all the markers. Data represented are mean ± SEM (n = 3). *P &lt; 0.05 vs. H9. (C) Haematoxylin and eosin staining of teratoma sections of clone MSnviPSNF3 showing the presence of ectoderm (neural rosettes), mesoderm (cartilage), and endoderm (secretory tubule). Scale bars represent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FDA04-9DF7-4105-A094-C266A705B37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Temporal gene expression pattern during cardiomyogenesis. A spontaneous contracting cluster developed following differentiation. Scale bar represents 50 µm. Graphs show real-time RT-PCR data showing various hallmark markers for cardiomyocyte differentiation (days0, 7, 14, and 21). The data shown here are a comparison of MSnviPSNF3 (C3) with respect to the hESC line (H9). The mean Ct values of duplicate measurements were calculated and subsequently normalized against housekeeping gene (GAPDH) for the same sample. After normalization, the means of triplicate samples from three independent experiments were plotted relative to the baseline values of each individual marker for both cell lines. Data represented are means ± SEM (n = 3). Details of gene abbreviations are provided in the Supplementary material online, Table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FDA04-9DF7-4105-A094-C266A705B37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Structural and molecular characterization of iPSC-CMs. (A) Immunostaining of transcriptional factor, Nkx2.5, structural proteins, sarcomeric α-actinin, myosin light chain 2 (MLC2), β-myosin heavy chain (β-MHC), cardiac troponin C (cTn C), titin, gap junction connexin 43 (Cx43), and ion channels, namely, Na+–Ca2+ exchanger (Na-Ca Ex) and sarco(endo)plasmic reticulum Ca2+-ATPase (SERCA). Nuclei were counterstained with 4',6-diamidino-2-phenylindole in all images. All images were obtained at ×63 magnification except Nkx2.5 (×20). Bar = 50 µm for all images. (B) Semi-quantitative RT-PCR analysis of undifferentiated and day 21 differentiated cardiomyocytes of clone MSnviPSNF3 and H9 with adult human heart. Abbreviations: iPSC-UD, undifferentiated MSnviPSNF3 cells; iPSC-CM, MSnviPSNF3-derived cardiomyocytes; hESC-UD, undifferentiated H9 cells; hESC-CM, H9-derived cardiomyocytes; and AHH, adult human heart.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FDA04-9DF7-4105-A094-C266A705B37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Inhibition studies of iPSC-CMs. (A and B) Changes in beating frequency induced by verapamil in the presence of Bay K 8644. *P &lt; 0.05 vs. control, and #P &lt; 0.05 vs. Bay group. (C and D) Muscarinic inhibition of beating frequency during adrenergic stimulation. *P &lt; 0.05 vs. control, #P &lt; 0.05 vs. Iso group, and +P &lt; 0.05 vs. control. Data are represented as the means ± SEM of three independent experiments. Abbreviations: Bay, Bay K 8644; Ver, Verapamil; ISO, isoprenaline; and CCh, carbamycholine.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FDA04-9DF7-4105-A094-C266A705B37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Microelectrode array mapping and chronotropic effects of pharmacological interventions. (A–C) Contracting clusters on the MEA chips with extracellular electrograms from all electrodes used to generate colour-coded activation maps. Scale bar represents 200 µm. (D–I) Dose-dependent chronotropic changes induced by Bay K 8644 (D and E), isoprenaline (F), verapamil (G and H), and carbamycholine (I). *P &lt; 0.05 vs. control (no treatment) and #P &lt; 0.01 vs. control (no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FDA04-9DF7-4105-A094-C266A705B37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Human iPSC-CMs respond to pharmacologically active compounds. (A and B) Extracellular field potential (FP) recordings following verapamil treatment demonstrate shortening of the field potential duration (FPD). (C and D) Tetradotoxin (TTX), a sodium channel blocker, reduces minimal field potential (FPmin) and conduction velocity. (E and F) Field potential recording demonstrates an increase in field repolarization following treatment with E-4031. Note that the small black arrows show the normal baseline recordings, whereas large grey arrows show changes after treatment. (G) Inset, schematic diagram of a multi-electrode array trace, showing how results were analysed to calculate FPD and field repolarization (QT interval). All graphs represent values as means ± SEM of three independent experiments. *P &lt; 0.05 vs. control, and #P &lt; 0.01 vs. control. Abbreviation: cFPD, corrected FPD.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FDA04-9DF7-4105-A094-C266A705B37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r13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r13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r13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r13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r13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r13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91, Issue 4, 1 September 2011, Pages 577–586, </a:t>
            </a:r>
            <a:r>
              <a:rPr lang="en-US" altLang="en-US" sz="1000">
                <a:solidFill>
                  <a:srgbClr val="333333"/>
                </a:solidFill>
                <a:hlinkClick r:id="rId3"/>
              </a:rPr>
              <a:t>https://doi.org/10.1093/cvr/cvr132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Characterization of virus-free iPSCs. (A) Immunostaining of the undifferentiated hiPSC colonies with Oct-4,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91, Issue 4, 1 September 2011, Pages 577–586, </a:t>
            </a:r>
            <a:r>
              <a:rPr lang="en-US" altLang="en-US" sz="1000">
                <a:solidFill>
                  <a:srgbClr val="333333"/>
                </a:solidFill>
                <a:hlinkClick r:id="rId3"/>
              </a:rPr>
              <a:t>https://doi.org/10.1093/cvr/cvr132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Temporal gene expression pattern during cardiomyogenesis. A spontaneous contracting cluster developed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005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91, Issue 4, 1 September 2011, Pages 577–586, </a:t>
            </a:r>
            <a:r>
              <a:rPr lang="en-US" altLang="en-US" sz="1000">
                <a:solidFill>
                  <a:srgbClr val="333333"/>
                </a:solidFill>
                <a:hlinkClick r:id="rId3"/>
              </a:rPr>
              <a:t>https://doi.org/10.1093/cvr/cvr132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Structural and molecular characterization of iPSC-CMs. (A) Immunostaining of transcriptional factor, Nkx2.5,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402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91, Issue 4, 1 September 2011, Pages 577–586, </a:t>
            </a:r>
            <a:r>
              <a:rPr lang="en-US" altLang="en-US" sz="1000">
                <a:solidFill>
                  <a:srgbClr val="333333"/>
                </a:solidFill>
                <a:hlinkClick r:id="rId3"/>
              </a:rPr>
              <a:t>https://doi.org/10.1093/cvr/cvr132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Inhibition studies of iPSC-CMs. (A and B) Changes in beating frequency induced by verapamil in the presence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634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91, Issue 4, 1 September 2011, Pages 577–586, </a:t>
            </a:r>
            <a:r>
              <a:rPr lang="en-US" altLang="en-US" sz="1000">
                <a:solidFill>
                  <a:srgbClr val="333333"/>
                </a:solidFill>
                <a:hlinkClick r:id="rId3"/>
              </a:rPr>
              <a:t>https://doi.org/10.1093/cvr/cvr132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Microelectrode array mapping and chronotropic effects of pharmacological interventions. (A–C) Contracting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91, Issue 4, 1 September 2011, Pages 577–586, </a:t>
            </a:r>
            <a:r>
              <a:rPr lang="en-US" altLang="en-US" sz="1000">
                <a:solidFill>
                  <a:srgbClr val="333333"/>
                </a:solidFill>
                <a:hlinkClick r:id="rId3"/>
              </a:rPr>
              <a:t>https://doi.org/10.1093/cvr/cvr132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Human iPSC-CMs respond to pharmacologically active compounds. (A and B) Extracellular field potential (FP)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250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Characterization of virus-free iPSCs. (A) Immunostaining of the undifferentiated hiPSC colonies with Oct-4, ...</vt:lpstr>
      <vt:lpstr>Figure 2 Temporal gene expression pattern during cardiomyogenesis. A spontaneous contracting cluster developed ...</vt:lpstr>
      <vt:lpstr>Figure 3 Structural and molecular characterization of iPSC-CMs. (A) Immunostaining of transcriptional factor, Nkx2.5, ...</vt:lpstr>
      <vt:lpstr>Figure 5 Inhibition studies of iPSC-CMs. (A and B) Changes in beating frequency induced by verapamil in the presence ...</vt:lpstr>
      <vt:lpstr>Figure 4 Microelectrode array mapping and chronotropic effects of pharmacological interventions. (A–C) Contracting ...</vt:lpstr>
      <vt:lpstr>Figure 6 Human iPSC-CMs respond to pharmacologically active compounds. (A and B) Extracellular field potential (FP)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2024-04-26T13:13:34Z</dcterms:modified>
</cp:coreProperties>
</file>