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15E5E83-BF0F-47B8-A041-A62EE70C3A5C}"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53126B3-27DD-4F29-926D-6B72A1EF48DB}"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 The structure of global bond markets. Included are all 46 countries in Appendix Table A1 : the United States, 24 other AEs, and 21 EMEs. (a) Local currency bonds as a percent of GDP; (b) local currency bonds as a percent of total bonds outstanding.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CEPR, CESifo, Sciences Po, 2015.</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3FFDCB9-08A9-4C97-8A96-3D9CD11B6868}"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The structure of global bond markets by sector and currency. Amounts of outstanding bonds denominated in the local currency (LC) or in US dollar (USD) and issued by private entities or the government. Note that in this figure United States is in the LC-denominated but excluded from USD-denominated. (a) AEs; (b) EMEs.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CEPR, CESifo, Sciences Po, 2015.</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3FFDCB9-08A9-4C97-8A96-3D9CD11B6868}"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US investors’ foreign bond holdings, 2001–11. Data as of year-end 2001, 2006, 2007, 2008, 2009, 2010 and 2011. (a) US investors’ foreign bond holdings (in billions of US dollars) by currency of bond: total, USD-denominated and local currency denominated; (b) shares of local currency denominated bonds in US holdings of bonds in AEs and EMEs.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CEPR, CESifo, Sciences Po, 2015.</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3FFDCB9-08A9-4C97-8A96-3D9CD11B6868}"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US investors’ bond portfolios (in billions of USD). Data as of year-end 2001, 2006, 2007, 2008, 2009, 2010 and 2011. (a) US investors’ holdings of AE and EME local currency bonds; (b) US investors’ holdings of Emerging Asian and Latin American bonds.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CEPR, CESifo, Sciences Po, 2015.</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3FFDCB9-08A9-4C97-8A96-3D9CD11B6868}"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US investors’ relative weights on local currency bonds. Data on local currency bond portfolios as of year ends 2006, 2007, 2008, 2009, 2010 and 2011. (a) US investors’ relative weights on AE and EME local currency bonds; (b) US investors’ relative weights on bonds of selected Latin American countries.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CEPR, CESifo, Sciences Po, 2015.</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3FFDCB9-08A9-4C97-8A96-3D9CD11B6868}"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US investors’ holdings of foreign bonds by issuer type and currency. Data on US investors’ foreign bond portfolios as of year ends 2007, 2008, 2009, 2010 and 2011. (a) US investors’ holdings of AEs bonds. (b) US investors’ holdings of bonds in EMEs.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CEPR, CESifo, Sciences Po, 2015.</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3FFDCB9-08A9-4C97-8A96-3D9CD11B6868}"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US investors’ relative weights on USD-denominated bonds. (a) US investors’ relative weights on AE and EME USD-denominated bonds. (b) US investors’ relative weights on selected Latin American Private Sector USD-denominated bonds.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CEPR, CESifo, Sciences Po, 2015.</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3FFDCB9-08A9-4C97-8A96-3D9CD11B6868}"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epolic/eiv012"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epolic/eiv012"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epolic/eiv012"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epolic/eiv012"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epolic/eiv012"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epolic/eiv012"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epolic/eiv012"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Econ Policy</a:t>
            </a:r>
            <a:r>
              <a:rPr lang="en-US" altLang="en-US" sz="1000">
                <a:solidFill>
                  <a:srgbClr val="333333"/>
                </a:solidFill>
              </a:rPr>
              <a:t>, Volume 30, Issue 84, October 2015, Pages 729–766, </a:t>
            </a:r>
            <a:r>
              <a:rPr lang="en-US" altLang="en-US" sz="1000">
                <a:solidFill>
                  <a:srgbClr val="333333"/>
                </a:solidFill>
                <a:hlinkClick r:id="rId3"/>
              </a:rPr>
              <a:t>https://doi.org/10.1093/epolic/eiv012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The structure of global bond markets. Included are all 46 countries in Appendix Table A1 : the United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75000" y="1371600"/>
            <a:ext cx="2795541"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Econ Policy</a:t>
            </a:r>
            <a:r>
              <a:rPr lang="en-US" altLang="en-US" sz="1000">
                <a:solidFill>
                  <a:srgbClr val="333333"/>
                </a:solidFill>
              </a:rPr>
              <a:t>, Volume 30, Issue 84, October 2015, Pages 729–766, </a:t>
            </a:r>
            <a:r>
              <a:rPr lang="en-US" altLang="en-US" sz="1000">
                <a:solidFill>
                  <a:srgbClr val="333333"/>
                </a:solidFill>
                <a:hlinkClick r:id="rId3"/>
              </a:rPr>
              <a:t>https://doi.org/10.1093/epolic/eiv012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The structure of global bond markets by sector and currency. Amounts of outstanding bonds denominated in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75000" y="1371600"/>
            <a:ext cx="2791796"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Econ Policy</a:t>
            </a:r>
            <a:r>
              <a:rPr lang="en-US" altLang="en-US" sz="1000">
                <a:solidFill>
                  <a:srgbClr val="333333"/>
                </a:solidFill>
              </a:rPr>
              <a:t>, Volume 30, Issue 84, October 2015, Pages 729–766, </a:t>
            </a:r>
            <a:r>
              <a:rPr lang="en-US" altLang="en-US" sz="1000">
                <a:solidFill>
                  <a:srgbClr val="333333"/>
                </a:solidFill>
                <a:hlinkClick r:id="rId3"/>
              </a:rPr>
              <a:t>https://doi.org/10.1093/epolic/eiv012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US investors’ foreign bond holdings, 2001–11. Data as of year-end 2001, 2006, 2007, 2008, 2009, 2010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25800" y="1371600"/>
            <a:ext cx="2694176"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Econ Policy</a:t>
            </a:r>
            <a:r>
              <a:rPr lang="en-US" altLang="en-US" sz="1000">
                <a:solidFill>
                  <a:srgbClr val="333333"/>
                </a:solidFill>
              </a:rPr>
              <a:t>, Volume 30, Issue 84, October 2015, Pages 729–766, </a:t>
            </a:r>
            <a:r>
              <a:rPr lang="en-US" altLang="en-US" sz="1000">
                <a:solidFill>
                  <a:srgbClr val="333333"/>
                </a:solidFill>
                <a:hlinkClick r:id="rId3"/>
              </a:rPr>
              <a:t>https://doi.org/10.1093/epolic/eiv012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US investors’ bond portfolios (in billions of USD). Data as of year-end 2001, 2006, 2007, 2008, 2009, 2010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75000" y="1371600"/>
            <a:ext cx="2793792"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Econ Policy</a:t>
            </a:r>
            <a:r>
              <a:rPr lang="en-US" altLang="en-US" sz="1000">
                <a:solidFill>
                  <a:srgbClr val="333333"/>
                </a:solidFill>
              </a:rPr>
              <a:t>, Volume 30, Issue 84, October 2015, Pages 729–766, </a:t>
            </a:r>
            <a:r>
              <a:rPr lang="en-US" altLang="en-US" sz="1000">
                <a:solidFill>
                  <a:srgbClr val="333333"/>
                </a:solidFill>
                <a:hlinkClick r:id="rId3"/>
              </a:rPr>
              <a:t>https://doi.org/10.1093/epolic/eiv012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US investors’ relative weights on local currency bonds. Data on local currency bond portfolios as of year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36900" y="1371600"/>
            <a:ext cx="2862525"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Econ Policy</a:t>
            </a:r>
            <a:r>
              <a:rPr lang="en-US" altLang="en-US" sz="1000">
                <a:solidFill>
                  <a:srgbClr val="333333"/>
                </a:solidFill>
              </a:rPr>
              <a:t>, Volume 30, Issue 84, October 2015, Pages 729–766, </a:t>
            </a:r>
            <a:r>
              <a:rPr lang="en-US" altLang="en-US" sz="1000">
                <a:solidFill>
                  <a:srgbClr val="333333"/>
                </a:solidFill>
                <a:hlinkClick r:id="rId3"/>
              </a:rPr>
              <a:t>https://doi.org/10.1093/epolic/eiv012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US investors’ holdings of foreign bonds by issuer type and currency. Data on US investors’ foreign bond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87700" y="1371600"/>
            <a:ext cx="2778152"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Econ Policy</a:t>
            </a:r>
            <a:r>
              <a:rPr lang="en-US" altLang="en-US" sz="1000">
                <a:solidFill>
                  <a:srgbClr val="333333"/>
                </a:solidFill>
              </a:rPr>
              <a:t>, Volume 30, Issue 84, October 2015, Pages 729–766, </a:t>
            </a:r>
            <a:r>
              <a:rPr lang="en-US" altLang="en-US" sz="1000">
                <a:solidFill>
                  <a:srgbClr val="333333"/>
                </a:solidFill>
                <a:hlinkClick r:id="rId3"/>
              </a:rPr>
              <a:t>https://doi.org/10.1093/epolic/eiv012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US investors’ relative weights on USD-denominated bonds. (a) US investors’ relative weights on AE and EME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87700" y="1371600"/>
            <a:ext cx="2778003"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The structure of global bond markets. Included are all 46 countries in Appendix Table A1 : the United ...</vt:lpstr>
      <vt:lpstr>Figure 2. The structure of global bond markets by sector and currency. Amounts of outstanding bonds denominated in the ...</vt:lpstr>
      <vt:lpstr>Figure 3. US investors’ foreign bond holdings, 2001–11. Data as of year-end 2001, 2006, 2007, 2008, 2009, 2010 and ...</vt:lpstr>
      <vt:lpstr>Figure 4. US investors’ bond portfolios (in billions of USD). Data as of year-end 2001, 2006, 2007, 2008, 2009, 2010 ...</vt:lpstr>
      <vt:lpstr>Figure 5. US investors’ relative weights on local currency bonds. Data on local currency bond portfolios as of year ...</vt:lpstr>
      <vt:lpstr>Figure 6. US investors’ holdings of foreign bonds by issuer type and currency. Data on US investors’ foreign bond ...</vt:lpstr>
      <vt:lpstr>Figure 7. US investors’ relative weights on USD-denominated bonds. (a) US investors’ relative weights on AE and EME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2024-04-26T07:20:32Z</dcterms:modified>
</cp:coreProperties>
</file>