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Lst>
  <p:sldSz cx="9144000" cy="6858000" type="screen4x3"/>
  <p:notesSz cx="6858000" cy="9144000"/>
  <p:custDataLst>
    <p:tags r:id="rId10"/>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gs" Target="tags/tag1.xml" /><Relationship Id="rId11" Type="http://schemas.openxmlformats.org/officeDocument/2006/relationships/presProps" Target="presProps.xml" /><Relationship Id="rId12" Type="http://schemas.openxmlformats.org/officeDocument/2006/relationships/viewProps" Target="viewProps.xml" /><Relationship Id="rId13" Type="http://schemas.openxmlformats.org/officeDocument/2006/relationships/theme" Target="theme/theme1.xml" /><Relationship Id="rId14"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3900FF2-31EC-41ED-BC2E-D4CC4A0D7F5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3F106B7-27B4-40D1-BB55-2851953DFDB0}"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Views of the frontal, ventral, medial, and lateral aspects of the human brain show the location of the TP. The TP is defined on the MNI152 brain template with a black line indicating the boundary of BA38 from the Brodmann surface atlas in the Caret5 software. The left TP was shown as an example for boundary definition and superimposed on the surface template.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6CCC1-58EB-4A8A-B653-C2DE008BB493}"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Population maps of the probabilistic tractography results from the left TGm, TGl, and TAr regions. Population maps of the probabilistic tractography results from the bilateral TP subregions are shown on the ICBM152 template in the MNI space with MRIcron. The color scales represent the population probability of a voxel belonging to a pathway for the TP subregions: TGm (warm), TGl (gray-green), and TAr (red-yellow). The main fiber tracts, including the UF, IFOF, MdLF, ILF, and ITPs were illustrated and marked.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6CCC1-58EB-4A8A-B653-C2DE008BB493}"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Average Cramer's V as an indication of clustering consistency. Cramer's V has values in the interval [0, 1] in which high values indicate good consistency. A value of “1” indicates a perfect match. Cramer's V was significantly higher for the 2 and 3 cluster solutions.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6CCC1-58EB-4A8A-B653-C2DE008BB493}"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Connectivity-based parcellation of the TP into 3 subregions. The maximum probabilistic maps of the TP subregions [TGm refers to the medial TP (yellow); TGl refers to the lateral TP (green), and TAr refers to the dorsal TP (red)] were presented in Figure 1A. Figure 1B showed the probabilities for each voxel in each TP cortex to be classified into 1 of the 3 clusters. The color scheme represented the probability of the overlapping brains in each voxel across all the subjects. The maps are projected onto a 3D brain surface using the Caret5 software.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6CCC1-58EB-4A8A-B653-C2DE008BB493}"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The anatomical connectivity fingerprints and quantitative differences of the bilateral TP subregional connections with target areas. Using the 17 brain target regions in the same hemisphere, the anatomical connectivity fingerprints were expressed via radar graphs in 6 individual maps (A for the left TP and C for the right TP). The quantitative results of the differences of the bilateral TP subregional connections with target areas are shown on the bar graphs (B and 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6CCC1-58EB-4A8A-B653-C2DE008BB493}"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6. </a:t>
            </a:r>
            <a:r>
              <a:rPr lang="en-US" altLang="en-US">
                <a:latin typeface="Arial" pitchFamily="34" charset="0"/>
                <a:ea typeface="Arial" pitchFamily="34" charset="0"/>
              </a:rPr>
              <a:t>Spatial distribution of the RSFC patterns for the left TP subregions and the medial, lateral, and dorsal TP subregional RSFC variations. Statistical parametric maps are displayed using a voxel-level statistical threshold of P &lt; 0.05 corrected for the FDR, with a cluster extent threshold of 50 voxels. The RSFC and relevancy connection differences maps are projected onto a 3D brain surface with intensity scales representing the T-values.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2013.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456CCC1-58EB-4A8A-B653-C2DE008BB493}" type="slidenum">
              <a:rPr lang="en-US" altLang="en-US" sz="1200"/>
              <a:t>6</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cercor/bht196" TargetMode="External" /><Relationship Id="rId4" Type="http://schemas.openxmlformats.org/officeDocument/2006/relationships/image" Target="../media/image1.png" /><Relationship Id="rId5" Type="http://schemas.openxmlformats.org/officeDocument/2006/relationships/image" Target="../media/image7.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Views of the frontal, ventral, medial, and lateral aspects of the human brain show the location of the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06600" y="1371600"/>
            <a:ext cx="51211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Population maps of the probabilistic tractography results from the left TGm, TGl, and TAr regions. Population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286000" y="1371600"/>
            <a:ext cx="4582682"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Average Cramer's V as an indication of clustering consistency. Cramer's V has values in the interval [0, 1]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3485111"/>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Connectivity-based parcellation of the TP into 3 subregions. The maximum probabilistic maps of the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430683"/>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The anatomical connectivity fingerprints and quantitative differences of the bilateral TP subregional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79700" y="1371600"/>
            <a:ext cx="3789045"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24, Issue 12, December 2014, Pages 3365–3378, </a:t>
            </a:r>
            <a:r>
              <a:rPr lang="en-US" altLang="en-US" sz="1000">
                <a:solidFill>
                  <a:srgbClr val="333333"/>
                </a:solidFill>
                <a:hlinkClick r:id="rId3"/>
              </a:rPr>
              <a:t>https://doi.org/10.1093/cercor/bht196</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6. </a:t>
            </a:r>
            <a:r>
              <a:rPr lang="en-US" altLang="en-US" b="0"/>
              <a:t>Spatial distribution of the RSFC patterns for the left TP subregions and the medial, lateral, and dorsal TP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27200" y="1371600"/>
            <a:ext cx="568518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18</Paragraphs>
  <Slides>6</Slides>
  <Notes>6</Notes>
  <TotalTime>3343</TotalTime>
  <HiddenSlides>0</HiddenSlides>
  <MMClips>0</MMClips>
  <ScaleCrop>0</ScaleCrop>
  <HeadingPairs>
    <vt:vector baseType="variant" size="4">
      <vt:variant>
        <vt:lpstr>Theme</vt:lpstr>
      </vt:variant>
      <vt:variant>
        <vt:i4>1</vt:i4>
      </vt:variant>
      <vt:variant>
        <vt:lpstr>Slide Titles</vt:lpstr>
      </vt:variant>
      <vt:variant>
        <vt:i4>6</vt:i4>
      </vt:variant>
    </vt:vector>
  </HeadingPairs>
  <TitlesOfParts>
    <vt:vector baseType="lpstr" size="7">
      <vt:lpstr>13_Office Theme</vt:lpstr>
      <vt:lpstr>Figure 1. Views of the frontal, ventral, medial, and lateral aspects of the human brain show the location of the TP. ...</vt:lpstr>
      <vt:lpstr>Figure 4. Population maps of the probabilistic tractography results from the left TGm, TGl, and TAr regions. Population ...</vt:lpstr>
      <vt:lpstr>Figure 3. Average Cramer's V as an indication of clustering consistency. Cramer's V has values in the interval [0, 1] ...</vt:lpstr>
      <vt:lpstr>Figure 2. Connectivity-based parcellation of the TP into 3 subregions. The maximum probabilistic maps of the TP ...</vt:lpstr>
      <vt:lpstr>Figure 5. The anatomical connectivity fingerprints and quantitative differences of the bilateral TP subregional ...</vt:lpstr>
      <vt:lpstr>Figure 6. Spatial distribution of the RSFC patterns for the left TP subregions and the medial, lateral, and dorsal TP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2024-05-08T04:21:05Z</dcterms:modified>
</cp:coreProperties>
</file>