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 id="280" r:id="rId9"/>
    <p:sldId id="283" r:id="rId10"/>
    <p:sldId id="286" r:id="rId11"/>
  </p:sldIdLst>
  <p:sldSz cx="9144000" cy="6858000" type="screen4x3"/>
  <p:notesSz cx="6858000" cy="9144000"/>
  <p:custDataLst>
    <p:tags r:id="rId12"/>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7.xml" /><Relationship Id="rId11" Type="http://schemas.openxmlformats.org/officeDocument/2006/relationships/slide" Target="slides/slide8.xml" /><Relationship Id="rId12" Type="http://schemas.openxmlformats.org/officeDocument/2006/relationships/tags" Target="tags/tag1.xml" /><Relationship Id="rId13" Type="http://schemas.openxmlformats.org/officeDocument/2006/relationships/presProps" Target="presProps.xml" /><Relationship Id="rId14" Type="http://schemas.openxmlformats.org/officeDocument/2006/relationships/viewProps" Target="viewProps.xml" /><Relationship Id="rId15" Type="http://schemas.openxmlformats.org/officeDocument/2006/relationships/theme" Target="theme/theme1.xml" /><Relationship Id="rId16"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BCC7734-9E85-46AB-95A4-1EB30672622F}"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EA5BDDC-02D3-4F0C-B48E-FB1CFAE61DF3}"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_rels/notesSlide7.xml.rels>&#65279;<?xml version="1.0" encoding="utf-8" standalone="yes"?><Relationships xmlns="http://schemas.openxmlformats.org/package/2006/relationships"><Relationship Id="rId1" Type="http://schemas.openxmlformats.org/officeDocument/2006/relationships/slide" Target="../slides/slide7.xml" /><Relationship Id="rId2" Type="http://schemas.openxmlformats.org/officeDocument/2006/relationships/notesMaster" Target="../notesMasters/notesMaster1.xml" /></Relationships>
</file>

<file path=ppt/notesSlides/_rels/notesSlide8.xml.rels>&#65279;<?xml version="1.0" encoding="utf-8" standalone="yes"?><Relationships xmlns="http://schemas.openxmlformats.org/package/2006/relationships"><Relationship Id="rId1" Type="http://schemas.openxmlformats.org/officeDocument/2006/relationships/slide" Target="../slides/slide8.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Percent of total deaths and years of life lost attributable to unintentional injuries by year 2004 World Health Organization region estimates. AFRO, African region; AMRO, American region; EMRO, Eastern Mediterranean region; EURO, European region; SEARO, Southeast Asian region; WHO, World Health Organization; WPRO, Western Pacific region.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Epidemiologic Reviews © The Author 2010. Published by Oxford University Press on behalf of the Johns Hopkins Bloomberg School of Public Health.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5EB6018-5A9E-470C-B82E-4ECFCBF541E2}"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Unintentional injury death rate per 100,000 population by year 2004 World Health Organization region estimates. AFRO, African region; AMRO, American region; EMRO, Eastern Mediterranean region; EURO, European region; SEARO, Southeast Asian region; WHO, World Health Organization; WPRO, Western Pacific region.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Epidemiologic Reviews © The Author 2010. Published by Oxford University Press on behalf of the Johns Hopkins Bloomberg School of Public Health.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5EB6018-5A9E-470C-B82E-4ECFCBF541E2}"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Proportion of unintentional injury deaths, by cause, by year 2004 World Health Organization region estimates: American region (A), African region (B), European region (C), Eastern Mediterranean region (D), Southeast Asian region (E), and Western Pacific region (F). “Other” combines other unintentional injury deaths (e.g., animal bites), as well as unspecified unintentional injury deaths, per the International Classification of Diseases.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Epidemiologic Reviews © The Author 2010. Published by Oxford University Press on behalf of the Johns Hopkins Bloomberg School of Public Health.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5EB6018-5A9E-470C-B82E-4ECFCBF541E2}"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Rate per 100,000 population of disability-adjusted life-years and years lived with disability due to unintentional injuries by year 2004 World Health Organization region estimates. AFRO, African region; AMRO, American region; EMRO, Eastern Mediterranean region; EURO, European region; SEARO, Southeast Asian region; WHO, World Health Organization; WPRO, Western Pacific region.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Epidemiologic Reviews © The Author 2010. Published by Oxford University Press on behalf of the Johns Hopkins Bloomberg School of Public Health.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5EB6018-5A9E-470C-B82E-4ECFCBF541E2}"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Percent of total unintentional injury deaths in low- and middle-income countries by year 2004 World Health Organization region estimates. AFRO, African region; AMRO, American region; EMRO, Eastern Mediterranean region; EURO, European region; SEARO, Southeast Asian region; WHO, World Health Organization; WPRO, Western Pacific region.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Epidemiologic Reviews © The Author 2010. Published by Oxford University Press on behalf of the Johns Hopkins Bloomberg School of Public Health.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5EB6018-5A9E-470C-B82E-4ECFCBF541E2}" type="slidenum">
              <a:rPr lang="en-US" altLang="en-US" sz="1200"/>
              <a:t>5</a:t>
            </a:fld>
            <a:endParaRPr lang="en-US" alt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6. </a:t>
            </a:r>
            <a:r>
              <a:rPr lang="en-US" altLang="en-US">
                <a:latin typeface="Arial" pitchFamily="34" charset="0"/>
                <a:ea typeface="Arial" pitchFamily="34" charset="0"/>
              </a:rPr>
              <a:t>Distribution by cause of unintentional injury deaths in high-income countries (A), deaths in low- and middle-income countries (B), disability-adjusted life-years in high-income countries (C), and disability-adjusted life-years in low- and middle-income countries (D) by year 2004 World Health Organization region estimates. “Other” combines other unintentional injury deaths (e.g., animal bites), as well as unspecified unintentional injury deaths, per the International Classification of Diseases.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Epidemiologic Reviews © The Author 2010. Published by Oxford University Press on behalf of the Johns Hopkins Bloomberg School of Public Health.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5EB6018-5A9E-470C-B82E-4ECFCBF541E2}" type="slidenum">
              <a:rPr lang="en-US" altLang="en-US" sz="1200"/>
              <a:t>6</a:t>
            </a:fld>
            <a:endParaRPr lang="en-US" alt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7. </a:t>
            </a:r>
            <a:r>
              <a:rPr lang="en-US" altLang="en-US">
                <a:latin typeface="Arial" pitchFamily="34" charset="0"/>
                <a:ea typeface="Arial" pitchFamily="34" charset="0"/>
              </a:rPr>
              <a:t>Proportion of unintentional injury deaths, by age group, in males (A) and females (B), by year 2004 World Health Organization region estimates.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Epidemiologic Reviews © The Author 2010. Published by Oxford University Press on behalf of the Johns Hopkins Bloomberg School of Public Health.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5EB6018-5A9E-470C-B82E-4ECFCBF541E2}" type="slidenum">
              <a:rPr lang="en-US" altLang="en-US" sz="1200"/>
              <a:t>7</a:t>
            </a:fld>
            <a:endParaRPr lang="en-US" altLang="en-US"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8. </a:t>
            </a:r>
            <a:r>
              <a:rPr lang="en-US" altLang="en-US">
                <a:latin typeface="Arial" pitchFamily="34" charset="0"/>
                <a:ea typeface="Arial" pitchFamily="34" charset="0"/>
              </a:rPr>
              <a:t>By age group and gender, global unintentional injury deaths in high-income countries (A), deaths in low- and middle-income countries (B), disability-adjusted life-years in high-income countries (C), and disability-adjusted life-years in low- and middle-income countries (D), by year 2004 World Health Organization region estimates.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Epidemiologic Reviews © The Author 2010. Published by Oxford University Press on behalf of the Johns Hopkins Bloomberg School of Public Health.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5EB6018-5A9E-470C-B82E-4ECFCBF541E2}" type="slidenum">
              <a:rPr lang="en-US" altLang="en-US" sz="1200"/>
              <a:t>8</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epirev/mxq009"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epirev/mxq009"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epirev/mxq009" TargetMode="External" /><Relationship Id="rId4" Type="http://schemas.openxmlformats.org/officeDocument/2006/relationships/image" Target="../media/image1.png" /><Relationship Id="rId5" Type="http://schemas.openxmlformats.org/officeDocument/2006/relationships/image" Target="../media/image4.gif"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epirev/mxq009" TargetMode="External" /><Relationship Id="rId4" Type="http://schemas.openxmlformats.org/officeDocument/2006/relationships/image" Target="../media/image1.png" /><Relationship Id="rId5" Type="http://schemas.openxmlformats.org/officeDocument/2006/relationships/image" Target="../media/image5.gif"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93/epirev/mxq009" TargetMode="External" /><Relationship Id="rId4" Type="http://schemas.openxmlformats.org/officeDocument/2006/relationships/image" Target="../media/image1.png" /><Relationship Id="rId5" Type="http://schemas.openxmlformats.org/officeDocument/2006/relationships/image" Target="../media/image6.gif"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6.xml" /><Relationship Id="rId3" Type="http://schemas.openxmlformats.org/officeDocument/2006/relationships/hyperlink" Target="https://doi.org/10.1093/epirev/mxq009" TargetMode="External" /><Relationship Id="rId4" Type="http://schemas.openxmlformats.org/officeDocument/2006/relationships/image" Target="../media/image1.png" /><Relationship Id="rId5" Type="http://schemas.openxmlformats.org/officeDocument/2006/relationships/image" Target="../media/image7.gif"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7.xml" /><Relationship Id="rId3" Type="http://schemas.openxmlformats.org/officeDocument/2006/relationships/hyperlink" Target="https://doi.org/10.1093/epirev/mxq009" TargetMode="External" /><Relationship Id="rId4" Type="http://schemas.openxmlformats.org/officeDocument/2006/relationships/image" Target="../media/image1.png" /><Relationship Id="rId5" Type="http://schemas.openxmlformats.org/officeDocument/2006/relationships/image" Target="../media/image8.gif"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8.xml" /><Relationship Id="rId3" Type="http://schemas.openxmlformats.org/officeDocument/2006/relationships/hyperlink" Target="https://doi.org/10.1093/epirev/mxq009" TargetMode="External" /><Relationship Id="rId4" Type="http://schemas.openxmlformats.org/officeDocument/2006/relationships/image" Target="../media/image1.png" /><Relationship Id="rId5" Type="http://schemas.openxmlformats.org/officeDocument/2006/relationships/image" Target="../media/image9.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Epidemiol Rev</a:t>
            </a:r>
            <a:r>
              <a:rPr lang="en-US" altLang="en-US" sz="1000">
                <a:solidFill>
                  <a:srgbClr val="333333"/>
                </a:solidFill>
              </a:rPr>
              <a:t>, Volume 32, Issue 1, April 2010, Pages 110–120, </a:t>
            </a:r>
            <a:r>
              <a:rPr lang="en-US" altLang="en-US" sz="1000">
                <a:solidFill>
                  <a:srgbClr val="333333"/>
                </a:solidFill>
                <a:hlinkClick r:id="rId3"/>
              </a:rPr>
              <a:t>https://doi.org/10.1093/epirev/mxq009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Percent of total deaths and years of life lost attributable to unintentional injuries by year 2004 World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025833"/>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Epidemiol Rev</a:t>
            </a:r>
            <a:r>
              <a:rPr lang="en-US" altLang="en-US" sz="1000">
                <a:solidFill>
                  <a:srgbClr val="333333"/>
                </a:solidFill>
              </a:rPr>
              <a:t>, Volume 32, Issue 1, April 2010, Pages 110–120, </a:t>
            </a:r>
            <a:r>
              <a:rPr lang="en-US" altLang="en-US" sz="1000">
                <a:solidFill>
                  <a:srgbClr val="333333"/>
                </a:solidFill>
                <a:hlinkClick r:id="rId3"/>
              </a:rPr>
              <a:t>https://doi.org/10.1093/epirev/mxq009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Unintentional injury death rate per 100,000 population by year 2004 World Health Organization region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512127"/>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Epidemiol Rev</a:t>
            </a:r>
            <a:r>
              <a:rPr lang="en-US" altLang="en-US" sz="1000">
                <a:solidFill>
                  <a:srgbClr val="333333"/>
                </a:solidFill>
              </a:rPr>
              <a:t>, Volume 32, Issue 1, April 2010, Pages 110–120, </a:t>
            </a:r>
            <a:r>
              <a:rPr lang="en-US" altLang="en-US" sz="1000">
                <a:solidFill>
                  <a:srgbClr val="333333"/>
                </a:solidFill>
                <a:hlinkClick r:id="rId3"/>
              </a:rPr>
              <a:t>https://doi.org/10.1093/epirev/mxq009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Proportion of unintentional injury deaths, by cause, by year 2004 World Health Organization region estimates: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641600" y="1371600"/>
            <a:ext cx="3849832"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Epidemiol Rev</a:t>
            </a:r>
            <a:r>
              <a:rPr lang="en-US" altLang="en-US" sz="1000">
                <a:solidFill>
                  <a:srgbClr val="333333"/>
                </a:solidFill>
              </a:rPr>
              <a:t>, Volume 32, Issue 1, April 2010, Pages 110–120, </a:t>
            </a:r>
            <a:r>
              <a:rPr lang="en-US" altLang="en-US" sz="1000">
                <a:solidFill>
                  <a:srgbClr val="333333"/>
                </a:solidFill>
                <a:hlinkClick r:id="rId3"/>
              </a:rPr>
              <a:t>https://doi.org/10.1093/epirev/mxq009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Rate per 100,000 population of disability-adjusted life-years and years lived with disability due to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187931"/>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Epidemiol Rev</a:t>
            </a:r>
            <a:r>
              <a:rPr lang="en-US" altLang="en-US" sz="1000">
                <a:solidFill>
                  <a:srgbClr val="333333"/>
                </a:solidFill>
              </a:rPr>
              <a:t>, Volume 32, Issue 1, April 2010, Pages 110–120, </a:t>
            </a:r>
            <a:r>
              <a:rPr lang="en-US" altLang="en-US" sz="1000">
                <a:solidFill>
                  <a:srgbClr val="333333"/>
                </a:solidFill>
                <a:hlinkClick r:id="rId3"/>
              </a:rPr>
              <a:t>https://doi.org/10.1093/epirev/mxq009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Percent of total unintentional injury deaths in low- and middle-income countries by year 2004 World Health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458094"/>
          </a:xfrm>
          <a:prstGeom prst="rect">
            <a:avLst/>
          </a:prstGeom>
        </p:spPr>
      </p:pic>
    </p:spTree>
  </p:cSld>
  <p:clrMapOvr>
    <a:masterClrMapping/>
  </p:clrMapOvr>
  <p:transition/>
  <p:timing/>
</p:sld>
</file>

<file path=ppt/slides/slide6.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Epidemiol Rev</a:t>
            </a:r>
            <a:r>
              <a:rPr lang="en-US" altLang="en-US" sz="1000">
                <a:solidFill>
                  <a:srgbClr val="333333"/>
                </a:solidFill>
              </a:rPr>
              <a:t>, Volume 32, Issue 1, April 2010, Pages 110–120, </a:t>
            </a:r>
            <a:r>
              <a:rPr lang="en-US" altLang="en-US" sz="1000">
                <a:solidFill>
                  <a:srgbClr val="333333"/>
                </a:solidFill>
                <a:hlinkClick r:id="rId3"/>
              </a:rPr>
              <a:t>https://doi.org/10.1093/epirev/mxq009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6. </a:t>
            </a:r>
            <a:r>
              <a:rPr lang="en-US" altLang="en-US" b="0"/>
              <a:t>Distribution by cause of unintentional injury deaths in high-income countries (A), deaths in low- and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38300" y="1371600"/>
            <a:ext cx="5872419" cy="4457700"/>
          </a:xfrm>
          <a:prstGeom prst="rect">
            <a:avLst/>
          </a:prstGeom>
        </p:spPr>
      </p:pic>
    </p:spTree>
  </p:cSld>
  <p:clrMapOvr>
    <a:masterClrMapping/>
  </p:clrMapOvr>
  <p:transition/>
  <p:timing/>
</p:sld>
</file>

<file path=ppt/slides/slide7.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Epidemiol Rev</a:t>
            </a:r>
            <a:r>
              <a:rPr lang="en-US" altLang="en-US" sz="1000">
                <a:solidFill>
                  <a:srgbClr val="333333"/>
                </a:solidFill>
              </a:rPr>
              <a:t>, Volume 32, Issue 1, April 2010, Pages 110–120, </a:t>
            </a:r>
            <a:r>
              <a:rPr lang="en-US" altLang="en-US" sz="1000">
                <a:solidFill>
                  <a:srgbClr val="333333"/>
                </a:solidFill>
                <a:hlinkClick r:id="rId3"/>
              </a:rPr>
              <a:t>https://doi.org/10.1093/epirev/mxq009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7. </a:t>
            </a:r>
            <a:r>
              <a:rPr lang="en-US" altLang="en-US" b="0"/>
              <a:t>Proportion of unintentional injury deaths, by age group, in males (A) and females (B), by year 2004 World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2931275"/>
          </a:xfrm>
          <a:prstGeom prst="rect">
            <a:avLst/>
          </a:prstGeom>
        </p:spPr>
      </p:pic>
    </p:spTree>
  </p:cSld>
  <p:clrMapOvr>
    <a:masterClrMapping/>
  </p:clrMapOvr>
  <p:transition/>
  <p:timing/>
</p:sld>
</file>

<file path=ppt/slides/slide8.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Epidemiol Rev</a:t>
            </a:r>
            <a:r>
              <a:rPr lang="en-US" altLang="en-US" sz="1000">
                <a:solidFill>
                  <a:srgbClr val="333333"/>
                </a:solidFill>
              </a:rPr>
              <a:t>, Volume 32, Issue 1, April 2010, Pages 110–120, </a:t>
            </a:r>
            <a:r>
              <a:rPr lang="en-US" altLang="en-US" sz="1000">
                <a:solidFill>
                  <a:srgbClr val="333333"/>
                </a:solidFill>
                <a:hlinkClick r:id="rId3"/>
              </a:rPr>
              <a:t>https://doi.org/10.1093/epirev/mxq009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8. </a:t>
            </a:r>
            <a:r>
              <a:rPr lang="en-US" altLang="en-US" b="0"/>
              <a:t>By age group and gender, global unintentional injury deaths in high-income countries (A), deaths in low- and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2769177"/>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24</Paragraphs>
  <Slides>8</Slides>
  <Notes>8</Notes>
  <TotalTime>3343</TotalTime>
  <HiddenSlides>0</HiddenSlides>
  <MMClips>0</MMClips>
  <ScaleCrop>0</ScaleCrop>
  <HeadingPairs>
    <vt:vector baseType="variant" size="4">
      <vt:variant>
        <vt:lpstr>Theme</vt:lpstr>
      </vt:variant>
      <vt:variant>
        <vt:i4>1</vt:i4>
      </vt:variant>
      <vt:variant>
        <vt:lpstr>Slide Titles</vt:lpstr>
      </vt:variant>
      <vt:variant>
        <vt:i4>8</vt:i4>
      </vt:variant>
    </vt:vector>
  </HeadingPairs>
  <TitlesOfParts>
    <vt:vector baseType="lpstr" size="9">
      <vt:lpstr>13_Office Theme</vt:lpstr>
      <vt:lpstr>Figure 1. Percent of total deaths and years of life lost attributable to unintentional injuries by year 2004 World ...</vt:lpstr>
      <vt:lpstr>Figure 2. Unintentional injury death rate per 100,000 population by year 2004 World Health Organization region ...</vt:lpstr>
      <vt:lpstr>Figure 3. Proportion of unintentional injury deaths, by cause, by year 2004 World Health Organization region estimates: ...</vt:lpstr>
      <vt:lpstr>Figure 4. Rate per 100,000 population of disability-adjusted life-years and years lived with disability due to ...</vt:lpstr>
      <vt:lpstr>Figure 5. Percent of total unintentional injury deaths in low- and middle-income countries by year 2004 World Health ...</vt:lpstr>
      <vt:lpstr>Figure 6. Distribution by cause of unintentional injury deaths in high-income countries (A), deaths in low- and ...</vt:lpstr>
      <vt:lpstr>Figure 7. Proportion of unintentional injury deaths, by age group, in males (A) and females (B), by year 2004 World ...</vt:lpstr>
      <vt:lpstr>Figure 8. By age group and gender, global unintentional injury deaths in high-income countries (A), deaths in low- and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2024-09-20T19:45:37Z</dcterms:modified>
</cp:coreProperties>
</file>