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Lst>
  <p:sldSz cx="9144000" cy="6858000" type="screen4x3"/>
  <p:notesSz cx="6858000" cy="9144000"/>
  <p:custDataLst>
    <p:tags r:id="rId14"/>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tags" Target="tags/tag1.xml" /><Relationship Id="rId15" Type="http://schemas.openxmlformats.org/officeDocument/2006/relationships/presProps" Target="presProps.xml" /><Relationship Id="rId16" Type="http://schemas.openxmlformats.org/officeDocument/2006/relationships/viewProps" Target="viewProps.xml" /><Relationship Id="rId17" Type="http://schemas.openxmlformats.org/officeDocument/2006/relationships/theme" Target="theme/theme1.xml" /><Relationship Id="rId18"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6E3CD7-17F4-4C1A-8C24-8A035F37330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97A2C0-F4CC-4999-8F4A-B7D96F8566C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Histoctopus discus n. gen., n. sp. A. Dorsal whole animal, 41.2 mm ML male paratype (MNHN 2109). B. Stylet, 44.4 mm ML paratype (MNHN 2108). C. Funnel organ, 46.7 mm ML paratype (MNHN 2109). D. Ligula, 46.7 mm ML paratype (MNHN 2109). Scale bars: A = 20 mm; B = 10 mm; C = 5 mm; D = 5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Malacological Society of London,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D47503-00C5-4D71-99E6-962E5A76CC04}"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Other octopodid genera with flared distal web margins. A.Velodona togata, whole animal, South Africa Museum, Cape Town. B–D.Pteroctopus sp., Muséum National d'Histoire Naturelle, Paris, B. Whole animal. C. Distal arm tip. D. Hectocotylized arm. (This figure appears in colour in the online version of Journal of Molluscan Studies.)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Malacological Society of London,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D47503-00C5-4D71-99E6-962E5A76CC04}" type="slidenum">
              <a:rPr lang="en-US" altLang="en-US" sz="1200"/>
              <a:t>10</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Histoctopus discus n. gen., n. sp. A–E. Digestive components of 46.7 mm ML male (MNHN 2109). A. Digestive tract. Abbreviations: af, anal flaps; asg, anterior salivary gland; bm, buccal mass; c, caecum; cd, crop diverticulum; cr, crop; dg, digestive gland; I, intestine; is, ink sac; o, oesophagus; psg, posterior salivary gland; s, stomach. B. Lateral view of upper beak. C. Lateral view of lower beak. D. Ventral view of lower beak. Scale bars: A = 10 mm; B–D = 5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Malacological Society of London,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D47503-00C5-4D71-99E6-962E5A76CC0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Histoctopus discus n. gen., n. sp. A, B. Male reproductive system of 44.4 mm ML paratype (MNHN 2108). A. Reproductive tract. Abbreviations: a, appendix; as, accessory spermatophoric gland; mg, mucilagenous gland; sg, spermatophoric gland; ss, spermatophore storage sac; ssg, spermatophore sac gland; t, testes; to, terminal organ; vd, vas deferens. B. Spermatophore. Inset: oral cap end of spermatophore. Abbreviation: sr, sperm reservoir. Scale bars: A = 10 mm; B = 10 mm (inset 2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Malacological Society of London,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D47503-00C5-4D71-99E6-962E5A76CC0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Histoctopus discus n. gen., n. sp. A. Left dorso-lateral view of whole animal, 46.7 mm ML male paratype (MNHN 2109). B. Enlarged suckers of 44.4 mm ML male paratype (MNHN 2108). C. Close-up of web margins on arms 2 and 3, 46.7 mm ML male paratype (MNHN 2109). D. Hectocotylus of 51.5 mm ML male holotype (MNHN 3803). E. Radula from 46.7 mm ML male paratype (MNHN 2109). Scale bar E = 0.5 mm. (This figure appears in colour in the online version of Journal of Molluscan Studies.)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Malacological Society of London,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D47503-00C5-4D71-99E6-962E5A76CC0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Histoctopus zipkasae n. gen., n. sp. A–D. 61.6.mm ML male holotype (MV F164025). A. Dorsal whole animal. B. Stylet. C. Funnel organ. D. Ligula. Scale bars: A = 50 mm; B–D = 5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Malacological Society of London,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D47503-00C5-4D71-99E6-962E5A76CC04}"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Histoctopus zipkasae n. gen., n. sp. A.–F. Digestive components of 62.7 mm ML male (MV F164031). A. Digestive tract. Abbreviations as in Figure 2 plus p, pancreatic tissue. B. Lateral view of upper beak. C. Lateral view of lower beak. D. Ventral view of lower beak. E., F. Radula. Scale bars: A = 10 mm; B–D = 5 mm; E, F = 1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Malacological Society of London,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D47503-00C5-4D71-99E6-962E5A76CC04}"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Histoctopus zipkasae n. gen., n. sp. A. Reproductive tract of 61.6 mm ML holotype (MV F164025). Abbreviations as in Figure 3.B. Spermatophore of 73.8 mm ML male (MV F164020). Abbreviation: SR, sperm reservoir. C. Female reproductive tract of 89.3 mm ML paratype (MV F164036). Abbreviations: do, distal oviduct; o, ovary; og, oviducal gland; po, proximal oviduct. Scale bars: A = 10 mm; B = 5 mm; C = 10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Malacological Society of London,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D47503-00C5-4D71-99E6-962E5A76CC04}"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Histoctopus zipkasae n. gen., n. sp. A–D. 61.6 mm ML male holotype (MV F164025). A. Left lateral view of whole animal. B. Oral view of arm crown showing slightly enlarged suckers (arrows). C, D. Hectocotylus. E. Live animal image from CSIRO tow camera, 401 m, off Jurien Bay, Western Australia, photo: B. Barker, CSIRO.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Malacological Society of London,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D47503-00C5-4D71-99E6-962E5A76CC04}"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Known distribution for the genus Histoctopus n. gen. Symbols: circle, H. zipkasae material examined; triangle, H. zipkasae video records; square, H. discus material examined.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Malacological Society of London,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D47503-00C5-4D71-99E6-962E5A76CC04}"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lus/eyp02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mollus/eyp027" TargetMode="External" /><Relationship Id="rId4" Type="http://schemas.openxmlformats.org/officeDocument/2006/relationships/image" Target="../media/image1.png" /><Relationship Id="rId5" Type="http://schemas.openxmlformats.org/officeDocument/2006/relationships/image" Target="../media/image11.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ollus/eyp02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mollus/eyp02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mollus/eyp027"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mollus/eyp027"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mollus/eyp027"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mollus/eyp027"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mollus/eyp027"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mollus/eyp027"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Molluscan Stud</a:t>
            </a:r>
            <a:r>
              <a:rPr lang="en-US" altLang="en-US" sz="1000">
                <a:solidFill>
                  <a:srgbClr val="333333"/>
                </a:solidFill>
              </a:rPr>
              <a:t>, Volume 75, Issue 4, November 2009, Pages 323–336, </a:t>
            </a:r>
            <a:r>
              <a:rPr lang="en-US" altLang="en-US" sz="1000">
                <a:solidFill>
                  <a:srgbClr val="333333"/>
                </a:solidFill>
                <a:hlinkClick r:id="rId3"/>
              </a:rPr>
              <a:t>https://doi.org/10.1093/mollus/eyp027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Histoctopus discus n. gen., n. sp. A. Dorsal whole animal, 41.2 mm ML male paratype (MNHN 2109). B. Stylet,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50783" cy="4457700"/>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Molluscan Stud</a:t>
            </a:r>
            <a:r>
              <a:rPr lang="en-US" altLang="en-US" sz="1000">
                <a:solidFill>
                  <a:srgbClr val="333333"/>
                </a:solidFill>
              </a:rPr>
              <a:t>, Volume 75, Issue 4, November 2009, Pages 323–336, </a:t>
            </a:r>
            <a:r>
              <a:rPr lang="en-US" altLang="en-US" sz="1000">
                <a:solidFill>
                  <a:srgbClr val="333333"/>
                </a:solidFill>
                <a:hlinkClick r:id="rId3"/>
              </a:rPr>
              <a:t>https://doi.org/10.1093/mollus/eyp027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Other octopodid genera with flared distal web margins. A.Velodona togata, whole animal, South Africa Museum,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4783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Molluscan Stud</a:t>
            </a:r>
            <a:r>
              <a:rPr lang="en-US" altLang="en-US" sz="1000">
                <a:solidFill>
                  <a:srgbClr val="333333"/>
                </a:solidFill>
              </a:rPr>
              <a:t>, Volume 75, Issue 4, November 2009, Pages 323–336, </a:t>
            </a:r>
            <a:r>
              <a:rPr lang="en-US" altLang="en-US" sz="1000">
                <a:solidFill>
                  <a:srgbClr val="333333"/>
                </a:solidFill>
                <a:hlinkClick r:id="rId3"/>
              </a:rPr>
              <a:t>https://doi.org/10.1093/mollus/eyp027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Histoctopus discus n. gen., n. sp. A–E. Digestive components of 46.7 mm ML male (MNHN 2109). A. Digestive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22500" y="1371600"/>
            <a:ext cx="469231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Molluscan Stud</a:t>
            </a:r>
            <a:r>
              <a:rPr lang="en-US" altLang="en-US" sz="1000">
                <a:solidFill>
                  <a:srgbClr val="333333"/>
                </a:solidFill>
              </a:rPr>
              <a:t>, Volume 75, Issue 4, November 2009, Pages 323–336, </a:t>
            </a:r>
            <a:r>
              <a:rPr lang="en-US" altLang="en-US" sz="1000">
                <a:solidFill>
                  <a:srgbClr val="333333"/>
                </a:solidFill>
                <a:hlinkClick r:id="rId3"/>
              </a:rPr>
              <a:t>https://doi.org/10.1093/mollus/eyp027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Histoctopus discus n. gen., n. sp. A, B. Male reproductive system of 44.4 mm ML paratype (MNHN 2108).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13100" y="1371600"/>
            <a:ext cx="272527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Molluscan Stud</a:t>
            </a:r>
            <a:r>
              <a:rPr lang="en-US" altLang="en-US" sz="1000">
                <a:solidFill>
                  <a:srgbClr val="333333"/>
                </a:solidFill>
              </a:rPr>
              <a:t>, Volume 75, Issue 4, November 2009, Pages 323–336, </a:t>
            </a:r>
            <a:r>
              <a:rPr lang="en-US" altLang="en-US" sz="1000">
                <a:solidFill>
                  <a:srgbClr val="333333"/>
                </a:solidFill>
                <a:hlinkClick r:id="rId3"/>
              </a:rPr>
              <a:t>https://doi.org/10.1093/mollus/eyp027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Histoctopus discus n. gen., n. sp. A. Left dorso-lateral view of whole animal, 46.7 mm ML male paratype (MNHN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5078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Molluscan Stud</a:t>
            </a:r>
            <a:r>
              <a:rPr lang="en-US" altLang="en-US" sz="1000">
                <a:solidFill>
                  <a:srgbClr val="333333"/>
                </a:solidFill>
              </a:rPr>
              <a:t>, Volume 75, Issue 4, November 2009, Pages 323–336, </a:t>
            </a:r>
            <a:r>
              <a:rPr lang="en-US" altLang="en-US" sz="1000">
                <a:solidFill>
                  <a:srgbClr val="333333"/>
                </a:solidFill>
                <a:hlinkClick r:id="rId3"/>
              </a:rPr>
              <a:t>https://doi.org/10.1093/mollus/eyp027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Histoctopus zipkasae n. gen., n. sp. A–D. 61.6.mm ML male holotype (MV F164025). A. Dorsal whole animal.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59100" y="1371600"/>
            <a:ext cx="3231833"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Molluscan Stud</a:t>
            </a:r>
            <a:r>
              <a:rPr lang="en-US" altLang="en-US" sz="1000">
                <a:solidFill>
                  <a:srgbClr val="333333"/>
                </a:solidFill>
              </a:rPr>
              <a:t>, Volume 75, Issue 4, November 2009, Pages 323–336, </a:t>
            </a:r>
            <a:r>
              <a:rPr lang="en-US" altLang="en-US" sz="1000">
                <a:solidFill>
                  <a:srgbClr val="333333"/>
                </a:solidFill>
                <a:hlinkClick r:id="rId3"/>
              </a:rPr>
              <a:t>https://doi.org/10.1093/mollus/eyp027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Histoctopus zipkasae n. gen., n. sp. A.–F. Digestive components of 62.7 mm ML male (MV F164031). A. Digestive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30500" y="1371600"/>
            <a:ext cx="3687734"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Molluscan Stud</a:t>
            </a:r>
            <a:r>
              <a:rPr lang="en-US" altLang="en-US" sz="1000">
                <a:solidFill>
                  <a:srgbClr val="333333"/>
                </a:solidFill>
              </a:rPr>
              <a:t>, Volume 75, Issue 4, November 2009, Pages 323–336, </a:t>
            </a:r>
            <a:r>
              <a:rPr lang="en-US" altLang="en-US" sz="1000">
                <a:solidFill>
                  <a:srgbClr val="333333"/>
                </a:solidFill>
                <a:hlinkClick r:id="rId3"/>
              </a:rPr>
              <a:t>https://doi.org/10.1093/mollus/eyp027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Histoctopus zipkasae n. gen., n. sp. A. Reproductive tract of 61.6 mm ML holotype (MV F164025). Abbreviations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22500" y="1371600"/>
            <a:ext cx="4703568"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Molluscan Stud</a:t>
            </a:r>
            <a:r>
              <a:rPr lang="en-US" altLang="en-US" sz="1000">
                <a:solidFill>
                  <a:srgbClr val="333333"/>
                </a:solidFill>
              </a:rPr>
              <a:t>, Volume 75, Issue 4, November 2009, Pages 323–336, </a:t>
            </a:r>
            <a:r>
              <a:rPr lang="en-US" altLang="en-US" sz="1000">
                <a:solidFill>
                  <a:srgbClr val="333333"/>
                </a:solidFill>
                <a:hlinkClick r:id="rId3"/>
              </a:rPr>
              <a:t>https://doi.org/10.1093/mollus/eyp027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Histoctopus zipkasae n. gen., n. sp. A–D. 61.6 mm ML male holotype (MV F164025). A. Left lateral view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211570"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Molluscan Stud</a:t>
            </a:r>
            <a:r>
              <a:rPr lang="en-US" altLang="en-US" sz="1000">
                <a:solidFill>
                  <a:srgbClr val="333333"/>
                </a:solidFill>
              </a:rPr>
              <a:t>, Volume 75, Issue 4, November 2009, Pages 323–336, </a:t>
            </a:r>
            <a:r>
              <a:rPr lang="en-US" altLang="en-US" sz="1000">
                <a:solidFill>
                  <a:srgbClr val="333333"/>
                </a:solidFill>
                <a:hlinkClick r:id="rId3"/>
              </a:rPr>
              <a:t>https://doi.org/10.1093/mollus/eyp027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Known distribution for the genus Histoctopus n. gen. Symbols: circle, H. zipkasae material examined;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2019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30</Paragraphs>
  <Slides>10</Slides>
  <Notes>10</Notes>
  <TotalTime>3343</TotalTime>
  <HiddenSlides>0</HiddenSlides>
  <MMClips>0</MMClips>
  <ScaleCrop>0</ScaleCrop>
  <HeadingPairs>
    <vt:vector baseType="variant" size="4">
      <vt:variant>
        <vt:lpstr>Theme</vt:lpstr>
      </vt:variant>
      <vt:variant>
        <vt:i4>1</vt:i4>
      </vt:variant>
      <vt:variant>
        <vt:lpstr>Slide Titles</vt:lpstr>
      </vt:variant>
      <vt:variant>
        <vt:i4>10</vt:i4>
      </vt:variant>
    </vt:vector>
  </HeadingPairs>
  <TitlesOfParts>
    <vt:vector baseType="lpstr" size="11">
      <vt:lpstr>13_Office Theme</vt:lpstr>
      <vt:lpstr>Figure 1. Histoctopus discus n. gen., n. sp. A. Dorsal whole animal, 41.2 mm ML male paratype (MNHN 2109). B. Stylet, ...</vt:lpstr>
      <vt:lpstr>Figure 2. Histoctopus discus n. gen., n. sp. A–E. Digestive components of 46.7 mm ML male (MNHN 2109). A. Digestive ...</vt:lpstr>
      <vt:lpstr>Figure 3. Histoctopus discus n. gen., n. sp. A, B. Male reproductive system of 44.4 mm ML paratype (MNHN 2108). A. ...</vt:lpstr>
      <vt:lpstr>Figure 4. Histoctopus discus n. gen., n. sp. A. Left dorso-lateral view of whole animal, 46.7 mm ML male paratype (MNHN ...</vt:lpstr>
      <vt:lpstr>Figure 5. Histoctopus zipkasae n. gen., n. sp. A–D. 61.6.mm ML male holotype (MV F164025). A. Dorsal whole animal. B. ...</vt:lpstr>
      <vt:lpstr>Figure 6. Histoctopus zipkasae n. gen., n. sp. A.–F. Digestive components of 62.7 mm ML male (MV F164031). A. Digestive ...</vt:lpstr>
      <vt:lpstr>Figure 7. Histoctopus zipkasae n. gen., n. sp. A. Reproductive tract of 61.6 mm ML holotype (MV F164025). Abbreviations ...</vt:lpstr>
      <vt:lpstr>Figure 8. Histoctopus zipkasae n. gen., n. sp. A–D. 61.6 mm ML male holotype (MV F164025). A. Left lateral view of ...</vt:lpstr>
      <vt:lpstr>Figure 9. Known distribution for the genus Histoctopus n. gen. Symbols: circle, H. zipkasae material examined; ...</vt:lpstr>
      <vt:lpstr>Figure 10. Other octopodid genera with flared distal web margins. A.Velodona togata, whole animal, South Africa Museum,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2024-04-26T09:15:45Z</dcterms:modified>
</cp:coreProperties>
</file>