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7E82FE-8DEF-4226-AC05-BBC74126CA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935F22-0490-44B6-A4EB-ED8C3B8299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Illustrative example of the incorporation of grouping information into the similarity score. Each node in the figure is a peak feature, and dotted ovals represent groups of related peaks, e.g. isotopes, fragments, etc. Initially weights (e.g. WAE) are computed for pairs of peaks (one from each run) with m/z and RT within pre-defined thresholds. These weights are converted into an overall score by incorporating grouping information. For example, peak pairs (A, E) and (B, G) are both within the threshold. As A and B are in the same group, and E and G are in the same group, the weights between pairs (A, E) and (B, G) are upweighted. Peak J is not related to any peaks that could be matched with A’s related peaks and the similarity between A and J is therefore downweighted (because α≤1). The same applies to similarities between pairs (C, H) and (D, 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861C38-F5A0-4BB9-A8A1-647CD64E01A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Precision and recall training performance for all parameters (m/z, RT tolerance, α and gtol) varied in the experiment for the fractions containing the most (Fig. 2a and c) and least (Fig. 2b and d) number of features in the P1 and P2 datasets. Plots for all the remaining fractions can be found in Figures 1 and 2 of Supplementary Material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861C38-F5A0-4BB9-A8A1-647CD64E01A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Training performance shows the best F1 scores obtained by each method on 30 pairs of randomly selected metabolomic and glycomic training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861C38-F5A0-4BB9-A8A1-647CD64E01A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Testing performance shows how well each method generalize on the 30 different testing sets, each evaluated using the optimal training parameters from its corresponding training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861C38-F5A0-4BB9-A8A1-647CD64E01A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v07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v07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v07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v072"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31, Issue 12, June 2015, Pages 1999–2006, </a:t>
            </a:r>
            <a:r>
              <a:rPr lang="en-US" altLang="en-US" sz="1000">
                <a:solidFill>
                  <a:srgbClr val="333333"/>
                </a:solidFill>
                <a:hlinkClick r:id="rId3"/>
              </a:rPr>
              <a:t>https://doi.org/10.1093/bioinformatics/btv072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Illustrative example of the incorporation of grouping information into the similarity score. Each node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479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31, Issue 12, June 2015, Pages 1999–2006, </a:t>
            </a:r>
            <a:r>
              <a:rPr lang="en-US" altLang="en-US" sz="1000">
                <a:solidFill>
                  <a:srgbClr val="333333"/>
                </a:solidFill>
                <a:hlinkClick r:id="rId3"/>
              </a:rPr>
              <a:t>https://doi.org/10.1093/bioinformatics/btv072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Precision and recall training performance for all parameters (m/z, RT tolerance, α and g</a:t>
            </a:r>
            <a:r>
              <a:rPr lang="en-US" altLang="en-US" b="0" baseline="-25000"/>
              <a:t>tol</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8327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31, Issue 12, June 2015, Pages 1999–2006, </a:t>
            </a:r>
            <a:r>
              <a:rPr lang="en-US" altLang="en-US" sz="1000">
                <a:solidFill>
                  <a:srgbClr val="333333"/>
                </a:solidFill>
                <a:hlinkClick r:id="rId3"/>
              </a:rPr>
              <a:t>https://doi.org/10.1093/bioinformatics/btv072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Training performance shows the best F</a:t>
            </a:r>
            <a:r>
              <a:rPr lang="en-US" altLang="en-US" b="0" baseline="-25000"/>
              <a:t>1</a:t>
            </a:r>
            <a:r>
              <a:rPr lang="en-US" altLang="en-US" b="0"/>
              <a:t> scores obtained by each method on 30 pairs of randomly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31, Issue 12, June 2015, Pages 1999–2006, </a:t>
            </a:r>
            <a:r>
              <a:rPr lang="en-US" altLang="en-US" sz="1000">
                <a:solidFill>
                  <a:srgbClr val="333333"/>
                </a:solidFill>
                <a:hlinkClick r:id="rId3"/>
              </a:rPr>
              <a:t>https://doi.org/10.1093/bioinformatics/btv072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Testing performance shows how well each method generalize on the 30 different testing sets, each evaluated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3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Illustrative example of the incorporation of grouping information into the similarity score. Each node in the ...</vt:lpstr>
      <vt:lpstr>Fig. 2. Precision and recall training performance for all parameters (m/z, RT tolerance, α and gtol) ...</vt:lpstr>
      <vt:lpstr>Fig. 3. Training performance shows the best F1 scores obtained by each method on 30 pairs of randomly ...</vt:lpstr>
      <vt:lpstr>Fig. 4. Testing performance shows how well each method generalize on the 30 different testing sets, each evaluated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2024-04-26T04:52:57Z</dcterms:modified>
</cp:coreProperties>
</file>