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20883-871F-4F9B-8E2A-0B451C6B55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B5A1E7-D908-40D4-BB8F-7680C1ACCC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Organization of American Historians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ACF99-F278-4936-8BC3-2691B88A18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police officer patrolling the halls of El Sereno Middle School in East Los Angeles in 2000. © Najlah Feanny/Corbis.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Organization of American Historians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ACF99-F278-4936-8BC3-2691B88A186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policeman joins a force of nine hundred uniformed officers patrolling New York City subway trains in a new anticrime campaign in 1979. © Bettman/Corbis.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Organization of American Historians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ACF99-F278-4936-8BC3-2691B88A186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Prisoners protesting their working and living conditions at the Attica State Correctional Facility in New York in 1971. © Bettman.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Organization of American Historians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ACF99-F278-4936-8BC3-2691B88A186B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inmate and Vietnam War veteran making shirts in a Virginia correctional facility in 1985. © Bettman/Corbis.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Organization of American Historians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ACF99-F278-4936-8BC3-2691B88A186B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Source: “Homicide Rate Trends, 1900–1926,” Bureau of Justice Statistics, http//bjs.ojp.usdoj.gov/content/glance/tables/hmrttab.cfm.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Organization of American Historians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ACF99-F278-4936-8BC3-2691B88A186B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Source: “United States Crime Index Rates per 100,000 Inhabitants, 1960–2009,” Data: Federal Bureau of Investigation, Uniform Crime Reports, http//www.disastercenter.com/crime/uscrime.html.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Organization of American Historians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ACF99-F278-4936-8BC3-2691B88A186B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President Lyndon B. Johnson submits a twenty-three-point anticrime program to Congress in 1968. © Bettman/Corbis.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Organization of American Historians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ACF99-F278-4936-8BC3-2691B88A186B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hist/97.3.7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hist/97.3.7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hist/97.3.7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hist/97.3.7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hist/97.3.7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ahist/97.3.7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jahist/97.3.7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jahist/97.3.7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Hist</a:t>
            </a:r>
            <a:r>
              <a:rPr lang="en-US" altLang="en-US" sz="1000">
                <a:solidFill>
                  <a:srgbClr val="333333"/>
                </a:solidFill>
              </a:rPr>
              <a:t>, Volume 97, Issue 3, December 2010, Pages 703–734,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https://doi.org/10.1093/jahist/97.3.703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620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Hist</a:t>
            </a:r>
            <a:r>
              <a:rPr lang="en-US" altLang="en-US" sz="1000">
                <a:solidFill>
                  <a:srgbClr val="333333"/>
                </a:solidFill>
              </a:rPr>
              <a:t>, Volume 97, Issue 3, December 2010, Pages 703–734,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https://doi.org/10.1093/jahist/97.3.703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A police officer patrolling the halls of El Sereno Middle School in East Los Angeles in 2000. © Najlah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750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Hist</a:t>
            </a:r>
            <a:r>
              <a:rPr lang="en-US" altLang="en-US" sz="1000">
                <a:solidFill>
                  <a:srgbClr val="333333"/>
                </a:solidFill>
              </a:rPr>
              <a:t>, Volume 97, Issue 3, December 2010, Pages 703–734,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https://doi.org/10.1093/jahist/97.3.703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A policeman joins a force of nine hundred uniformed officers patrolling New York City subway trains in a new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21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Hist</a:t>
            </a:r>
            <a:r>
              <a:rPr lang="en-US" altLang="en-US" sz="1000">
                <a:solidFill>
                  <a:srgbClr val="333333"/>
                </a:solidFill>
              </a:rPr>
              <a:t>, Volume 97, Issue 3, December 2010, Pages 703–734,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https://doi.org/10.1093/jahist/97.3.703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Prisoners protesting their working and living conditions at the Attica State Correctional Facility in New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7284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Hist</a:t>
            </a:r>
            <a:r>
              <a:rPr lang="en-US" altLang="en-US" sz="1000">
                <a:solidFill>
                  <a:srgbClr val="333333"/>
                </a:solidFill>
              </a:rPr>
              <a:t>, Volume 97, Issue 3, December 2010, Pages 703–734,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https://doi.org/10.1093/jahist/97.3.703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An inmate and Vietnam War veteran making shirts in a Virginia correctional facility in 1985. ©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72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Hist</a:t>
            </a:r>
            <a:r>
              <a:rPr lang="en-US" altLang="en-US" sz="1000">
                <a:solidFill>
                  <a:srgbClr val="333333"/>
                </a:solidFill>
              </a:rPr>
              <a:t>, Volume 97, Issue 3, December 2010, Pages 703–734,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https://doi.org/10.1093/jahist/97.3.703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Source: “Homicide Rate Trends, 1900–1926,” Bureau of Justice Statistics,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1358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Hist</a:t>
            </a:r>
            <a:r>
              <a:rPr lang="en-US" altLang="en-US" sz="1000">
                <a:solidFill>
                  <a:srgbClr val="333333"/>
                </a:solidFill>
              </a:rPr>
              <a:t>, Volume 97, Issue 3, December 2010, Pages 703–734,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https://doi.org/10.1093/jahist/97.3.703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Source: “United States Crime Index Rates per 100,000 Inhabitants, 1960–2009,” Data: Federal Bureau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33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Hist</a:t>
            </a:r>
            <a:r>
              <a:rPr lang="en-US" altLang="en-US" sz="1000">
                <a:solidFill>
                  <a:srgbClr val="333333"/>
                </a:solidFill>
              </a:rPr>
              <a:t>, Volume 97, Issue 3, December 2010, Pages 703–734,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https://doi.org/10.1093/jahist/97.3.703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President Lyndon B. Johnson submits a twenty-three-point anticrime program to Congress in 1968. ©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940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23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Slide 1</vt:lpstr>
      <vt:lpstr>A police officer patrolling the halls of El Sereno Middle School in East Los Angeles in 2000. © Najlah ...</vt:lpstr>
      <vt:lpstr>A policeman joins a force of nine hundred uniformed officers patrolling New York City subway trains in a new ...</vt:lpstr>
      <vt:lpstr>Prisoners protesting their working and living conditions at the Attica State Correctional Facility in New ...</vt:lpstr>
      <vt:lpstr>An inmate and Vietnam War veteran making shirts in a Virginia correctional facility in 1985. © ...</vt:lpstr>
      <vt:lpstr>Source: “Homicide Rate Trends, 1900–1926,” Bureau of Justice Statistics, ...</vt:lpstr>
      <vt:lpstr>Source: “United States Crime Index Rates per 100,000 Inhabitants, 1960–2009,” Data: Federal Bureau of ...</vt:lpstr>
      <vt:lpstr>President Lyndon B. Johnson submits a twenty-three-point anticrime program to Congress in 1968. ©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2024-04-26T05:37:28Z</dcterms:modified>
</cp:coreProperties>
</file>