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  <p:sldId id="280" r:id="rId9"/>
    <p:sldId id="283" r:id="rId10"/>
    <p:sldId id="286" r:id="rId11"/>
    <p:sldId id="289" r:id="rId12"/>
    <p:sldId id="292" r:id="rId13"/>
    <p:sldId id="295" r:id="rId14"/>
    <p:sldId id="298" r:id="rId15"/>
    <p:sldId id="301" r:id="rId16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tags" Target="tags/tag1.xml" /><Relationship Id="rId18" Type="http://schemas.openxmlformats.org/officeDocument/2006/relationships/presProps" Target="presProps.xml" /><Relationship Id="rId19" Type="http://schemas.openxmlformats.org/officeDocument/2006/relationships/viewProps" Target="viewProps.xml" /><Relationship Id="rId2" Type="http://schemas.openxmlformats.org/officeDocument/2006/relationships/notesMaster" Target="notesMasters/notesMaster1.xml" /><Relationship Id="rId20" Type="http://schemas.openxmlformats.org/officeDocument/2006/relationships/theme" Target="theme/theme1.xml" /><Relationship Id="rId21" Type="http://schemas.openxmlformats.org/officeDocument/2006/relationships/tableStyles" Target="tableStyles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06FD2E0-E7AC-43FC-982B-19B7C786D4BA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25A028D9-A0E2-4F29-974D-83994AB7B8A1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Visitors interacting with the Reactable at the Winchester Science Centre.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2016. Published by Oxford University Press on behalf of The British Computer Society.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7CC1DA15-7503-459E-A08E-F2E79FFFDC51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10.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Vignette 2: A smooth overlap (G10 and G11). Duration: 38 seconds.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2016. Published by Oxford University Press on behalf of The British Computer Society.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7CC1DA15-7503-459E-A08E-F2E79FFFDC51}" type="slidenum">
              <a:rPr lang="en-US" altLang="en-US" sz="1200"/>
              <a:t>10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Comparative numbers of continuist vs rupturist approaches.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2016. Published by Oxford University Press on behalf of The British Computer Society.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7CC1DA15-7503-459E-A08E-F2E79FFFDC51}" type="slidenum">
              <a:rPr lang="en-US" altLang="en-US" sz="1200"/>
              <a:t>11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Vignette 3: Asynchronous continuist–continuist interaction (G33 and G34A). Duration: 6 minutes 32 seconds.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2016. Published by Oxford University Press on behalf of The British Computer Society.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7CC1DA15-7503-459E-A08E-F2E79FFFDC51}" type="slidenum">
              <a:rPr lang="en-US" altLang="en-US" sz="1200"/>
              <a:t>12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Vignette 4: Asynchronous continuist–rupturist interaction (G52). Duration: 34 seconds.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2016. Published by Oxford University Press on behalf of The British Computer Society.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7CC1DA15-7503-459E-A08E-F2E79FFFDC51}" type="slidenum">
              <a:rPr lang="en-US" altLang="en-US" sz="1200"/>
              <a:t>13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The Reactable Experience at WSC.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2016. Published by Oxford University Press on behalf of The British Computer Society.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7CC1DA15-7503-459E-A08E-F2E79FFFDC51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Left: camera general view. Right: camera close-up view.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2016. Published by Oxford University Press on behalf of The British Computer Society.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7CC1DA15-7503-459E-A08E-F2E79FFFDC51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Cross-group interaction: transitions and overlaps.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2016. Published by Oxford University Press on behalf of The British Computer Society.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7CC1DA15-7503-459E-A08E-F2E79FFFDC51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5.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Cross-group interaction: continuist vs rupturist.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2016. Published by Oxford University Press on behalf of The British Computer Society.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7CC1DA15-7503-459E-A08E-F2E79FFFDC51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6.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Pie chart: percentage of group sizes.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2016. Published by Oxford University Press on behalf of The British Computer Society.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7CC1DA15-7503-459E-A08E-F2E79FFFDC51}" type="slidenum">
              <a:rPr lang="en-US" altLang="en-US" sz="1200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7.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Histogram: distribution of time spent by groups.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2016. Published by Oxford University Press on behalf of The British Computer Society.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7CC1DA15-7503-459E-A08E-F2E79FFFDC51}" type="slidenum">
              <a:rPr lang="en-US" altLang="en-US" sz="1200"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8.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Pie chart: percentage of transitions and overlaps.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2016. Published by Oxford University Press on behalf of The British Computer Society.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7CC1DA15-7503-459E-A08E-F2E79FFFDC51}" type="slidenum">
              <a:rPr lang="en-US" altLang="en-US" sz="1200"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9.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Vignette 1: A fluid transition (G21 and G23). Duration: 2 minutes 56 seconds.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2016. Published by Oxford University Press on behalf of The British Computer Society.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7CC1DA15-7503-459E-A08E-F2E79FFFDC51}" type="slidenum">
              <a:rPr lang="en-US" altLang="en-US" sz="1200"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iwc/iww01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0.xml" /><Relationship Id="rId3" Type="http://schemas.openxmlformats.org/officeDocument/2006/relationships/hyperlink" Target="https://doi.org/10.1093/iwc/iww01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1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1.xml" /><Relationship Id="rId3" Type="http://schemas.openxmlformats.org/officeDocument/2006/relationships/hyperlink" Target="https://doi.org/10.1093/iwc/iww01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2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2.xml" /><Relationship Id="rId3" Type="http://schemas.openxmlformats.org/officeDocument/2006/relationships/hyperlink" Target="https://doi.org/10.1093/iwc/iww01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3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3.xml" /><Relationship Id="rId3" Type="http://schemas.openxmlformats.org/officeDocument/2006/relationships/hyperlink" Target="https://doi.org/10.1093/iwc/iww01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4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iwc/iww01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iwc/iww01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iwc/iww01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93/iwc/iww01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hyperlink" Target="https://doi.org/10.1093/iwc/iww01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hyperlink" Target="https://doi.org/10.1093/iwc/iww01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8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8.xml" /><Relationship Id="rId3" Type="http://schemas.openxmlformats.org/officeDocument/2006/relationships/hyperlink" Target="https://doi.org/10.1093/iwc/iww01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9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9.xml" /><Relationship Id="rId3" Type="http://schemas.openxmlformats.org/officeDocument/2006/relationships/hyperlink" Target="https://doi.org/10.1093/iwc/iww01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0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Interact Comput</a:t>
            </a:r>
            <a:r>
              <a:rPr lang="en-US" altLang="en-US" sz="1000">
                <a:solidFill>
                  <a:srgbClr val="333333"/>
                </a:solidFill>
              </a:rPr>
              <a:t>, Volume 29, Issue 2, March 2017, Pages 248–270,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https://doi.org/10.1093/iwc/iww019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1. </a:t>
            </a:r>
            <a:r>
              <a:rPr lang="en-US" altLang="en-US" b="0"/>
              <a:t>Visitors interacting with the Reactable at the Winchester Science Centre.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43788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Interact Comput</a:t>
            </a:r>
            <a:r>
              <a:rPr lang="en-US" altLang="en-US" sz="1000">
                <a:solidFill>
                  <a:srgbClr val="333333"/>
                </a:solidFill>
              </a:rPr>
              <a:t>, Volume 29, Issue 2, March 2017, Pages 248–270,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https://doi.org/10.1093/iwc/iww019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10. </a:t>
            </a:r>
            <a:r>
              <a:rPr lang="en-US" altLang="en-US" b="0"/>
              <a:t>Vignette 2: A smooth overlap (G10 and G11). Duration: 38 seconds.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586631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Interact Comput</a:t>
            </a:r>
            <a:r>
              <a:rPr lang="en-US" altLang="en-US" sz="1000">
                <a:solidFill>
                  <a:srgbClr val="333333"/>
                </a:solidFill>
              </a:rPr>
              <a:t>, Volume 29, Issue 2, March 2017, Pages 248–270,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https://doi.org/10.1093/iwc/iww019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11. </a:t>
            </a:r>
            <a:r>
              <a:rPr lang="en-US" altLang="en-US" b="0"/>
              <a:t>Comparative numbers of continuist vs rupturist approaches.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17694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Interact Comput</a:t>
            </a:r>
            <a:r>
              <a:rPr lang="en-US" altLang="en-US" sz="1000">
                <a:solidFill>
                  <a:srgbClr val="333333"/>
                </a:solidFill>
              </a:rPr>
              <a:t>, Volume 29, Issue 2, March 2017, Pages 248–270,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https://doi.org/10.1093/iwc/iww019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12. </a:t>
            </a:r>
            <a:r>
              <a:rPr lang="en-US" altLang="en-US" b="0"/>
              <a:t>Vignette 3: Asynchronous continuist–continuist interaction (G33 and G34A). Duration: 6 minutes 32 seconds.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535453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Interact Comput</a:t>
            </a:r>
            <a:r>
              <a:rPr lang="en-US" altLang="en-US" sz="1000">
                <a:solidFill>
                  <a:srgbClr val="333333"/>
                </a:solidFill>
              </a:rPr>
              <a:t>, Volume 29, Issue 2, March 2017, Pages 248–270,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https://doi.org/10.1093/iwc/iww019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13. </a:t>
            </a:r>
            <a:r>
              <a:rPr lang="en-US" altLang="en-US" b="0"/>
              <a:t>Vignette 4: Asynchronous continuist–rupturist interaction (G52). Duration: 34 seconds.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9718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Interact Comput</a:t>
            </a:r>
            <a:r>
              <a:rPr lang="en-US" altLang="en-US" sz="1000">
                <a:solidFill>
                  <a:srgbClr val="333333"/>
                </a:solidFill>
              </a:rPr>
              <a:t>, Volume 29, Issue 2, March 2017, Pages 248–270,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https://doi.org/10.1093/iwc/iww019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2. </a:t>
            </a:r>
            <a:r>
              <a:rPr lang="en-US" altLang="en-US" b="0"/>
              <a:t>The Reactable Experience at WSC.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45109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Interact Comput</a:t>
            </a:r>
            <a:r>
              <a:rPr lang="en-US" altLang="en-US" sz="1000">
                <a:solidFill>
                  <a:srgbClr val="333333"/>
                </a:solidFill>
              </a:rPr>
              <a:t>, Volume 29, Issue 2, March 2017, Pages 248–270,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https://doi.org/10.1093/iwc/iww019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3. </a:t>
            </a:r>
            <a:r>
              <a:rPr lang="en-US" altLang="en-US" b="0"/>
              <a:t>Left: camera general view. Right: camera close-up view.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20205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Interact Comput</a:t>
            </a:r>
            <a:r>
              <a:rPr lang="en-US" altLang="en-US" sz="1000">
                <a:solidFill>
                  <a:srgbClr val="333333"/>
                </a:solidFill>
              </a:rPr>
              <a:t>, Volume 29, Issue 2, March 2017, Pages 248–270,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https://doi.org/10.1093/iwc/iww019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4. </a:t>
            </a:r>
            <a:r>
              <a:rPr lang="en-US" altLang="en-US" b="0"/>
              <a:t>Cross-group interaction: transitions and overlaps.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163147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Interact Comput</a:t>
            </a:r>
            <a:r>
              <a:rPr lang="en-US" altLang="en-US" sz="1000">
                <a:solidFill>
                  <a:srgbClr val="333333"/>
                </a:solidFill>
              </a:rPr>
              <a:t>, Volume 29, Issue 2, March 2017, Pages 248–270,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https://doi.org/10.1093/iwc/iww019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5. </a:t>
            </a:r>
            <a:r>
              <a:rPr lang="en-US" altLang="en-US" b="0"/>
              <a:t>Cross-group interaction: continuist vs rupturist.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4051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Interact Comput</a:t>
            </a:r>
            <a:r>
              <a:rPr lang="en-US" altLang="en-US" sz="1000">
                <a:solidFill>
                  <a:srgbClr val="333333"/>
                </a:solidFill>
              </a:rPr>
              <a:t>, Volume 29, Issue 2, March 2017, Pages 248–270,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https://doi.org/10.1093/iwc/iww019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6. </a:t>
            </a:r>
            <a:r>
              <a:rPr lang="en-US" altLang="en-US" b="0"/>
              <a:t>Pie chart: percentage of group sizes.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819400" y="1371600"/>
            <a:ext cx="3497150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Interact Comput</a:t>
            </a:r>
            <a:r>
              <a:rPr lang="en-US" altLang="en-US" sz="1000">
                <a:solidFill>
                  <a:srgbClr val="333333"/>
                </a:solidFill>
              </a:rPr>
              <a:t>, Volume 29, Issue 2, March 2017, Pages 248–270,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https://doi.org/10.1093/iwc/iww019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7. </a:t>
            </a:r>
            <a:r>
              <a:rPr lang="en-US" altLang="en-US" b="0"/>
              <a:t>Histogram: distribution of time spent by groups.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828800" y="1371600"/>
            <a:ext cx="5476191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Interact Comput</a:t>
            </a:r>
            <a:r>
              <a:rPr lang="en-US" altLang="en-US" sz="1000">
                <a:solidFill>
                  <a:srgbClr val="333333"/>
                </a:solidFill>
              </a:rPr>
              <a:t>, Volume 29, Issue 2, March 2017, Pages 248–270,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https://doi.org/10.1093/iwc/iww019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8. </a:t>
            </a:r>
            <a:r>
              <a:rPr lang="en-US" altLang="en-US" b="0"/>
              <a:t>Pie chart: percentage of transitions and overlaps.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273300" y="1371600"/>
            <a:ext cx="4608756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Interact Comput</a:t>
            </a:r>
            <a:r>
              <a:rPr lang="en-US" altLang="en-US" sz="1000">
                <a:solidFill>
                  <a:srgbClr val="333333"/>
                </a:solidFill>
              </a:rPr>
              <a:t>, Volume 29, Issue 2, March 2017, Pages 248–270,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https://doi.org/10.1093/iwc/iww019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9. </a:t>
            </a:r>
            <a:r>
              <a:rPr lang="en-US" altLang="en-US" b="0"/>
              <a:t>Vignette 1: A fluid transition (G21 and G23). Duration: 2 minutes 56 seconds.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467100" y="1371600"/>
            <a:ext cx="2214818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39</Paragraphs>
  <Slides>13</Slides>
  <Notes>13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baseType="lpstr" size="14">
      <vt:lpstr>13_Office Theme</vt:lpstr>
      <vt:lpstr>Figure 1. Visitors interacting with the Reactable at the Winchester Science Centre.
</vt:lpstr>
      <vt:lpstr>Figure 2. The Reactable Experience at WSC.
</vt:lpstr>
      <vt:lpstr>Figure 3. Left: camera general view. Right: camera close-up view.
</vt:lpstr>
      <vt:lpstr>Figure 4. Cross-group interaction: transitions and overlaps.
</vt:lpstr>
      <vt:lpstr>Figure 5. Cross-group interaction: continuist vs rupturist.
</vt:lpstr>
      <vt:lpstr>Figure 6. Pie chart: percentage of group sizes.
</vt:lpstr>
      <vt:lpstr>Figure 7. Histogram: distribution of time spent by groups.
</vt:lpstr>
      <vt:lpstr>Figure 8. Pie chart: percentage of transitions and overlaps.
</vt:lpstr>
      <vt:lpstr>Figure 9. Vignette 1: A fluid transition (G21 and G23). Duration: 2 minutes 56 seconds.
</vt:lpstr>
      <vt:lpstr>Figure 10. Vignette 2: A smooth overlap (G10 and G11). Duration: 38 seconds.
</vt:lpstr>
      <vt:lpstr>Figure 11. Comparative numbers of continuist vs rupturist approaches.
</vt:lpstr>
      <vt:lpstr>Figure 12. Vignette 3: Asynchronous continuist–continuist interaction (G33 and G34A). Duration: 6 minutes 32 seconds.
</vt:lpstr>
      <vt:lpstr>Figure 13. Vignette 4: Asynchronous continuist–rupturist interaction (G52). Duration: 34 seconds.
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2024-04-26T04:06:22Z</dcterms:modified>
</cp:coreProperties>
</file>