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3BDF39-6DD7-4142-A765-DF3E259283A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73671E5-CEE4-4A5B-A84A-1EA45B4491A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Polar view showing geographic ranges of P. hispida subspecies, and localities and numbers of the specimens used in the present study. Localities of Alaskan and Canadian Arctic specimens are indicated by the hatched area, and Dikson, where Russian Arctic sample was obtained, is indicated by a star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American Society of Mammalogists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85E2DA3-9334-481B-8326-4E51C17942E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Skull measurements of P. hispida. Numbers refer to characters listed in Appendix II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American Society of Mammalogists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85E2DA3-9334-481B-8326-4E51C17942E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Frequency distribution of the condylobasal lengths of P. hispida specimens from different localities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American Society of Mammalogists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85E2DA3-9334-481B-8326-4E51C17942E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Scatter plots of a) the 1st versus 2nd and b) the 1st versus 3rd canonical discriminant variates based on the size-free multiple-group principal component scores for all specimens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American Society of Mammalogists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85E2DA3-9334-481B-8326-4E51C17942E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Scatter plots of a) the 1st versus 2nd and b) the 1st versus 3rd canonical discriminant variates based on the size-free multiple-group principal component scores for male specimens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American Society of Mammalogists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85E2DA3-9334-481B-8326-4E51C17942E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a) UPGMA and b) neighbor-joining phenograms based on the Mahalanobis distances obtained from the size-free multiple-group principal component scores for all specimens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American Society of Mammalogists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85E2DA3-9334-481B-8326-4E51C17942EA}"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png" /><Relationship Id="rId4"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image" Target="../media/image1.png" /><Relationship Id="rId4"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1.png" /><Relationship Id="rId4"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1.png" /><Relationship Id="rId4"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image" Target="../media/image1.png" /><Relationship Id="rId4"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image" Target="../media/image1.png" /><Relationship Id="rId4"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Mammal</a:t>
            </a:r>
            <a:r>
              <a:rPr lang="en-US" altLang="en-US" sz="1000">
                <a:solidFill>
                  <a:srgbClr val="333333"/>
                </a:solidFill>
              </a:rPr>
              <a:t>, Volume 83, Issue 2, May 2002, Pages 370–380, &lt;a href='https://doi.org/10.1644/1545-1542(2002)0832.0.CO;2'&gt;https://doi.org/10.1644/1545-1542(2002)083</a:t>
            </a:r>
            <a:r>
              <a:rPr lang="en-US" altLang="en-US" sz="1000">
                <a:solidFill>
                  <a:srgbClr val="333333"/>
                </a:solidFill>
              </a:rPr>
              <a:t>2.0.CO;2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Polar view showing geographic ranges of P. hispida subspecies, and localities and numbers of the specimens ...</a:t>
            </a:r>
            <a:endParaRPr lang="en-US" altLang="en-US" b="0"/>
          </a:p>
        </p:txBody>
      </p:sp>
      <p:pic>
        <p:nvPicPr>
          <p:cNvPr id="5124" name="Picture 4" descr="Oxford University Press"/>
          <p:cNvPicPr>
            <a:picLocks noChangeAspect="1"/>
          </p:cNvPicPr>
          <p:nvPr/>
        </p:nvPicPr>
        <p:blipFill>
          <a:blip r:embed="rId3"/>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4"/>
          <a:stretch>
            <a:fillRect/>
          </a:stretch>
        </p:blipFill>
        <p:spPr>
          <a:xfrm>
            <a:off x="2438400" y="1371600"/>
            <a:ext cx="426017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Mammal</a:t>
            </a:r>
            <a:r>
              <a:rPr lang="en-US" altLang="en-US" sz="1000">
                <a:solidFill>
                  <a:srgbClr val="333333"/>
                </a:solidFill>
              </a:rPr>
              <a:t>, Volume 83, Issue 2, May 2002, Pages 370–380, &lt;a href='https://doi.org/10.1644/1545-1542(2002)0832.0.CO;2'&gt;https://doi.org/10.1644/1545-1542(2002)083</a:t>
            </a:r>
            <a:r>
              <a:rPr lang="en-US" altLang="en-US" sz="1000">
                <a:solidFill>
                  <a:srgbClr val="333333"/>
                </a:solidFill>
              </a:rPr>
              <a:t>2.0.CO;2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Skull measurements of P. hispida. Numbers refer to characters listed in Appendix II
</a:t>
            </a:r>
            <a:endParaRPr lang="en-US" altLang="en-US" b="0"/>
          </a:p>
        </p:txBody>
      </p:sp>
      <p:pic>
        <p:nvPicPr>
          <p:cNvPr id="5124" name="Picture 4" descr="Oxford University Press"/>
          <p:cNvPicPr>
            <a:picLocks noChangeAspect="1"/>
          </p:cNvPicPr>
          <p:nvPr/>
        </p:nvPicPr>
        <p:blipFill>
          <a:blip r:embed="rId3"/>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4"/>
          <a:stretch>
            <a:fillRect/>
          </a:stretch>
        </p:blipFill>
        <p:spPr>
          <a:xfrm>
            <a:off x="3111500" y="1371600"/>
            <a:ext cx="293180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Mammal</a:t>
            </a:r>
            <a:r>
              <a:rPr lang="en-US" altLang="en-US" sz="1000">
                <a:solidFill>
                  <a:srgbClr val="333333"/>
                </a:solidFill>
              </a:rPr>
              <a:t>, Volume 83, Issue 2, May 2002, Pages 370–380, &lt;a href='https://doi.org/10.1644/1545-1542(2002)0832.0.CO;2'&gt;https://doi.org/10.1644/1545-1542(2002)083</a:t>
            </a:r>
            <a:r>
              <a:rPr lang="en-US" altLang="en-US" sz="1000">
                <a:solidFill>
                  <a:srgbClr val="333333"/>
                </a:solidFill>
              </a:rPr>
              <a:t>2.0.CO;2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Frequency distribution of the condylobasal lengths of P. hispida specimens from different localities
</a:t>
            </a:r>
            <a:endParaRPr lang="en-US" altLang="en-US" b="0"/>
          </a:p>
        </p:txBody>
      </p:sp>
      <p:pic>
        <p:nvPicPr>
          <p:cNvPr id="5124" name="Picture 4" descr="Oxford University Press"/>
          <p:cNvPicPr>
            <a:picLocks noChangeAspect="1"/>
          </p:cNvPicPr>
          <p:nvPr/>
        </p:nvPicPr>
        <p:blipFill>
          <a:blip r:embed="rId3"/>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4"/>
          <a:stretch>
            <a:fillRect/>
          </a:stretch>
        </p:blipFill>
        <p:spPr>
          <a:xfrm>
            <a:off x="3149600" y="1371600"/>
            <a:ext cx="283992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Mammal</a:t>
            </a:r>
            <a:r>
              <a:rPr lang="en-US" altLang="en-US" sz="1000">
                <a:solidFill>
                  <a:srgbClr val="333333"/>
                </a:solidFill>
              </a:rPr>
              <a:t>, Volume 83, Issue 2, May 2002, Pages 370–380, &lt;a href='https://doi.org/10.1644/1545-1542(2002)0832.0.CO;2'&gt;https://doi.org/10.1644/1545-1542(2002)083</a:t>
            </a:r>
            <a:r>
              <a:rPr lang="en-US" altLang="en-US" sz="1000">
                <a:solidFill>
                  <a:srgbClr val="333333"/>
                </a:solidFill>
              </a:rPr>
              <a:t>2.0.CO;2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Scatter plots of a) the 1st versus 2nd and b) the 1st versus 3rd canonical discriminant variates based on the ...</a:t>
            </a:r>
            <a:endParaRPr lang="en-US" altLang="en-US" b="0"/>
          </a:p>
        </p:txBody>
      </p:sp>
      <p:pic>
        <p:nvPicPr>
          <p:cNvPr id="5124" name="Picture 4" descr="Oxford University Press"/>
          <p:cNvPicPr>
            <a:picLocks noChangeAspect="1"/>
          </p:cNvPicPr>
          <p:nvPr/>
        </p:nvPicPr>
        <p:blipFill>
          <a:blip r:embed="rId3"/>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4"/>
          <a:stretch>
            <a:fillRect/>
          </a:stretch>
        </p:blipFill>
        <p:spPr>
          <a:xfrm>
            <a:off x="3225800" y="1371600"/>
            <a:ext cx="269072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Mammal</a:t>
            </a:r>
            <a:r>
              <a:rPr lang="en-US" altLang="en-US" sz="1000">
                <a:solidFill>
                  <a:srgbClr val="333333"/>
                </a:solidFill>
              </a:rPr>
              <a:t>, Volume 83, Issue 2, May 2002, Pages 370–380, &lt;a href='https://doi.org/10.1644/1545-1542(2002)0832.0.CO;2'&gt;https://doi.org/10.1644/1545-1542(2002)083</a:t>
            </a:r>
            <a:r>
              <a:rPr lang="en-US" altLang="en-US" sz="1000">
                <a:solidFill>
                  <a:srgbClr val="333333"/>
                </a:solidFill>
              </a:rPr>
              <a:t>2.0.CO;2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Scatter plots of a) the 1st versus 2nd and b) the 1st versus 3rd canonical discriminant variates based on the ...</a:t>
            </a:r>
            <a:endParaRPr lang="en-US" altLang="en-US" b="0"/>
          </a:p>
        </p:txBody>
      </p:sp>
      <p:pic>
        <p:nvPicPr>
          <p:cNvPr id="5124" name="Picture 4" descr="Oxford University Press"/>
          <p:cNvPicPr>
            <a:picLocks noChangeAspect="1"/>
          </p:cNvPicPr>
          <p:nvPr/>
        </p:nvPicPr>
        <p:blipFill>
          <a:blip r:embed="rId3"/>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4"/>
          <a:stretch>
            <a:fillRect/>
          </a:stretch>
        </p:blipFill>
        <p:spPr>
          <a:xfrm>
            <a:off x="3225800" y="1371600"/>
            <a:ext cx="268443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Mammal</a:t>
            </a:r>
            <a:r>
              <a:rPr lang="en-US" altLang="en-US" sz="1000">
                <a:solidFill>
                  <a:srgbClr val="333333"/>
                </a:solidFill>
              </a:rPr>
              <a:t>, Volume 83, Issue 2, May 2002, Pages 370–380, &lt;a href='https://doi.org/10.1644/1545-1542(2002)0832.0.CO;2'&gt;https://doi.org/10.1644/1545-1542(2002)083</a:t>
            </a:r>
            <a:r>
              <a:rPr lang="en-US" altLang="en-US" sz="1000">
                <a:solidFill>
                  <a:srgbClr val="333333"/>
                </a:solidFill>
              </a:rPr>
              <a:t>2.0.CO;2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a) UPGMA and b) neighbor-joining phenograms based on the Mahalanobis distances obtained from the size-free ...</a:t>
            </a:r>
            <a:endParaRPr lang="en-US" altLang="en-US" b="0"/>
          </a:p>
        </p:txBody>
      </p:sp>
      <p:pic>
        <p:nvPicPr>
          <p:cNvPr id="5124" name="Picture 4" descr="Oxford University Press"/>
          <p:cNvPicPr>
            <a:picLocks noChangeAspect="1"/>
          </p:cNvPicPr>
          <p:nvPr/>
        </p:nvPicPr>
        <p:blipFill>
          <a:blip r:embed="rId3"/>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4"/>
          <a:stretch>
            <a:fillRect/>
          </a:stretch>
        </p:blipFill>
        <p:spPr>
          <a:xfrm>
            <a:off x="2997200" y="1371600"/>
            <a:ext cx="314631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 1. Polar view showing geographic ranges of P. hispida subspecies, and localities and numbers of the specimens ...</vt:lpstr>
      <vt:lpstr>Fig. 2. Skull measurements of P. hispida. Numbers refer to characters listed in Appendix II
</vt:lpstr>
      <vt:lpstr>Fig. 3. Frequency distribution of the condylobasal lengths of P. hispida specimens from different localities
</vt:lpstr>
      <vt:lpstr>Fig. 4. Scatter plots of a) the 1st versus 2nd and b) the 1st versus 3rd canonical discriminant variates based on the ...</vt:lpstr>
      <vt:lpstr>Fig. 5. Scatter plots of a) the 1st versus 2nd and b) the 1st versus 3rd canonical discriminant variates based on the ...</vt:lpstr>
      <vt:lpstr>Fig. 6. a) UPGMA and b) neighbor-joining phenograms based on the Mahalanobis distances obtained from the size-free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2024-04-26T10:17:25Z</dcterms:modified>
</cp:coreProperties>
</file>