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04E496-2018-400A-9F96-8BE8D91D0C3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A6FC27-4F2A-4A11-B480-D28A604CB8B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Body temperature of neonatal SMA mice with transient hypothermia treatment. The core body temperature recorded from the intraperitoneal space of neonatal mice (postnatal day 2, n = 10)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CBEA2E-A3F5-4490-92FB-5292427371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effects of daily transient hypothermia (HT) treatment on spinal cord motor neurons in SMA mice. (A) Immunostaining with the motor neuron marker CHAT (red), and counter-staining with the nuclear marker DAPI (blue) of motor neurons in the anterior (ventral) horn of lumbar spinal cord in untreated heterozygous, untreated SMA and HT-treated SMA mice on postnatal day 8. (B) H&amp;E staining of neurons according to their cell size: 200–400, 400–600 and &gt;600 μm2, respectively. (C) Results from retrograde tracing experiments using intra-gastrocnemius and intra-quadriceps injections of fluorogold. The number of fluorescent-labeled motor neurons is presented. Scale bars, 100 μm; n = 5 in each group (*P &lt; 0.05; **P ≤ 0.01; Kruskal–Wallis test and Wilcoxon rank-sum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CBEA2E-A3F5-4490-92FB-5292427371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effects of daily transient hypothermia treatment on quadriceps muscle, intercostal muscle, diaphragm and hamstring muscle in SMA mice. (A) The frequency distribution of muscle fiber size in quadriceps muscles using H&amp;E stain in untreated heterozygous, untreated SMA and hypothermia (HT)-treated SMA mice on postnatal day 8. (B) H&amp;E staining of the intercostal muscles for assessment of muscle thickness. (C) H&amp;E staining of the diaphragm for assessment of muscle thickness. (D) Immunostaining with the axonal marker neurofilament H (green) and counter-staining with the NMJ marker α-bungarotoxin (red) in the hamstring muscles of SMA mice. Scale bars, 100 μm; n = 5 in each group. (*P &lt; 0.05; **P ≤ 0.01; Kruskal–Wallis test and Wilcoxon rank-sum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CBEA2E-A3F5-4490-92FB-5292427371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effects of daily transient hypothermia treatment on the survival and health of SMA mice. (A) Lifespan, (B) body weight and (C) size of mice on postnatal day 8 in untreated SMA mice (n = 43), SMA mice receiving transient hypothermia treatment every 3 days beginning on postnatal day 1 (SMA/HT3, n = 40), SMA mice receiving daily transient hypothermia treatment (SMA/HT, n = 41), untreated heterozygous mice (n = 57), heterozygous mice receiving transient hypothermia treatment every 3 days beginning on postnatal day 1 (Hetero/HT3, n = 57) and heterozygous mice receiving daily transient hypothermia treatment (Hetero/HT, n = 63). Asterisk and arrowhead in (C) indicate daily hypothermia-treated SMA mice and untreated SMA mice, respectively. (A) P &lt; 0.001, SMA/HT mice versus untreated SMA mice; log-rank test. (B) *P &lt; 0.05 and **P ≤ 0.01, SMA/HT mice versus untreated SMA mice; #P &lt; 0.05 and ##P ≤ 0.01, SMA/HT mice versus SMA/HT3 mice; one-way ANOVA with LSD post-hoc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CBEA2E-A3F5-4490-92FB-5292427371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effects of daily transient hypothermia treatment on motor function in SMA mice. (A) Turnover time, (B) tube test scores and (C) the tilting scores in untreated SMA mice (n = 39), SMA mice treated with transient hypothermia treatment every 3 days beginning on postnatal day 1 (SMA/HT3, n = 32), SMA mice treated with daily transient hypothermia (SMA/HT, n = 39), untreated heterozygous mice (n = 61), heterozygous mice receiving transient hypothermia treatment every 3 days beginning on postnatal day 1 (Hetero/HT3, n = 61) and heterozygous mice receiving daily transient hypothermia treatment (Hetero/HT, n = 76). *P &lt; 0.05; **P ≤ 0.01; ***P ≤ 0.001; one-way ANOVA with LSD post-hoc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CBEA2E-A3F5-4490-92FB-5292427371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Analysis of protein and transcript expression in untreated SMA mice, SMA mice receiving transient hypothermia treatment every 3 days beginning on postnatal day 1 (HT3), SMA mice receiving daily transient hypothermia treatment (HT) and untreated heterozygous mice on postnatal day 8. (A) Western blots of homogenized spinal cords for SMN, Bax, Bcl-xl and β-actin. Analysis of the ratio of SMN, Bax and Bcl-xl protein levels to β-actin is shown. (B) Western blots of homogenized brain for SMN, Bax, Bcl-xl and β-actin. Analysis of the ratio of SMN, Bax and Bcl-xl protein levels to β-actin is shown. (C and D) Quantitative PCR of homogenized spinal cord (C) and brain (D) with primer pairs for full-length SMN, truncated SMN and GAPDH. Analysis of the ratio of full-length SMN levels to GAPDH and truncated SMN levels to GAPDH is shown. N = no treatment; n = 5 for each group. (E) Western blots of homogenized spinal cords and brain for p38 MAPK, HSP70, FGF21 and β-actin. Analysis of the ratio of p38 MAPK, HSP70 and FGF21 protein levels to β-actin is shown. n = 4 for each group (*P &lt; 0.05; **P ≤ 0.01; Kruskal–Wallis test and Wilcoxon rank-sum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CBEA2E-A3F5-4490-92FB-5292427371A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effects of transient cold exposure on protein expression and neurite length in a motor neuron cell-line and a muscle cell-line. (A and B) Western blots of a motor neuron cell-line (NSC34, A) and a muscle cell-line (C2C12, B) with or without daily 1-min or 5-min cold exposure for 7 days. Analysis of the ratio of SMN, p38 MAPK, HSP70 and FGF21 protein levels to β-actin is shown. (C) Western blots of an SMA-like motor neuron cell-line (NSC34-kd) for SMN and β-actin with different periods of Dox treatment. Analysis of the ratio of SMN protein levels to β-actin is shown. (D) Western blots for SMN, Bax, Bcl-xl and β-actin in the cultured motor neuron cell-lines, including naïve NSC34 without treatment (NSC34), NSC34-kd without treatment (NSC34-kd), NSC34-kd with Dox treatment (NSC34-kd/Dox), NSC34-kd with Dox treatment and daily 1-min cold exposure for 7 days (NSC34-kd/Dox/1 min), NSC34-kd with Dox treatment and daily 5-min cold exposure for 7 days (NSC34-kd/Dox/5 min). Analysis of the ratio of SMN, Bax and Bcl-xl protein levels to β-actin is shown. (E) Immunostaining for SMN (green) and β-III tubulin (red), and counter-stained with DAPI (blue) in NSC34-kd cells, NSC34-kd/Dox cells and NSC34-kd/Dox/5 min cells. Scale bars, 20 μm. (F) The length of neurites was measured and compared. n = 3 in each group (*P &lt; 0.05; Kruskal–Wallis test and Wilcoxon rank-sum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CBEA2E-A3F5-4490-92FB-5292427371A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effects of different intensity of daily transient hypothermia treatment on the survival and motor function of SMA mice. (A) Lifespan, and (B) body weight in untreated SMA mice (n = 20), SMA mice receiving hypothermia treatment for 10 s (SMA/HT10, n = 18), 30 s (SMA/HT30, n = 14) and 50 s (SMA/HT50, n = 18) per day beginning on postnatal day 1, untreated heterozygous mice (n = 27) and heterozygous mice receiving hypothermia treatment for 10 s (Hetero/HT10, n = 10), 30 s (Hetero/HT30, n = 18) and 50 s (Hetero/HT50, n = 31) per day beginning on postnatal day 1. (C) Turnover time, (D) tube test scores and (E) the tilting scores in untreated SMA mice (n = 11), SMA mice receiving hypothermia treatment for 10 s (n = 12), 30 s (n = 13) and 50 s (n = 16) per day beginning on postnatal day 1, untreated heterozygous mice (n = 20) and heterozygous mice receiving hypothermia treatment for 10 s (n = 10), 30 s (n = 22) and 50 s (n = 27) per day beginning on postnatal day 1. (A) P &lt; 0.001, SMA/HT50 mice versus untreated SMA mice, SMA/HT10 mice versus SMA/HT30 and SMA/HT50 mice; P &lt; 0.05, SMA/HT30 mice versus untreated SMA mice; log-rank test. (B) *P &lt; 0.05, SMA/HT30 and SMA/HT50 mice versus untreated mice; #P &lt; 0.05, SMA/HT30 mice versus SMA/H10 mice; †P &lt; 0.05, SMA/HT5 P &lt; 0.05, SMA/HT30 mice versus SMA/H10 mice 0 mice versus SMA/H10 mice. (C–E) *P &lt; 0.05; **P ≤ 0.01; ***P ≤ 0.001; one-way ANOVA with LSD post-hoc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CBEA2E-A3F5-4490-92FB-5292427371A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50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50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50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50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50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50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v50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v50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631–641, </a:t>
            </a:r>
            <a:r>
              <a:rPr lang="en-US" altLang="en-US" sz="1000">
                <a:solidFill>
                  <a:srgbClr val="333333"/>
                </a:solidFill>
                <a:hlinkClick r:id="rId3"/>
              </a:rPr>
              <a:t>https://doi.org/10.1093/hmg/ddv500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Body temperature of neonatal SMA mice with transient hypothermia treatment. The core body temperature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7262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631–641, </a:t>
            </a:r>
            <a:r>
              <a:rPr lang="en-US" altLang="en-US" sz="1000">
                <a:solidFill>
                  <a:srgbClr val="333333"/>
                </a:solidFill>
                <a:hlinkClick r:id="rId3"/>
              </a:rPr>
              <a:t>https://doi.org/10.1093/hmg/ddv500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effects of daily transient hypothermia (HT) treatment on spinal cord motor neurons in SMA mice.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4101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631–641, </a:t>
            </a:r>
            <a:r>
              <a:rPr lang="en-US" altLang="en-US" sz="1000">
                <a:solidFill>
                  <a:srgbClr val="333333"/>
                </a:solidFill>
                <a:hlinkClick r:id="rId3"/>
              </a:rPr>
              <a:t>https://doi.org/10.1093/hmg/ddv500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effects of daily transient hypothermia treatment on quadriceps muscle, intercostal muscle, diaphragm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065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631–641, </a:t>
            </a:r>
            <a:r>
              <a:rPr lang="en-US" altLang="en-US" sz="1000">
                <a:solidFill>
                  <a:srgbClr val="333333"/>
                </a:solidFill>
                <a:hlinkClick r:id="rId3"/>
              </a:rPr>
              <a:t>https://doi.org/10.1093/hmg/ddv500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effects of daily transient hypothermia treatment on the survival and health of SMA mice. (A) Lifespan,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426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631–641, </a:t>
            </a:r>
            <a:r>
              <a:rPr lang="en-US" altLang="en-US" sz="1000">
                <a:solidFill>
                  <a:srgbClr val="333333"/>
                </a:solidFill>
                <a:hlinkClick r:id="rId3"/>
              </a:rPr>
              <a:t>https://doi.org/10.1093/hmg/ddv500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effects of daily transient hypothermia treatment on motor function in SMA mice. (A) Turnover time,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0364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631–641, </a:t>
            </a:r>
            <a:r>
              <a:rPr lang="en-US" altLang="en-US" sz="1000">
                <a:solidFill>
                  <a:srgbClr val="333333"/>
                </a:solidFill>
                <a:hlinkClick r:id="rId3"/>
              </a:rPr>
              <a:t>https://doi.org/10.1093/hmg/ddv500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Analysis of protein and transcript expression in untreated SMA mice, SMA mice receiving transient hypothermia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528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631–641, </a:t>
            </a:r>
            <a:r>
              <a:rPr lang="en-US" altLang="en-US" sz="1000">
                <a:solidFill>
                  <a:srgbClr val="333333"/>
                </a:solidFill>
                <a:hlinkClick r:id="rId3"/>
              </a:rPr>
              <a:t>https://doi.org/10.1093/hmg/ddv500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effects of transient cold exposure on protein expression and neurite length in a motor neuron cell-line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4366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631–641, </a:t>
            </a:r>
            <a:r>
              <a:rPr lang="en-US" altLang="en-US" sz="1000">
                <a:solidFill>
                  <a:srgbClr val="333333"/>
                </a:solidFill>
                <a:hlinkClick r:id="rId3"/>
              </a:rPr>
              <a:t>https://doi.org/10.1093/hmg/ddv500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effects of different intensity of daily transient hypothermia treatment on the survival and motor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2368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Body temperature of neonatal SMA mice with transient hypothermia treatment. The core body temperature ...</vt:lpstr>
      <vt:lpstr>Figure 2. The effects of daily transient hypothermia (HT) treatment on spinal cord motor neurons in SMA mice. (A) ...</vt:lpstr>
      <vt:lpstr>Figure 3. The effects of daily transient hypothermia treatment on quadriceps muscle, intercostal muscle, diaphragm and ...</vt:lpstr>
      <vt:lpstr>Figure 4. The effects of daily transient hypothermia treatment on the survival and health of SMA mice. (A) Lifespan, ...</vt:lpstr>
      <vt:lpstr>Figure 5. The effects of daily transient hypothermia treatment on motor function in SMA mice. (A) Turnover time, (B) ...</vt:lpstr>
      <vt:lpstr>Figure 6. Analysis of protein and transcript expression in untreated SMA mice, SMA mice receiving transient hypothermia ...</vt:lpstr>
      <vt:lpstr>Figure 7. The effects of transient cold exposure on protein expression and neurite length in a motor neuron cell-line ...</vt:lpstr>
      <vt:lpstr>Figure 8. The effects of different intensity of daily transient hypothermia treatment on the survival and motor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2024-04-26T08:24:07Z</dcterms:modified>
</cp:coreProperties>
</file>