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B9A7BCA-212A-4A03-98D5-655D5B11009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012FF7-7D2A-4354-AE95-9B805B05011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Manual substantia nigra subdivision. Representative sagittal, coronal and axial views of the midbrain region for the (A, top) T1-weighted average template, and for nigral subregions overlaid onto (A, bottom) T1-weighted, (B) T2*-weighted and (C) QSM templates. Dorsal and ventral tiers are denoted by yellow and orange overlays,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2D425B-9839-4D69-90DF-8312C1F4164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Cluster-based QSM group statistics (n = 25 Parkinson’s disease patients versus n = 50 elderly controls) for the contrast age-corrected QSM greater in Parkinson’s disease than in controls. Results were overlaid onto the study-wise QSM template in the MNI coordinate system. Red/yellow clusters represent statistical differences at PFWE &lt; 0.05.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2D425B-9839-4D69-90DF-8312C1F4164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QSM group results with focus on rostral pons and caudal mesencephalic areas. Results were overlaid onto the QSM template in MNI space. Semi-transparent blobs represent statistical differences at PFWE &lt; 0.05.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2D425B-9839-4D69-90DF-8312C1F4164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Magnified views of brainstem and cerebellar nuclei for QSM group-average and individual Parkinson’s disease/paired-control subjects. Arrowheads denote nigrosome-1 in dorsal substantia nigra (thin arrows, increased QSM in Parkinson’s disease) and dentate nucleus (thick arrows, decreased QSM in Parkinson’s disease).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2D425B-9839-4D69-90DF-8312C1F4164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Regional QSM as a function of age. Median QSM values in Parkinson’s disease plotted in relation to their matched-control range. Asterisks signify the strength of the age-correlation in the control group (***PBonferroni &lt; 0.05; **P &lt; 0.01; *P &lt; 0.05). To aid comparability, y-axes were clipped at 6 SD around the global control mean.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2D425B-9839-4D69-90DF-8312C1F4164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of age-corrected QSM statistics (mean ± standard error of the mean). Asterisks signify the strength of the group difference (****PBonferroni &lt; 0.01; ***PBonferroni &lt; 0.05; **P &lt; 0.01; *P &lt; 0.05). PD = Parkinson’s disease.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2D425B-9839-4D69-90DF-8312C1F4164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rain/aww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rain/aww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rain/aww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brain/aww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brain/aww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brain/aww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140, Issue 1, January 2017, Pages 118–131,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https://doi.org/10.1093/brain/aww278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Manual substantia nigra subdivision. Representative sagittal, coronal and axial views of the midbrain region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0768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140, Issue 1, January 2017, Pages 118–131,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https://doi.org/10.1093/brain/aww278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Cluster-based QSM group statistics (n = 25 Parkinson’s disease patients versus n = 50 elderly controls) for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08300" y="1371600"/>
            <a:ext cx="332533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140, Issue 1, January 2017, Pages 118–131,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https://doi.org/10.1093/brain/aww278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QSM group results with focus on rostral pons and caudal mesencephalic areas. Results were overlaid onto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605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140, Issue 1, January 2017, Pages 118–131,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https://doi.org/10.1093/brain/aww278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Magnified views of brainstem and cerebellar nuclei for QSM group-average and individual Parkinson’s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1115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140, Issue 1, January 2017, Pages 118–131,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https://doi.org/10.1093/brain/aww278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Regional QSM as a function of age. Median QSM values in Parkinson’s disease plotted in relation to their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000" y="1371600"/>
            <a:ext cx="354361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140, Issue 1, January 2017, Pages 118–131,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https://doi.org/10.1093/brain/aww278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Summary of age-corrected QSM statistics (mean ± standard error of the mean). Asterisks signify the strength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89300" y="1371600"/>
            <a:ext cx="25642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 Manual substantia nigra subdivision. Representative sagittal, coronal and axial views of the midbrain region ...</vt:lpstr>
      <vt:lpstr>Figure 2 Cluster-based QSM group statistics (n = 25 Parkinson’s disease patients versus n = 50 elderly controls) for ...</vt:lpstr>
      <vt:lpstr>Figure 3 QSM group results with focus on rostral pons and caudal mesencephalic areas. Results were overlaid onto the ...</vt:lpstr>
      <vt:lpstr>Figure 4 Magnified views of brainstem and cerebellar nuclei for QSM group-average and individual Parkinson’s ...</vt:lpstr>
      <vt:lpstr>Figure 5 Regional QSM as a function of age. Median QSM values in Parkinson’s disease plotted in relation to their ...</vt:lpstr>
      <vt:lpstr>Figure 6 Summary of age-corrected QSM statistics (mean ± standard error of the mean). Asterisks signify the strength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2024-04-26T23:52:07Z</dcterms:modified>
</cp:coreProperties>
</file>