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DD7C3-A8A6-4FCE-8AAA-29611ABED1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74E39-B4A2-4EFA-BB26-6801231C27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area off Concepción Bay, Central Chile. The triangle indicates trawls where evidence of active methane seepage was collected (carbonate blocks, live chemosymbiotic clams, and shell fragments). The star indicates the position in which shallow subsurface gas hydrates have been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C410D-2D86-4C05-9704-996BC12B77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Typical carbonate block collected at the study area. Cemented valves of vesicomyids are also visible. Scale bar = 5 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C410D-2D86-4C05-9704-996BC12B77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Chemosymbiotic bivalve assemblage of the CMSA: (a) vesicomyid gen. sp. 1, (b) vesicomyid gen. sp. 2, (c) Calyptogena gallardoi, (d) Calyptogena sp., (e) Thyasira methanophila, (f) Conchocele sp., (g) Lucinoma anemiophila, and (h) Acharax sp. Scale bar = 2 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C410D-2D86-4C05-9704-996BC12B778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Dual isotope plot of δ13C and δ15N (mean ± s.d.) of chemosynthetic invertebrates, non-chemosynthetic food sources, and secondary consumers (invertebrates and fish) at the CMSA (white dots) and control non-seep sites (black dots). *See the text for explanation on the comparatively heavy 13C values of Lamellibrachia 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C410D-2D86-4C05-9704-996BC12B778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n09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n09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esjms/fsn09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esjms/fsn09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7, October 2008, Pages 1102–1111, </a:t>
            </a:r>
            <a:r>
              <a:rPr lang="en-US" altLang="en-US" sz="1000">
                <a:solidFill>
                  <a:srgbClr val="333333"/>
                </a:solidFill>
                <a:hlinkClick r:id="rId3"/>
              </a:rPr>
              <a:t>https://doi.org/10.1093/icesjms/fsn099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area off Concepción Bay, Central Chile. The triangle indicates trawls where evidence of active methane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7, October 2008, Pages 1102–1111, </a:t>
            </a:r>
            <a:r>
              <a:rPr lang="en-US" altLang="en-US" sz="1000">
                <a:solidFill>
                  <a:srgbClr val="333333"/>
                </a:solidFill>
                <a:hlinkClick r:id="rId3"/>
              </a:rPr>
              <a:t>https://doi.org/10.1093/icesjms/fsn099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Typical carbonate block collected at the study area. Cemented valves of vesicomyids are also visible. Scale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1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7, October 2008, Pages 1102–1111, </a:t>
            </a:r>
            <a:r>
              <a:rPr lang="en-US" altLang="en-US" sz="1000">
                <a:solidFill>
                  <a:srgbClr val="333333"/>
                </a:solidFill>
                <a:hlinkClick r:id="rId3"/>
              </a:rPr>
              <a:t>https://doi.org/10.1093/icesjms/fsn099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Chemosymbiotic bivalve assemblage of the CMSA: (a) vesicomyid gen. sp. 1, (b) vesicomyid gen. sp. 2,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35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7, October 2008, Pages 1102–1111, </a:t>
            </a:r>
            <a:r>
              <a:rPr lang="en-US" altLang="en-US" sz="1000">
                <a:solidFill>
                  <a:srgbClr val="333333"/>
                </a:solidFill>
                <a:hlinkClick r:id="rId3"/>
              </a:rPr>
              <a:t>https://doi.org/10.1093/icesjms/fsn099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Dual isotope plot of δ</a:t>
            </a:r>
            <a:r>
              <a:rPr lang="en-US" altLang="en-US" b="0" baseline="30000"/>
              <a:t>13</a:t>
            </a:r>
            <a:r>
              <a:rPr lang="en-US" altLang="en-US" b="0"/>
              <a:t>C and δ</a:t>
            </a:r>
            <a:r>
              <a:rPr lang="en-US" altLang="en-US" b="0" baseline="30000"/>
              <a:t>15</a:t>
            </a:r>
            <a:r>
              <a:rPr lang="en-US" altLang="en-US" b="0"/>
              <a:t>N (mean ± s.d.) of chemosynthetic invertebrates,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Study area off Concepción Bay, Central Chile. The triangle indicates trawls where evidence of active methane ...</vt:lpstr>
      <vt:lpstr>Figure 2. Typical carbonate block collected at the study area. Cemented valves of vesicomyids are also visible. Scale ...</vt:lpstr>
      <vt:lpstr>Figure 3. Chemosymbiotic bivalve assemblage of the CMSA: (a) vesicomyid gen. sp. 1, (b) vesicomyid gen. sp. 2, (c) ...</vt:lpstr>
      <vt:lpstr>Figure 4. Dual isotope plot of δ13C and δ15N (mean ± s.d.) of chemosynthetic invertebrates,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2024-04-27T04:14:45Z</dcterms:modified>
</cp:coreProperties>
</file>