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F1924-0D29-47D9-840E-775286E6D1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3BD45F-5FFC-4C44-9ED6-B6C5F2B2A7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Welfare effects of MTSI for various levels of the consumption floor, c_, in the version of the two-period model with medical risk only and in the version with medical risk and longevity 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6DC51-AFF3-4451-AFFA-7F2E0207550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left panel shows how the welfare effects of MTSI vary with the size of the consumption floor, c_, for the two-period model with medical expense, longevity, and endowment risk. The middle graph shows the levels of savings of the two income types for each value of the floor and the right panel shows the tax rate at each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6DC51-AFF3-4451-AFFA-7F2E0207550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population distribution of retirees by age. Individuals are classified by gender, health, and marital status
Source: Our HRS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6DC51-AFF3-4451-AFFA-7F2E0207550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Estimated effects of marital status, health and death year (DY) on individual medical expenses by age. The vertical axis is the ratio of estimated medical expenses for each type pair
Source: Authors' computations using our HRS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6DC51-AFF3-4451-AFFA-7F2E0207550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OOP medical expenses of married couples (left panel), single females (middle panel), and single males (right panel) relative to mean OOP expenses of all households by SS income quintile in the model (squares) and the data (circles)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6DC51-AFF3-4451-AFFA-7F2E0207550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percentage increase in MTSI recipiency rates of retirees when SS is removed from the baseline economy. The change in the recipiency rates is shown by age and male permanent earnings quintile. The percentage increase is calculated by subtracting the recipiency rates in the baseline economy from those in the economy with MTSI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Review of Economic Studies Limited.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E6DC51-AFF3-4451-AFFA-7F2E0207550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estud/rdw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estud/rdw0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estud/rdw0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estud/rdw01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restud/rdw01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restud/rdw016"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84, Issue 2, April 2017, Pages 580–612, </a:t>
            </a:r>
            <a:r>
              <a:rPr lang="en-US" altLang="en-US" sz="1000">
                <a:solidFill>
                  <a:srgbClr val="333333"/>
                </a:solidFill>
                <a:hlinkClick r:id="rId3"/>
              </a:rPr>
              <a:t>https://doi.org/10.1093/restud/rdw016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Welfare effects of MTSI for various levels of the consumption floor, c_, in the version of the two-period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66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84, Issue 2, April 2017, Pages 580–612, </a:t>
            </a:r>
            <a:r>
              <a:rPr lang="en-US" altLang="en-US" sz="1000">
                <a:solidFill>
                  <a:srgbClr val="333333"/>
                </a:solidFill>
                <a:hlinkClick r:id="rId3"/>
              </a:rPr>
              <a:t>https://doi.org/10.1093/restud/rdw016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left panel shows how the welfare effects of MTSI vary with the size of the consumption floor, c_,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5075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84, Issue 2, April 2017, Pages 580–612, </a:t>
            </a:r>
            <a:r>
              <a:rPr lang="en-US" altLang="en-US" sz="1000">
                <a:solidFill>
                  <a:srgbClr val="333333"/>
                </a:solidFill>
                <a:hlinkClick r:id="rId3"/>
              </a:rPr>
              <a:t>https://doi.org/10.1093/restud/rdw016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population distribution of retirees by age. Individuals are classified by gender, health, and marital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149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84, Issue 2, April 2017, Pages 580–612, </a:t>
            </a:r>
            <a:r>
              <a:rPr lang="en-US" altLang="en-US" sz="1000">
                <a:solidFill>
                  <a:srgbClr val="333333"/>
                </a:solidFill>
                <a:hlinkClick r:id="rId3"/>
              </a:rPr>
              <a:t>https://doi.org/10.1093/restud/rdw016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Estimated effects of marital status, health and death year (DY) on individual medical expenses by age.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991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84, Issue 2, April 2017, Pages 580–612, </a:t>
            </a:r>
            <a:r>
              <a:rPr lang="en-US" altLang="en-US" sz="1000">
                <a:solidFill>
                  <a:srgbClr val="333333"/>
                </a:solidFill>
                <a:hlinkClick r:id="rId3"/>
              </a:rPr>
              <a:t>https://doi.org/10.1093/restud/rdw016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OOP medical expenses of married couples (left panel), single females (middle panel), and single males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2134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84, Issue 2, April 2017, Pages 580–612, </a:t>
            </a:r>
            <a:r>
              <a:rPr lang="en-US" altLang="en-US" sz="1000">
                <a:solidFill>
                  <a:srgbClr val="333333"/>
                </a:solidFill>
                <a:hlinkClick r:id="rId3"/>
              </a:rPr>
              <a:t>https://doi.org/10.1093/restud/rdw016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percentage increase in MTSI recipiency rates of retirees when SS is removed from the baseline economy.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92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Welfare effects of MTSI for various levels of the consumption floor, c_, in the version of the two-period ...</vt:lpstr>
      <vt:lpstr>Figure 2 The left panel shows how the welfare effects of MTSI vary with the size of the consumption floor, c_, for the ...</vt:lpstr>
      <vt:lpstr>Figure 3 The population distribution of retirees by age. Individuals are classified by gender, health, and marital ...</vt:lpstr>
      <vt:lpstr>Figure 4 Estimated effects of marital status, health and death year (DY) on individual medical expenses by age. The ...</vt:lpstr>
      <vt:lpstr>Figure 5 OOP medical expenses of married couples (left panel), single females (middle panel), and single males (right ...</vt:lpstr>
      <vt:lpstr>Figure 6 The percentage increase in MTSI recipiency rates of retirees when SS is removed from the baseline economy.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2024-04-26T05:41:18Z</dcterms:modified>
</cp:coreProperties>
</file>