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85E2BE-00A6-4C4F-A6E1-FDD4905840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BEFCD6-E514-4B69-811A-1105C71326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Viabilities (a) and growth curves (b) of the wild-type strain (BY 4743) and pro1 deletion mutant under freeze–thaw stress conditions. Values are expressed as mean±standard deviation from triplicate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ED4CEF-E661-4D63-AC61-8380D30E8A6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Frequency distribution of freeze–thaw tolerance of gene deletion mutants. Freeze–thaw tolerance is expressed as (AM/AW)/(BM/BW) (see Materials and methods). Mutants with (AM/AW)/(BM/BW) below 0.5 were defined as freeze–thaw sensitive.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ED4CEF-E661-4D63-AC61-8380D30E8A6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Function (a) and subcellular product localization (b) of genes required for tolerance (58 genes) to freeze–thaw stress and of all genes deleted in the complete set of strains. Classifications were determined on the basis of the MIPS database (see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ED4CEF-E661-4D63-AC61-8380D30E8A6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Growth of the wild-type strain in YPD medium containing (a) 0–5 mM H2O2, and (b) YPD medium containing 0–21.8 μM calcofluor white. OD630 nm values are expressed as mean±standard deviation from triplicate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ED4CEF-E661-4D63-AC61-8380D30E8A6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5 </a:t>
            </a:r>
            <a:r>
              <a:rPr lang="en-US" altLang="en-US">
                <a:latin typeface="Arial" pitchFamily="34" charset="0"/>
                <a:ea typeface="Arial" pitchFamily="34" charset="0"/>
              </a:rPr>
              <a:t>Venn diagram of number of freeze–thaw-sensitive deletion mutants that showed cross-sensitivity to oxidative stress caused by H2O2 and/or to cell wall stress caused by calcofluor white. Deleted genes in the mutants included in groups A–D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ED4CEF-E661-4D63-AC61-8380D30E8A6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6 </a:t>
            </a:r>
            <a:r>
              <a:rPr lang="en-US" altLang="en-US">
                <a:latin typeface="Arial" pitchFamily="34" charset="0"/>
                <a:ea typeface="Arial" pitchFamily="34" charset="0"/>
              </a:rPr>
              <a:t>Distribution of subcellular product localization of the genes deleted in mutants included in each group defined in Fig.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ED4CEF-E661-4D63-AC61-8380D30E8A66}"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67-1364.2006.00162.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67-1364.2006.00162.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67-1364.2006.00162.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67-1364.2006.00162.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567-1364.2006.00162.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567-1364.2006.00162.x"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7, Issue 2, March 2007, Pages 244–253, </a:t>
            </a:r>
            <a:r>
              <a:rPr lang="en-US" altLang="en-US" sz="1000">
                <a:solidFill>
                  <a:srgbClr val="333333"/>
                </a:solidFill>
                <a:hlinkClick r:id="rId3"/>
              </a:rPr>
              <a:t>https://doi.org/10.1111/j.1567-1364.2006.00162.x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Viabilities (a) and growth curves (b) of the wild-type strain (BY 4743) and pro1 deletion mutant under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0562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7, Issue 2, March 2007, Pages 244–253, </a:t>
            </a:r>
            <a:r>
              <a:rPr lang="en-US" altLang="en-US" sz="1000">
                <a:solidFill>
                  <a:srgbClr val="333333"/>
                </a:solidFill>
                <a:hlinkClick r:id="rId3"/>
              </a:rPr>
              <a:t>https://doi.org/10.1111/j.1567-1364.2006.00162.x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Frequency distribution of freeze–thaw tolerance of gene deletion mutants. Freeze–thaw tolerance is expressed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7318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7, Issue 2, March 2007, Pages 244–253, </a:t>
            </a:r>
            <a:r>
              <a:rPr lang="en-US" altLang="en-US" sz="1000">
                <a:solidFill>
                  <a:srgbClr val="333333"/>
                </a:solidFill>
                <a:hlinkClick r:id="rId3"/>
              </a:rPr>
              <a:t>https://doi.org/10.1111/j.1567-1364.2006.00162.x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Function (a) and subcellular product localization (b) of genes required for tolerance (58 genes)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69741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7, Issue 2, March 2007, Pages 244–253, </a:t>
            </a:r>
            <a:r>
              <a:rPr lang="en-US" altLang="en-US" sz="1000">
                <a:solidFill>
                  <a:srgbClr val="333333"/>
                </a:solidFill>
                <a:hlinkClick r:id="rId3"/>
              </a:rPr>
              <a:t>https://doi.org/10.1111/j.1567-1364.2006.00162.x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Growth of the wild-type strain in YPD medium containing (a) 0–5 mM H</a:t>
            </a:r>
            <a:r>
              <a:rPr lang="en-US" altLang="en-US" b="0" baseline="-25000"/>
              <a:t>2</a:t>
            </a:r>
            <a:r>
              <a:rPr lang="en-US" altLang="en-US" b="0"/>
              <a:t>O</a:t>
            </a:r>
            <a:r>
              <a:rPr lang="en-US" altLang="en-US" b="0" baseline="-25000"/>
              <a:t>2</a:t>
            </a:r>
            <a:r>
              <a:rPr lang="en-US" altLang="en-US" b="0"/>
              <a:t>, and (b) YPD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29000" y="1371600"/>
            <a:ext cx="228333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7, Issue 2, March 2007, Pages 244–253, </a:t>
            </a:r>
            <a:r>
              <a:rPr lang="en-US" altLang="en-US" sz="1000">
                <a:solidFill>
                  <a:srgbClr val="333333"/>
                </a:solidFill>
                <a:hlinkClick r:id="rId3"/>
              </a:rPr>
              <a:t>https://doi.org/10.1111/j.1567-1364.2006.00162.x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5 </a:t>
            </a:r>
            <a:r>
              <a:rPr lang="en-US" altLang="en-US" b="0"/>
              <a:t>Venn diagram of number of freeze–thaw-sensitive deletion mutants that showed cross-sensitivity to oxidative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5249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7, Issue 2, March 2007, Pages 244–253, </a:t>
            </a:r>
            <a:r>
              <a:rPr lang="en-US" altLang="en-US" sz="1000">
                <a:solidFill>
                  <a:srgbClr val="333333"/>
                </a:solidFill>
                <a:hlinkClick r:id="rId3"/>
              </a:rPr>
              <a:t>https://doi.org/10.1111/j.1567-1364.2006.00162.x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6 </a:t>
            </a:r>
            <a:r>
              <a:rPr lang="en-US" altLang="en-US" b="0"/>
              <a:t>Distribution of subcellular product localization of the genes deleted in mutants included in each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986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1 Viabilities (a) and growth curves (b) of the wild-type strain (BY 4743) and pro1 deletion mutant under ...</vt:lpstr>
      <vt:lpstr>2 Frequency distribution of freeze–thaw tolerance of gene deletion mutants. Freeze–thaw tolerance is expressed ...</vt:lpstr>
      <vt:lpstr>3 Function (a) and subcellular product localization (b) of genes required for tolerance (58 genes) to ...</vt:lpstr>
      <vt:lpstr>4 Growth of the wild-type strain in YPD medium containing (a) 0–5 mM H2O2, and (b) YPD ...</vt:lpstr>
      <vt:lpstr>5 Venn diagram of number of freeze–thaw-sensitive deletion mutants that showed cross-sensitivity to oxidative ...</vt:lpstr>
      <vt:lpstr>6 Distribution of subcellular product localization of the genes deleted in mutants included in each group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2024-04-27T01:30:49Z</dcterms:modified>
</cp:coreProperties>
</file>