
<file path=[Content_Types].xml><?xml version="1.0" encoding="utf-8"?>
<Types xmlns="http://schemas.openxmlformats.org/package/2006/content-types">
  <Default Extension="rels" ContentType="application/vnd.openxmlformats-package.relationships+xml"/>
  <Default Extension="jpeg" ContentType="image/jpeg"/>
  <Default Extension="png" ContentType="image/png"/>
  <Override PartName="/docProps/app.xml" ContentType="application/vnd.openxmlformats-officedocument.extended-properties+xml"/>
  <Override PartName="/docProps/core.xml" ContentType="application/vnd.openxmlformats-package.core-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s>
</file>

<file path=ppt/presentation.xml><?xml version="1.0" encoding="utf-8"?>
<!--Generated by Aspose.Slides for .NET 19.1-->
<p:presentation xmlns:r="http://schemas.openxmlformats.org/officeDocument/2006/relationships" xmlns:a="http://schemas.openxmlformats.org/drawingml/2006/main" xmlns:p="http://schemas.openxmlformats.org/presentationml/2006/main">
  <p:sldMasterIdLst>
    <p:sldMasterId id="2147484689" r:id="rId1"/>
  </p:sldMasterIdLst>
  <p:notesMasterIdLst>
    <p:notesMasterId r:id="rId2"/>
  </p:notesMasterIdLst>
  <p:handoutMasterIdLst>
    <p:handoutMasterId r:id="rId3"/>
  </p:handoutMasterIdLst>
  <p:sldIdLst>
    <p:sldId id="265" r:id="rId4"/>
    <p:sldId id="268" r:id="rId5"/>
    <p:sldId id="271" r:id="rId6"/>
    <p:sldId id="274" r:id="rId7"/>
    <p:sldId id="277" r:id="rId8"/>
    <p:sldId id="280" r:id="rId9"/>
    <p:sldId id="283" r:id="rId10"/>
    <p:sldId id="286" r:id="rId11"/>
    <p:sldId id="289" r:id="rId12"/>
    <p:sldId id="292" r:id="rId13"/>
    <p:sldId id="295" r:id="rId14"/>
    <p:sldId id="298" r:id="rId15"/>
    <p:sldId id="301" r:id="rId16"/>
    <p:sldId id="304" r:id="rId17"/>
    <p:sldId id="307" r:id="rId18"/>
    <p:sldId id="310" r:id="rId19"/>
  </p:sldIdLst>
  <p:sldSz cx="9144000" cy="6858000" type="screen4x3"/>
  <p:notesSz cx="6858000" cy="9144000"/>
  <p:custDataLst>
    <p:tags r:id="rId20"/>
  </p:custDataLst>
  <p:defaultTextStyle>
    <a:defPPr>
      <a:defRPr lang="en-US"/>
    </a:defPPr>
    <a:lvl1pPr marL="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5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86"/>
    <p:restoredTop sz="87370"/>
  </p:normalViewPr>
  <p:slideViewPr>
    <p:cSldViewPr>
      <p:cViewPr varScale="1">
        <p:scale>
          <a:sx n="96" d="100"/>
          <a:sy n="96" d="100"/>
        </p:scale>
        <p:origin x="0" y="0"/>
      </p:cViewPr>
    </p:cSldViewPr>
  </p:slideViewPr>
  <p:notesViewPr>
    <p:cSldViewPr>
      <p:cViewPr varScale="1">
        <p:scale>
          <a:sx n="83" d="100"/>
          <a:sy n="83" d="100"/>
        </p:scale>
        <p:origin x="0" y="0"/>
      </p:cViewPr>
    </p:cSldViewPr>
  </p:notesViewPr>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7.xml" /><Relationship Id="rId11" Type="http://schemas.openxmlformats.org/officeDocument/2006/relationships/slide" Target="slides/slide8.xml" /><Relationship Id="rId12" Type="http://schemas.openxmlformats.org/officeDocument/2006/relationships/slide" Target="slides/slide9.xml" /><Relationship Id="rId13" Type="http://schemas.openxmlformats.org/officeDocument/2006/relationships/slide" Target="slides/slide10.xml" /><Relationship Id="rId14" Type="http://schemas.openxmlformats.org/officeDocument/2006/relationships/slide" Target="slides/slide11.xml" /><Relationship Id="rId15" Type="http://schemas.openxmlformats.org/officeDocument/2006/relationships/slide" Target="slides/slide12.xml" /><Relationship Id="rId16" Type="http://schemas.openxmlformats.org/officeDocument/2006/relationships/slide" Target="slides/slide13.xml" /><Relationship Id="rId17" Type="http://schemas.openxmlformats.org/officeDocument/2006/relationships/slide" Target="slides/slide14.xml" /><Relationship Id="rId18" Type="http://schemas.openxmlformats.org/officeDocument/2006/relationships/slide" Target="slides/slide15.xml" /><Relationship Id="rId19" Type="http://schemas.openxmlformats.org/officeDocument/2006/relationships/slide" Target="slides/slide16.xml" /><Relationship Id="rId2" Type="http://schemas.openxmlformats.org/officeDocument/2006/relationships/notesMaster" Target="notesMasters/notesMaster1.xml" /><Relationship Id="rId20" Type="http://schemas.openxmlformats.org/officeDocument/2006/relationships/tags" Target="tags/tag1.xml" /><Relationship Id="rId21" Type="http://schemas.openxmlformats.org/officeDocument/2006/relationships/presProps" Target="presProps.xml" /><Relationship Id="rId22" Type="http://schemas.openxmlformats.org/officeDocument/2006/relationships/viewProps" Target="viewProps.xml" /><Relationship Id="rId23" Type="http://schemas.openxmlformats.org/officeDocument/2006/relationships/theme" Target="theme/theme1.xml" /><Relationship Id="rId24" Type="http://schemas.openxmlformats.org/officeDocument/2006/relationships/tableStyles" Target="tableStyles.xml" /><Relationship Id="rId3" Type="http://schemas.openxmlformats.org/officeDocument/2006/relationships/handoutMaster" Target="handoutMasters/handoutMaster1.xml" /><Relationship Id="rId4" Type="http://schemas.openxmlformats.org/officeDocument/2006/relationships/slide" Target="slides/slide1.xml" /><Relationship Id="rId5" Type="http://schemas.openxmlformats.org/officeDocument/2006/relationships/slide" Target="slides/slide2.xml" /><Relationship Id="rId6" Type="http://schemas.openxmlformats.org/officeDocument/2006/relationships/slide" Target="slides/slide3.xml" /><Relationship Id="rId7" Type="http://schemas.openxmlformats.org/officeDocument/2006/relationships/slide" Target="slides/slide4.xml" /><Relationship Id="rId8" Type="http://schemas.openxmlformats.org/officeDocument/2006/relationships/slide" Target="slides/slide5.xml" /><Relationship Id="rId9" Type="http://schemas.openxmlformats.org/officeDocument/2006/relationships/slide" Target="slides/slide6.xml" /></Relationships>
</file>

<file path=ppt/handoutMasters/_rels/handoutMaster1.xml.rels>&#65279;<?xml version="1.0" encoding="utf-8" standalone="yes"?><Relationships xmlns="http://schemas.openxmlformats.org/package/2006/relationships"><Relationship Id="rId1"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name="">
    <p:bg>
      <p:bgPr>
        <a:solidFill>
          <a:schemeClr val="bg1"/>
        </a:solidFill>
      </p:bgPr>
    </p:bg>
    <p:spTree>
      <p:nvGrpSpPr>
        <p:cNvPr id="1" name=""/>
        <p:cNvGrpSpPr/>
        <p:nvPr/>
      </p:nvGrpSpPr>
      <p:grpSpPr/>
      <p:sp>
        <p:nvSpPr>
          <p:cNvPr id="4098" name="Header Placeholder 1"/>
          <p:cNvSpPr>
            <a:spLocks noGrp="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1">
              <a:defRPr sz="1200">
                <a:latin typeface="Calibri"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endParaRPr>
          </a:p>
        </p:txBody>
      </p:sp>
      <p:sp>
        <p:nvSpPr>
          <p:cNvPr id="4099" name="Date Placeholder 2"/>
          <p:cNvSpPr>
            <a:spLocks noGrp="1"/>
          </p:cNvSpPr>
          <p:nvPr>
            <p:ph type="dt" sz="quarter" idx="1"/>
          </p:nvPr>
        </p:nvSpPr>
        <p:spPr bwMode="auto">
          <a:xfrm>
            <a:off x="3884613"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1">
              <a:defRPr sz="1200">
                <a:latin typeface="Calibri" pitchFamily="34" charset="0"/>
                <a:ea typeface="ＭＳ Ｐゴシック" pitchFamily="34" charset="-128"/>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CF17B615-C876-4B87-997A-F321F976F354}" type="hfDateTime">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endParaRPr>
          </a:p>
        </p:txBody>
      </p:sp>
      <p:sp>
        <p:nvSpPr>
          <p:cNvPr id="4100" name="Footer Placeholder 3"/>
          <p:cNvSpPr>
            <a:spLocks noGrp="1"/>
          </p:cNvSpPr>
          <p:nvPr>
            <p:ph type="ftr" sz="quarter" idx="2"/>
          </p:nvPr>
        </p:nvSpPr>
        <p:spPr bwMode="auto">
          <a:xfrm>
            <a:off x="0" y="8685213"/>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1">
              <a:defRPr sz="1200">
                <a:latin typeface="Calibri"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endParaRPr>
          </a:p>
        </p:txBody>
      </p:sp>
      <p:sp>
        <p:nvSpPr>
          <p:cNvPr id="4101" name="Slide Number Placeholder 4"/>
          <p:cNvSpPr>
            <a:spLocks noGrp="1"/>
          </p:cNvSpPr>
          <p:nvPr>
            <p:ph type="sldNum" sz="quarter" idx="3"/>
          </p:nvPr>
        </p:nvSpPr>
        <p:spPr bwMode="auto">
          <a:xfrm>
            <a:off x="3884612" y="8685212"/>
            <a:ext cx="2971800" cy="457200"/>
          </a:xfrm>
          <a:prstGeom prst="rect">
            <a:avLst/>
          </a:prstGeom>
          <a:noFill/>
          <a:ln>
            <a:noFill/>
          </a:ln>
        </p:spPr>
        <p:txBody>
          <a:bodyPr numCol="1" anchor="b" anchorCtr="0" compatLnSpc="1">
            <a:prstTxWarp prst="textNoShape">
              <a:avLst/>
            </a:prstTxWarp>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DF1822B6-AA05-486D-AF9E-491035C2BDA3}" type="slidenum">
              <a:rPr lang="en-US" altLang="en-US" sz="1200">
                <a:latin typeface="Calibri" pitchFamily="34" charset="0"/>
              </a:rPr>
              <a:t>*</a:t>
            </a:fld>
            <a:endParaRPr lang="en-US" altLang="en-US" sz="1200">
              <a:latin typeface="Calibri" pitchFamily="34" charset="0"/>
            </a:endParaRPr>
          </a:p>
        </p:txBody>
      </p:sp>
    </p:spTree>
  </p:cSld>
  <p:clrMap bg1="lt1" tx1="dk1" bg2="lt2" tx2="dk2" accent1="accent1" accent2="accent2" accent3="accent3" accent4="accent4" accent5="accent5" accent6="accent6" hlink="hlink" folHlink="folHlink"/>
</p:handoutMaster>
</file>

<file path=ppt/notesMasters/_rels/notesMaster1.xml.rels>&#65279;<?xml version="1.0" encoding="utf-8" standalone="yes"?><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name="">
    <p:bg>
      <p:bgPr>
        <a:solidFill>
          <a:schemeClr val="bg1"/>
        </a:solidFill>
      </p:bgPr>
    </p:bg>
    <p:spTree>
      <p:nvGrpSpPr>
        <p:cNvPr id="1" name=""/>
        <p:cNvGrpSpPr/>
        <p:nvPr/>
      </p:nvGrpSpPr>
      <p:grpSpPr/>
      <p:sp>
        <p:nvSpPr>
          <p:cNvPr id="3074" name="Header Placeholder 1"/>
          <p:cNvSpPr>
            <a:spLocks noGrp="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Arial" pitchFamily="34" charset="0"/>
              <a:ea typeface="ＭＳ Ｐゴシック" pitchFamily="34" charset="-128"/>
              <a:cs typeface="+mn-cs"/>
            </a:endParaRPr>
          </a:p>
        </p:txBody>
      </p:sp>
      <p:sp>
        <p:nvSpPr>
          <p:cNvPr id="3075" name="Date Placeholder 2"/>
          <p:cNvSpPr>
            <a:spLocks noGrp="1"/>
          </p:cNvSpPr>
          <p:nvPr>
            <p:ph type="dt" idx="1"/>
          </p:nvPr>
        </p:nvSpPr>
        <p:spPr bwMode="auto">
          <a:xfrm>
            <a:off x="3884613"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ea typeface="ＭＳ Ｐゴシック" pitchFamily="34" charset="-128"/>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DD5F84B5-E5E8-4C35-824D-0929C2A45FB2}" type="hfDateTime">
              <a:rPr kumimoji="0" lang="en-US" altLang="en-US" sz="1200" b="0" i="0" u="none" strike="noStrike" kern="1200" cap="none" spc="0" normalizeH="0" baseline="0" noProof="0">
                <a:ln>
                  <a:noFill/>
                </a:ln>
                <a:solidFill>
                  <a:schemeClr val="tx1"/>
                </a:solidFill>
                <a:effectLst/>
                <a:uLnTx/>
                <a:uFillTx/>
                <a:latin typeface="Arial"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en-US" sz="1200" b="0" i="0" u="none" strike="noStrike" kern="1200" cap="none" spc="0" normalizeH="0" baseline="0" noProof="0">
              <a:ln>
                <a:noFill/>
              </a:ln>
              <a:solidFill>
                <a:schemeClr val="tx1"/>
              </a:solidFill>
              <a:effectLst/>
              <a:uLnTx/>
              <a:uFillTx/>
              <a:latin typeface="Arial" pitchFamily="34" charset="0"/>
              <a:ea typeface="ＭＳ Ｐゴシック" pitchFamily="34" charset="-128"/>
              <a:cs typeface="+mn-cs"/>
            </a:endParaRPr>
          </a:p>
        </p:txBody>
      </p:sp>
      <p:sp>
        <p:nvSpPr>
          <p:cNvPr id="3076"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miter lim="800000"/>
          </a:ln>
        </p:spPr>
      </p:sp>
      <p:sp>
        <p:nvSpPr>
          <p:cNvPr id="3077" name="Notes Placeholder 4"/>
          <p:cNvSpPr>
            <a:spLocks noGrp="1"/>
          </p:cNvSpPr>
          <p:nvPr>
            <p:ph type="body" sz="quarter" idx="3"/>
          </p:nvPr>
        </p:nvSpPr>
        <p:spPr bwMode="auto">
          <a:xfrm>
            <a:off x="685800" y="4343400"/>
            <a:ext cx="5486400" cy="4114800"/>
          </a:xfrm>
          <a:prstGeom prst="rect">
            <a:avLst/>
          </a:prstGeom>
          <a:noFill/>
          <a:ln>
            <a:noFill/>
          </a:ln>
        </p:spPr>
        <p:txBody>
          <a:bodyPr vert="horz" wrap="square" lIns="91440" tIns="45720" rIns="91440" bIns="45720"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Click to edit Master text styles</a:t>
            </a:r>
          </a:p>
          <a:p>
            <a:pPr marL="457200" marR="0" lvl="1"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Second level</a:t>
            </a:r>
          </a:p>
          <a:p>
            <a:pPr marL="914400" marR="0" lvl="2"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Third level</a:t>
            </a:r>
          </a:p>
          <a:p>
            <a:pPr marL="1371600" marR="0" lvl="3"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Fourth level</a:t>
            </a:r>
          </a:p>
          <a:p>
            <a:pPr marL="1828800" marR="0" lvl="4"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Fifth level</a:t>
            </a:r>
          </a:p>
        </p:txBody>
      </p:sp>
      <p:sp>
        <p:nvSpPr>
          <p:cNvPr id="3078" name="Footer Placeholder 5"/>
          <p:cNvSpPr>
            <a:spLocks noGrp="1"/>
          </p:cNvSpPr>
          <p:nvPr>
            <p:ph type="ftr" sz="quarter" idx="4"/>
          </p:nvPr>
        </p:nvSpPr>
        <p:spPr bwMode="auto">
          <a:xfrm>
            <a:off x="0" y="8685213"/>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Arial" pitchFamily="34" charset="0"/>
              <a:ea typeface="ＭＳ Ｐゴシック" pitchFamily="34" charset="-128"/>
              <a:cs typeface="+mn-cs"/>
            </a:endParaRPr>
          </a:p>
        </p:txBody>
      </p:sp>
      <p:sp>
        <p:nvSpPr>
          <p:cNvPr id="3079" name="Slide Number Placeholder 6"/>
          <p:cNvSpPr>
            <a:spLocks noGrp="1"/>
          </p:cNvSpPr>
          <p:nvPr>
            <p:ph type="sldNum" sz="quarter" idx="5"/>
          </p:nvPr>
        </p:nvSpPr>
        <p:spPr bwMode="auto">
          <a:xfrm>
            <a:off x="3884612" y="8685212"/>
            <a:ext cx="2971800" cy="457200"/>
          </a:xfrm>
          <a:prstGeom prst="rect">
            <a:avLst/>
          </a:prstGeom>
          <a:noFill/>
          <a:ln>
            <a:noFill/>
          </a:ln>
        </p:spPr>
        <p:txBody>
          <a:bodyPr numCol="1" anchor="b" anchorCtr="0" compatLnSpc="1">
            <a:prstTxWarp prst="textNoShape">
              <a:avLst/>
            </a:prstTxWarp>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BC88DBED-2B13-4FE9-B861-58F9150EC806}" type="slidenum">
              <a:rPr lang="en-US" altLang="en-US" sz="1200"/>
              <a:t>*</a:t>
            </a:fld>
            <a:endParaRPr lang="en-US" altLang="en-US" sz="1200"/>
          </a:p>
        </p:txBody>
      </p:sp>
    </p:spTree>
  </p:cSld>
  <p:clrMap bg1="lt1" tx1="dk1" bg2="lt2" tx2="dk2" accent1="accent1" accent2="accent2" accent3="accent3" accent4="accent4" accent5="accent5" accent6="accent6" hlink="hlink" folHlink="folHlink"/>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10.xml.rels>&#65279;<?xml version="1.0" encoding="utf-8" standalone="yes"?><Relationships xmlns="http://schemas.openxmlformats.org/package/2006/relationships"><Relationship Id="rId1" Type="http://schemas.openxmlformats.org/officeDocument/2006/relationships/slide" Target="../slides/slide10.xml" /><Relationship Id="rId2" Type="http://schemas.openxmlformats.org/officeDocument/2006/relationships/notesMaster" Target="../notesMasters/notesMaster1.xml" /></Relationships>
</file>

<file path=ppt/notesSlides/_rels/notesSlide11.xml.rels>&#65279;<?xml version="1.0" encoding="utf-8" standalone="yes"?><Relationships xmlns="http://schemas.openxmlformats.org/package/2006/relationships"><Relationship Id="rId1" Type="http://schemas.openxmlformats.org/officeDocument/2006/relationships/slide" Target="../slides/slide11.xml" /><Relationship Id="rId2" Type="http://schemas.openxmlformats.org/officeDocument/2006/relationships/notesMaster" Target="../notesMasters/notesMaster1.xml" /></Relationships>
</file>

<file path=ppt/notesSlides/_rels/notesSlide12.xml.rels>&#65279;<?xml version="1.0" encoding="utf-8" standalone="yes"?><Relationships xmlns="http://schemas.openxmlformats.org/package/2006/relationships"><Relationship Id="rId1" Type="http://schemas.openxmlformats.org/officeDocument/2006/relationships/slide" Target="../slides/slide12.xml" /><Relationship Id="rId2" Type="http://schemas.openxmlformats.org/officeDocument/2006/relationships/notesMaster" Target="../notesMasters/notesMaster1.xml" /></Relationships>
</file>

<file path=ppt/notesSlides/_rels/notesSlide13.xml.rels>&#65279;<?xml version="1.0" encoding="utf-8" standalone="yes"?><Relationships xmlns="http://schemas.openxmlformats.org/package/2006/relationships"><Relationship Id="rId1" Type="http://schemas.openxmlformats.org/officeDocument/2006/relationships/slide" Target="../slides/slide13.xml" /><Relationship Id="rId2" Type="http://schemas.openxmlformats.org/officeDocument/2006/relationships/notesMaster" Target="../notesMasters/notesMaster1.xml" /></Relationships>
</file>

<file path=ppt/notesSlides/_rels/notesSlide14.xml.rels>&#65279;<?xml version="1.0" encoding="utf-8" standalone="yes"?><Relationships xmlns="http://schemas.openxmlformats.org/package/2006/relationships"><Relationship Id="rId1" Type="http://schemas.openxmlformats.org/officeDocument/2006/relationships/slide" Target="../slides/slide14.xml" /><Relationship Id="rId2" Type="http://schemas.openxmlformats.org/officeDocument/2006/relationships/notesMaster" Target="../notesMasters/notesMaster1.xml" /></Relationships>
</file>

<file path=ppt/notesSlides/_rels/notesSlide15.xml.rels>&#65279;<?xml version="1.0" encoding="utf-8" standalone="yes"?><Relationships xmlns="http://schemas.openxmlformats.org/package/2006/relationships"><Relationship Id="rId1" Type="http://schemas.openxmlformats.org/officeDocument/2006/relationships/slide" Target="../slides/slide15.xml" /><Relationship Id="rId2" Type="http://schemas.openxmlformats.org/officeDocument/2006/relationships/notesMaster" Target="../notesMasters/notesMaster1.xml" /></Relationships>
</file>

<file path=ppt/notesSlides/_rels/notesSlide16.xml.rels>&#65279;<?xml version="1.0" encoding="utf-8" standalone="yes"?><Relationships xmlns="http://schemas.openxmlformats.org/package/2006/relationships"><Relationship Id="rId1" Type="http://schemas.openxmlformats.org/officeDocument/2006/relationships/slide" Target="../slides/slide16.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4.xml" /><Relationship Id="rId2" Type="http://schemas.openxmlformats.org/officeDocument/2006/relationships/notesMaster" Target="../notesMasters/notesMaster1.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5.xml" /><Relationship Id="rId2" Type="http://schemas.openxmlformats.org/officeDocument/2006/relationships/notesMaster" Target="../notesMasters/notesMaster1.xml" /></Relationships>
</file>

<file path=ppt/notesSlides/_rels/notesSlide6.xml.rels>&#65279;<?xml version="1.0" encoding="utf-8" standalone="yes"?><Relationships xmlns="http://schemas.openxmlformats.org/package/2006/relationships"><Relationship Id="rId1" Type="http://schemas.openxmlformats.org/officeDocument/2006/relationships/slide" Target="../slides/slide6.xml" /><Relationship Id="rId2" Type="http://schemas.openxmlformats.org/officeDocument/2006/relationships/notesMaster" Target="../notesMasters/notesMaster1.xml" /></Relationships>
</file>

<file path=ppt/notesSlides/_rels/notesSlide7.xml.rels>&#65279;<?xml version="1.0" encoding="utf-8" standalone="yes"?><Relationships xmlns="http://schemas.openxmlformats.org/package/2006/relationships"><Relationship Id="rId1" Type="http://schemas.openxmlformats.org/officeDocument/2006/relationships/slide" Target="../slides/slide7.xml" /><Relationship Id="rId2" Type="http://schemas.openxmlformats.org/officeDocument/2006/relationships/notesMaster" Target="../notesMasters/notesMaster1.xml" /></Relationships>
</file>

<file path=ppt/notesSlides/_rels/notesSlide8.xml.rels>&#65279;<?xml version="1.0" encoding="utf-8" standalone="yes"?><Relationships xmlns="http://schemas.openxmlformats.org/package/2006/relationships"><Relationship Id="rId1" Type="http://schemas.openxmlformats.org/officeDocument/2006/relationships/slide" Target="../slides/slide8.xml" /><Relationship Id="rId2" Type="http://schemas.openxmlformats.org/officeDocument/2006/relationships/notesMaster" Target="../notesMasters/notesMaster1.xml" /></Relationships>
</file>

<file path=ppt/notesSlides/_rels/notesSlide9.xml.rels>&#65279;<?xml version="1.0" encoding="utf-8" standalone="yes"?><Relationships xmlns="http://schemas.openxmlformats.org/package/2006/relationships"><Relationship Id="rId1" Type="http://schemas.openxmlformats.org/officeDocument/2006/relationships/slide" Target="../slides/slide9.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 1. </a:t>
            </a:r>
            <a:r>
              <a:rPr lang="en-US" altLang="en-US">
                <a:latin typeface="Arial" pitchFamily="34" charset="0"/>
                <a:ea typeface="Arial" pitchFamily="34" charset="0"/>
              </a:rPr>
              <a:t>Transverse thin section of Ziziphus spina-christi (Christ’s thorn) wood stained with Safranin and viewed in polarized transmitted light using a Leitz Aristomet optical microscope. Image: C. R. Cartwright.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2015. Published by Oxford University Press on behalf of the Annals of Botany Company. All rights reserved. For Permissions, please email: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FD30074-88D6-4BFF-A066-83FCC2402A83}" type="slidenum">
              <a:rPr lang="en-US" altLang="en-US" sz="1200"/>
              <a:t>1</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 8. </a:t>
            </a:r>
            <a:r>
              <a:rPr lang="en-US" altLang="en-US">
                <a:latin typeface="Arial" pitchFamily="34" charset="0"/>
                <a:ea typeface="Arial" pitchFamily="34" charset="0"/>
              </a:rPr>
              <a:t>Field emission scanning electron microscope image of details of a transverse section of Mimosa tenuiflora (jurema preta) charcoal (Pernambuco, Brazil) showing completely amorphous cell walls of fibres and gelatinous fibres, and a degraded calcium oxalate crystal with a granular structure in an axial parenchyma cell. Image: C. R. Cartwright.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2015. Published by Oxford University Press on behalf of the Annals of Botany Company. All rights reserved. For Permissions, please email: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FD30074-88D6-4BFF-A066-83FCC2402A83}" type="slidenum">
              <a:rPr lang="en-US" altLang="en-US" sz="1200"/>
              <a:t>10</a:t>
            </a:fld>
            <a:endParaRPr lang="en-US"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 5. </a:t>
            </a:r>
            <a:r>
              <a:rPr lang="en-US" altLang="en-US">
                <a:latin typeface="Arial" pitchFamily="34" charset="0"/>
                <a:ea typeface="Arial" pitchFamily="34" charset="0"/>
              </a:rPr>
              <a:t>Variable pressure scanning electron microscope image of a transverse section of Ficus cordata (Namaqua rock-fig) charcoal from the archaeological site of Elands Bay Cave (South Africa). Image: C. R. Cartwright.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2015. Published by Oxford University Press on behalf of the Annals of Botany Company. All rights reserved. For Permissions, please email: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FD30074-88D6-4BFF-A066-83FCC2402A83}" type="slidenum">
              <a:rPr lang="en-US" altLang="en-US" sz="1200"/>
              <a:t>11</a:t>
            </a:fld>
            <a:endParaRPr lang="en-US" alt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 4. </a:t>
            </a:r>
            <a:r>
              <a:rPr lang="en-US" altLang="en-US">
                <a:latin typeface="Arial" pitchFamily="34" charset="0"/>
                <a:ea typeface="Arial" pitchFamily="34" charset="0"/>
              </a:rPr>
              <a:t>Variable pressure scanning electron microscope image of a transverse section of Pelargonium graveolens (rose geranium) wood. A cold stage was used here in the variable pressure scanning electron microscope for this moist, but not fully waterlogged wood specimen. Image: C. R. Cartwright.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2015. Published by Oxford University Press on behalf of the Annals of Botany Company. All rights reserved. For Permissions, please email: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FD30074-88D6-4BFF-A066-83FCC2402A83}" type="slidenum">
              <a:rPr lang="en-US" altLang="en-US" sz="1200"/>
              <a:t>12</a:t>
            </a:fld>
            <a:endParaRPr lang="en-US" alt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 3. </a:t>
            </a:r>
            <a:r>
              <a:rPr lang="en-US" altLang="en-US">
                <a:latin typeface="Arial" pitchFamily="34" charset="0"/>
                <a:ea typeface="Arial" pitchFamily="34" charset="0"/>
              </a:rPr>
              <a:t>Variable pressure scanning electron microscope image of a transverse section of Quercus sp. (oak) waterlogged wood from a 17th century shipwreck in Salcombe Bay (Devon, UK) whose vessel sizes and shapes (along with parenchyma and fibres) have been severely distorted after rapid drying out following removal from the marine environment. Image: C. R. Cartwright, © The Trustees of the British Museum.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2015. Published by Oxford University Press on behalf of the Annals of Botany Company. All rights reserved. For Permissions, please email: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FD30074-88D6-4BFF-A066-83FCC2402A83}" type="slidenum">
              <a:rPr lang="en-US" altLang="en-US" sz="1200"/>
              <a:t>13</a:t>
            </a:fld>
            <a:endParaRPr lang="en-US" alt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 16. </a:t>
            </a:r>
            <a:r>
              <a:rPr lang="en-US" altLang="en-US">
                <a:latin typeface="Arial" pitchFamily="34" charset="0"/>
                <a:ea typeface="Arial" pitchFamily="34" charset="0"/>
              </a:rPr>
              <a:t>Variable pressure scanning electron microscope image of a transverse section of desiccated, mineral-preserved wood in which much of the cellular structure has been replaced by calcium carbonate. Identification was possible for this example from the Amara West cemetery (Sudan) because specimens of the same taxon, Hyphaene thebaica (dom palm), were available for comparison in well-preserved charcoal form. Image: C. R. Cartwright, © The Trustees of the British Museum.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2015. Published by Oxford University Press on behalf of the Annals of Botany Company. All rights reserved. For Permissions, please email: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FD30074-88D6-4BFF-A066-83FCC2402A83}" type="slidenum">
              <a:rPr lang="en-US" altLang="en-US" sz="1200"/>
              <a:t>14</a:t>
            </a:fld>
            <a:endParaRPr lang="en-US" alt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 7. </a:t>
            </a:r>
            <a:r>
              <a:rPr lang="en-US" altLang="en-US">
                <a:latin typeface="Arial" pitchFamily="34" charset="0"/>
                <a:ea typeface="Arial" pitchFamily="34" charset="0"/>
              </a:rPr>
              <a:t>Variable pressure scanning electron microscope image of a section through one of the Iron Age twisted wire torcs from Snettisham (Norfolk, UK) showing how the central wooden core had been preserved in situ and protected by the enclosing metal wires of the torc. Image: N. Meeks, © The Trustees of the British Museum.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2015. Published by Oxford University Press on behalf of the Annals of Botany Company. All rights reserved. For Permissions, please email: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FD30074-88D6-4BFF-A066-83FCC2402A83}" type="slidenum">
              <a:rPr lang="en-US" altLang="en-US" sz="1200"/>
              <a:t>15</a:t>
            </a:fld>
            <a:endParaRPr lang="en-US" alt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 6. </a:t>
            </a:r>
            <a:r>
              <a:rPr lang="en-US" altLang="en-US">
                <a:latin typeface="Arial" pitchFamily="34" charset="0"/>
                <a:ea typeface="Arial" pitchFamily="34" charset="0"/>
              </a:rPr>
              <a:t>Field emission scanning electron microscope image of a radial longitudinal section of Mimosa ophthalmocentra (jurema de imbira) charcoal from Pernambuco (Brazil) showing (amongst other anatomical details) how the gum in a vessel has formed bubbles (which resemble tyloses). Image: C. R. Cartwright.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2015. Published by Oxford University Press on behalf of the Annals of Botany Company. All rights reserved. For Permissions, please email: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FD30074-88D6-4BFF-A066-83FCC2402A83}" type="slidenum">
              <a:rPr lang="en-US" altLang="en-US" sz="1200"/>
              <a:t>16</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 2. </a:t>
            </a:r>
            <a:r>
              <a:rPr lang="en-US" altLang="en-US">
                <a:latin typeface="Arial" pitchFamily="34" charset="0"/>
                <a:ea typeface="Arial" pitchFamily="34" charset="0"/>
              </a:rPr>
              <a:t>Variable pressure scanning electron microscope image of a transverse section of Olea europaea subsp. africana (African wild olive) charcoal from the archaeological site of Diepkloof Rock Shelter (South Africa), showing that the vessel outlines have been altered by the temperature involved in the burning of the wood. Image: C. R. Cartwright.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2015. Published by Oxford University Press on behalf of the Annals of Botany Company. All rights reserved. For Permissions, please email: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FD30074-88D6-4BFF-A066-83FCC2402A83}" type="slidenum">
              <a:rPr lang="en-US" altLang="en-US" sz="1200"/>
              <a:t>2</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 15. </a:t>
            </a:r>
            <a:r>
              <a:rPr lang="en-US" altLang="en-US">
                <a:latin typeface="Arial" pitchFamily="34" charset="0"/>
                <a:ea typeface="Arial" pitchFamily="34" charset="0"/>
              </a:rPr>
              <a:t>Variable pressure scanning electron microscope image of a tangential longitudinal section of mineral-replaced wood associated with an Iron Age cauldron from Chiseldon (Wiltshire, UK) showing the difficulty of achieving an identification when anatomical traces may be vestigial and incomplete, often surviving as negative or positive casts of certain features only. Image: C. R. Cartwright, © The Trustees of the British Museum.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2015. Published by Oxford University Press on behalf of the Annals of Botany Company. All rights reserved. For Permissions, please email: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FD30074-88D6-4BFF-A066-83FCC2402A83}" type="slidenum">
              <a:rPr lang="en-US" altLang="en-US" sz="1200"/>
              <a:t>3</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 14. </a:t>
            </a:r>
            <a:r>
              <a:rPr lang="en-US" altLang="en-US">
                <a:latin typeface="Arial" pitchFamily="34" charset="0"/>
                <a:ea typeface="Arial" pitchFamily="34" charset="0"/>
              </a:rPr>
              <a:t>Variable pressure scanning electron microscope image of a transverse section of desiccated Ficus sycomorus (sycomore fig) wood from a 1200 BC funerary object in the Amara West cemetery (Sudan), showing the distortion of vessels and rays brought about by rapid drying of the wood. Image: C. R. Cartwright, © The Trustees of the British Museum.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2015. Published by Oxford University Press on behalf of the Annals of Botany Company. All rights reserved. For Permissions, please email: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FD30074-88D6-4BFF-A066-83FCC2402A83}" type="slidenum">
              <a:rPr lang="en-US" altLang="en-US" sz="1200"/>
              <a:t>4</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 13. </a:t>
            </a:r>
            <a:r>
              <a:rPr lang="en-US" altLang="en-US">
                <a:latin typeface="Arial" pitchFamily="34" charset="0"/>
                <a:ea typeface="Arial" pitchFamily="34" charset="0"/>
              </a:rPr>
              <a:t>Variable pressure scanning electron microscope image of a transverse section of desiccated wood from a funerary object in a Jericho Bronze Age tomb, showing how the rapid deterioration to the wood that occurred on opening the sealed environment of the tombs resulted in marked deformation of vessels, ray parenchyma, axial parenchyma and fibres. Image: C. R. Cartwright, © The Trustees of the British Museum.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2015. Published by Oxford University Press on behalf of the Annals of Botany Company. All rights reserved. For Permissions, please email: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FD30074-88D6-4BFF-A066-83FCC2402A83}" type="slidenum">
              <a:rPr lang="en-US" altLang="en-US" sz="1200"/>
              <a:t>5</a:t>
            </a:fld>
            <a:endParaRPr lang="en-US"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 12. </a:t>
            </a:r>
            <a:r>
              <a:rPr lang="en-US" altLang="en-US">
                <a:latin typeface="Arial" pitchFamily="34" charset="0"/>
                <a:ea typeface="Arial" pitchFamily="34" charset="0"/>
              </a:rPr>
              <a:t>Variable pressure scanning electron microscope image of a tangential longitudinal section of desiccated wood from a funerary table in a Jericho Bronze Age tomb showing the layer of paraffin wax applied to the surface (in 1952) in order to consolidate the object, and the partial penetration of wax into the cellular structure. The uppermost surface also shows a crusting of soil particles adhering to the wax. This view alone does not provide sufficient anatomical information for genus or species identification, but other sample sections from the same table, examined at higher magnifications, permitted the identification of Cedrus libani (cedar of Lebanon). Image: C. R. Cartwright, © The Trustees of the British Museum.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2015. Published by Oxford University Press on behalf of the Annals of Botany Company. All rights reserved. For Permissions, please email: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FD30074-88D6-4BFF-A066-83FCC2402A83}" type="slidenum">
              <a:rPr lang="en-US" altLang="en-US" sz="1200"/>
              <a:t>6</a:t>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 11. </a:t>
            </a:r>
            <a:r>
              <a:rPr lang="en-US" altLang="en-US">
                <a:latin typeface="Arial" pitchFamily="34" charset="0"/>
                <a:ea typeface="Arial" pitchFamily="34" charset="0"/>
              </a:rPr>
              <a:t>Variable pressure scanning electron microscope image of a tangential longitudinal section of Tilia sp. (linden, lime) wood from a gilded Roman period mummy portrait of a woman (found at er-Rubayat, Egypt), British Museum accession number EA 65346. Although around AD 160–170 in date, the wood is well preserved and shows a number of key anatomical features including helical thickenings in the vessels, alternate intervessel pits (some of which appear polygonal), and non-septate fibres that have simple to minutely bordered pits. Image: C. R. Cartwright, © The Trustees of the British Museum.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2015. Published by Oxford University Press on behalf of the Annals of Botany Company. All rights reserved. For Permissions, please email: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FD30074-88D6-4BFF-A066-83FCC2402A83}" type="slidenum">
              <a:rPr lang="en-US" altLang="en-US" sz="1200"/>
              <a:t>7</a:t>
            </a:fld>
            <a:endParaRPr lang="en-US"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 10. </a:t>
            </a:r>
            <a:r>
              <a:rPr lang="en-US" altLang="en-US">
                <a:latin typeface="Arial" pitchFamily="34" charset="0"/>
                <a:ea typeface="Arial" pitchFamily="34" charset="0"/>
              </a:rPr>
              <a:t>Variable pressure scanning electron microscope image of a radial longitudinal section of Celtis africana (white stinkwood) charcoal from the site of Elands Bay Cave (South Africa). Whilst the use of the backscatter detector inevitably results in a softer focus image (compared with the sharp, crisp image produced by use of the secondary electron detector), nonetheless vital anatomical details (such as helical thickenings in narrow vessels, wide vessel tylosis, heterocellular rays, non-septate fibres, vessel-ray pits with much reduced borders to apparently simple, horizontal vessel-ray pits that are scalariform or gash-like with some that are vertical in a palisade arrangement) are clearly visible in this friable archaeological specimen that is &gt;20 000 years old. Image: C. R. Cartwright.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2015. Published by Oxford University Press on behalf of the Annals of Botany Company. All rights reserved. For Permissions, please email: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FD30074-88D6-4BFF-A066-83FCC2402A83}" type="slidenum">
              <a:rPr lang="en-US" altLang="en-US" sz="1200"/>
              <a:t>8</a:t>
            </a:fld>
            <a:endParaRPr lang="en-US"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 9. </a:t>
            </a:r>
            <a:r>
              <a:rPr lang="en-US" altLang="en-US">
                <a:latin typeface="Arial" pitchFamily="34" charset="0"/>
                <a:ea typeface="Arial" pitchFamily="34" charset="0"/>
              </a:rPr>
              <a:t>Field emission scanning electron microscope image of a tangential longitudinal section of Cassine peragua (forest spoonwood) charcoal from the archaeological site of Diepkloof Rock Shelter (South Africa). The use of only the upper secondary electron detector for imaging this charcoal fragment has maximized the diagnostic anatomical features by enhancing the edges of cell walls and pits. Image: C. R. Cartwright.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2015. Published by Oxford University Press on behalf of the Annals of Botany Company. All rights reserved. For Permissions, please email: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FD30074-88D6-4BFF-A066-83FCC2402A83}" type="slidenum">
              <a:rPr lang="en-US" altLang="en-US" sz="1200"/>
              <a:t>9</a:t>
            </a:fld>
            <a:endParaRPr lang="en-US" altLang="en-US" sz="1200"/>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name="Title and Content">
    <p:bg>
      <p:bgPr>
        <a:solidFill>
          <a:schemeClr val="bg1"/>
        </a:solidFill>
      </p:bgPr>
    </p:bg>
    <p:spTree>
      <p:nvGrpSpPr>
        <p:cNvPr id="1" name=""/>
        <p:cNvGrpSpPr/>
        <p:nvPr/>
      </p:nvGrpSpPr>
      <p:grpSpPr/>
      <p:sp>
        <p:nvSpPr>
          <p:cNvPr id="3" name="Content Placeholder 2"/>
          <p:cNvSpPr>
            <a:spLocks noGrp="1"/>
          </p:cNvSpPr>
          <p:nvPr>
            <p:ph idx="1"/>
          </p:nvPr>
        </p:nvSpPr>
        <p:spPr>
          <a:xfrm>
            <a:off x="457200" y="1280731"/>
            <a:ext cx="8229600" cy="44418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p:cNvSpPr>
            <a:spLocks noGrp="1"/>
          </p:cNvSpPr>
          <p:nvPr>
            <p:ph type="title"/>
          </p:nvPr>
        </p:nvSpPr>
        <p:spPr bwMode="auto">
          <a:xfrm>
            <a:off x="457200" y="425450"/>
            <a:ext cx="6108853" cy="612775"/>
          </a:xfrm>
          <a:prstGeom prst="rect">
            <a:avLst/>
          </a:prstGeom>
          <a:noFill/>
          <a:ln>
            <a:noFill/>
          </a:ln>
        </p:spPr>
        <p:txBody>
          <a:bodyPr/>
          <a:lstStyle/>
          <a:p>
            <a:pPr lvl="0"/>
            <a:r>
              <a:rPr lang="en-US" altLang="en-US"/>
              <a:t>Click to edit Master title style</a:t>
            </a:r>
          </a:p>
        </p:txBody>
      </p:sp>
      <p:sp>
        <p:nvSpPr>
          <p:cNvPr id="2054" name="Footer Placeholder 3"/>
          <p:cNvSpPr>
            <a:spLocks noGrp="1"/>
          </p:cNvSpPr>
          <p:nvPr>
            <p:ph type="ftr" sz="quarter" idx="10"/>
          </p:nvPr>
        </p:nvSpPr>
        <p:spPr>
          <a:xfrm>
            <a:off x="0" y="5994400"/>
            <a:ext cx="7677150" cy="863600"/>
          </a:xfrm>
          <a:prstGeom prst="rect">
            <a:avLst/>
          </a:prstGeom>
        </p:spPr>
        <p:txBody>
          <a:bodyPr vert="horz" lIns="180000" tIns="0" rIns="180000" bIns="0" rtlCol="0" anchor="ctr"/>
          <a:lstStyle>
            <a:lvl1pPr eaLnBrk="0" hangingPunct="0">
              <a:defRPr sz="1000"/>
            </a:lvl1pPr>
          </a:lstStyle>
          <a:p>
            <a:pPr marL="0" marR="0" lvl="0" indent="0" algn="l" defTabSz="914400" rtl="0" eaLnBrk="0" fontAlgn="base" latinLnBrk="0" hangingPunct="0">
              <a:lnSpc>
                <a:spcPct val="100000"/>
              </a:lnSpc>
              <a:spcBef>
                <a:spcPct val="0"/>
              </a:spcBef>
              <a:spcAft>
                <a:spcPts val="600"/>
              </a:spcAft>
              <a:buClrTx/>
              <a:buSzTx/>
              <a:buFontTx/>
              <a:buNone/>
              <a:defRPr/>
            </a:pPr>
            <a:endParaRPr kumimoji="0" lang="en-US" sz="1000" b="0" i="0" u="none" strike="noStrike" kern="1200" cap="none" spc="0" normalizeH="0" baseline="0" noProof="0">
              <a:ln>
                <a:noFill/>
              </a:ln>
              <a:solidFill>
                <a:srgbClr val="2A2A2A"/>
              </a:solidFill>
              <a:effectLst/>
              <a:uLnTx/>
              <a:uFillTx/>
              <a:latin typeface="Arial" pitchFamily="34" charset="0"/>
              <a:ea typeface="ＭＳ Ｐゴシック" pitchFamily="34" charset="-128"/>
              <a:cs typeface="+mn-cs"/>
            </a:endParaRPr>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bg>
      <p:bgPr>
        <a:solidFill>
          <a:schemeClr val="bg1"/>
        </a:solidFill>
      </p:bgPr>
    </p:bg>
    <p:spTree>
      <p:nvGrpSpPr>
        <p:cNvPr id="1" name=""/>
        <p:cNvGrpSpPr/>
        <p:nvPr/>
      </p:nvGrpSpPr>
      <p:grpSpPr/>
      <p:sp>
        <p:nvSpPr>
          <p:cNvPr id="1026" name="Date Placeholder 3"/>
          <p:cNvSpPr txBox="1"/>
          <p:nvPr/>
        </p:nvSpPr>
        <p:spPr bwMode="auto">
          <a:xfrm>
            <a:off x="1905000" y="6400800"/>
            <a:ext cx="2133600" cy="365125"/>
          </a:xfrm>
          <a:prstGeom prst="rect">
            <a:avLst/>
          </a:prstGeom>
          <a:noFill/>
          <a:ln>
            <a:noFill/>
          </a:ln>
        </p:spPr>
        <p:txBody>
          <a:bodyPr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rgbClr val="898989"/>
              </a:solidFill>
              <a:effectLst/>
              <a:uLnTx/>
              <a:uFillTx/>
              <a:latin typeface="Arial" pitchFamily="34" charset="0"/>
              <a:ea typeface="ＭＳ Ｐゴシック" pitchFamily="34" charset="-128"/>
              <a:cs typeface="+mn-cs"/>
            </a:endParaRPr>
          </a:p>
        </p:txBody>
      </p:sp>
      <p:sp>
        <p:nvSpPr>
          <p:cNvPr id="1027" name="Title Placeholder 1"/>
          <p:cNvSpPr>
            <a:spLocks noGrp="1"/>
          </p:cNvSpPr>
          <p:nvPr>
            <p:ph type="title"/>
          </p:nvPr>
        </p:nvSpPr>
        <p:spPr>
          <a:xfrm>
            <a:off x="457200" y="425450"/>
            <a:ext cx="6119812" cy="612775"/>
          </a:xfrm>
          <a:prstGeom prst="rect">
            <a:avLst/>
          </a:prstGeom>
          <a:noFill/>
          <a:ln>
            <a:noFill/>
            <a:miter lim="800000"/>
          </a:ln>
        </p:spPr>
        <p:txBody>
          <a:bodyPr lIns="0" tIns="0" rIns="0" bIns="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t>Click to edit Master title style</a:t>
            </a:r>
          </a:p>
        </p:txBody>
      </p:sp>
      <p:sp>
        <p:nvSpPr>
          <p:cNvPr id="1028" name="Text Placeholder 2"/>
          <p:cNvSpPr>
            <a:spLocks noGrp="1"/>
          </p:cNvSpPr>
          <p:nvPr>
            <p:ph type="body" idx="1"/>
          </p:nvPr>
        </p:nvSpPr>
        <p:spPr>
          <a:xfrm>
            <a:off x="457200" y="1281112"/>
            <a:ext cx="8229600" cy="4441825"/>
          </a:xfrm>
          <a:prstGeom prst="rect">
            <a:avLst/>
          </a:prstGeom>
          <a:noFill/>
          <a:ln>
            <a:noFill/>
            <a:miter lim="800000"/>
          </a:ln>
        </p:spPr>
        <p:txBody>
          <a:bodyPr>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lvl="0"/>
            <a:r>
              <a:t>Click to edit Master text styles</a:t>
            </a:r>
          </a:p>
          <a:p>
            <a:pPr lvl="1"/>
            <a:r>
              <a:t>Second level</a:t>
            </a:r>
          </a:p>
          <a:p>
            <a:pPr lvl="2"/>
            <a:r>
              <a:t>Third level</a:t>
            </a:r>
          </a:p>
          <a:p>
            <a:pPr lvl="3"/>
            <a:r>
              <a:t>Fourth level</a:t>
            </a:r>
          </a:p>
          <a:p>
            <a:pPr lvl="4"/>
            <a:r>
              <a:t>Fifth level</a:t>
            </a:r>
          </a:p>
        </p:txBody>
      </p:sp>
      <p:sp>
        <p:nvSpPr>
          <p:cNvPr id="1029" name="Footer Placeholder 3"/>
          <p:cNvSpPr>
            <a:spLocks noGrp="1"/>
          </p:cNvSpPr>
          <p:nvPr>
            <p:ph type="ftr" sz="quarter" idx="3"/>
          </p:nvPr>
        </p:nvSpPr>
        <p:spPr>
          <a:xfrm>
            <a:off x="0" y="5994400"/>
            <a:ext cx="7677150" cy="863600"/>
          </a:xfrm>
          <a:prstGeom prst="rect">
            <a:avLst/>
          </a:prstGeom>
        </p:spPr>
        <p:txBody>
          <a:bodyPr vert="horz" lIns="180000" tIns="0" rIns="180000" bIns="0" rtlCol="0" anchor="ctr"/>
          <a:lstStyle>
            <a:lvl1pPr algn="l" eaLnBrk="1" hangingPunct="1">
              <a:spcAft>
                <a:spcPts val="600"/>
              </a:spcAft>
              <a:defRPr sz="800">
                <a:solidFill>
                  <a:srgbClr val="2A2A2A"/>
                </a:solidFill>
                <a:latin typeface="Arial"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ts val="600"/>
              </a:spcAft>
              <a:buClrTx/>
              <a:buSzTx/>
              <a:buFontTx/>
              <a:buNone/>
              <a:defRPr/>
            </a:pPr>
            <a:endParaRPr kumimoji="0" lang="en-US" altLang="en-US" sz="800" b="0" i="0" u="none" strike="noStrike" kern="1200" cap="none" spc="0" normalizeH="0" baseline="0" noProof="0">
              <a:ln>
                <a:noFill/>
              </a:ln>
              <a:solidFill>
                <a:srgbClr val="2A2A2A"/>
              </a:solidFill>
              <a:effectLst/>
              <a:uLnTx/>
              <a:uFillTx/>
              <a:latin typeface="Arial" pitchFamily="34" charset="0"/>
              <a:ea typeface="ＭＳ Ｐゴシック" pitchFamily="34" charset="-128"/>
              <a:cs typeface="+mn-cs"/>
            </a:endParaRPr>
          </a:p>
        </p:txBody>
      </p:sp>
      <p:cxnSp>
        <p:nvCxnSpPr>
          <p:cNvPr id="1030" name="Straight Connector 8"/>
          <p:cNvCxnSpPr/>
          <p:nvPr/>
        </p:nvCxnSpPr>
        <p:spPr>
          <a:xfrm>
            <a:off x="0" y="5994400"/>
            <a:ext cx="9144000" cy="0"/>
          </a:xfrm>
          <a:prstGeom prst="line">
            <a:avLst/>
          </a:prstGeom>
          <a:noFill/>
          <a:ln w="6350">
            <a:solidFill>
              <a:srgbClr val="CFD5E4"/>
            </a:solidFill>
            <a:miter lim="800000"/>
          </a:ln>
        </p:spPr>
      </p:cxnSp>
    </p:spTree>
  </p:cSld>
  <p:clrMap bg1="lt1" tx1="dk1" bg2="lt2" tx2="dk2" accent1="accent1" accent2="accent2" accent3="accent3" accent4="accent4" accent5="accent5" accent6="accent6" hlink="hlink" folHlink="folHlink"/>
  <p:sldLayoutIdLst>
    <p:sldLayoutId id="2147484749" r:id="rId1"/>
  </p:sldLayoutIdLst>
  <p:transition/>
  <p:timing/>
  <p:txStyles>
    <p:titleStyle>
      <a:lvl1pPr marL="0" indent="0" algn="l" defTabSz="914400" rtl="0" eaLnBrk="0" fontAlgn="base" hangingPunct="0">
        <a:lnSpc>
          <a:spcPct val="100000"/>
        </a:lnSpc>
        <a:spcBef>
          <a:spcPct val="0"/>
        </a:spcBef>
        <a:spcAft>
          <a:spcPct val="0"/>
        </a:spcAft>
        <a:buClrTx/>
        <a:buSzTx/>
        <a:buFontTx/>
        <a:buNone/>
        <a:defRPr kumimoji="0" sz="1600" b="1" i="0" u="none" kern="1200" baseline="0">
          <a:solidFill>
            <a:schemeClr val="tx1"/>
          </a:solidFill>
          <a:effectLst/>
          <a:latin typeface="Arial" pitchFamily="34" charset="0"/>
          <a:ea typeface="+mj-ea"/>
          <a:cs typeface="Arial" pitchFamily="34" charset="0"/>
        </a:defRPr>
      </a:lvl1pPr>
      <a:lvl2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9pPr>
    </p:titleStyle>
    <p:body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sz="1600" b="0" i="0" u="none" kern="1200" baseline="0">
          <a:solidFill>
            <a:schemeClr val="tx1"/>
          </a:solidFill>
          <a:effectLst/>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sz="1400" b="0" i="0" u="none" kern="1200" baseline="0">
          <a:solidFill>
            <a:schemeClr val="tx1"/>
          </a:solidFill>
          <a:effectLst/>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sz="1200" b="0" i="0" u="none" kern="1200" baseline="0">
          <a:solidFill>
            <a:schemeClr val="tx1"/>
          </a:solidFill>
          <a:effectLst/>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sz="1200" b="0" i="0" u="none" kern="1200" baseline="0">
          <a:solidFill>
            <a:schemeClr val="tx1"/>
          </a:solidFill>
          <a:effectLst/>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sz="1100" b="0" i="0" u="none" kern="1200" baseline="0">
          <a:solidFill>
            <a:schemeClr val="tx1"/>
          </a:solidFill>
          <a:effectLst/>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en-US"/>
      </a:defPPr>
      <a:lvl1pPr marL="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1pPr>
      <a:lvl2pPr marL="4572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2pPr>
      <a:lvl3pPr marL="9144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3pPr>
      <a:lvl4pPr marL="13716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4pPr>
      <a:lvl5pPr marL="18288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xml" /><Relationship Id="rId3" Type="http://schemas.openxmlformats.org/officeDocument/2006/relationships/hyperlink" Target="https://doi.org/10.1093/aob/mcv056" TargetMode="External" /><Relationship Id="rId4" Type="http://schemas.openxmlformats.org/officeDocument/2006/relationships/image" Target="../media/image1.png" /><Relationship Id="rId5" Type="http://schemas.openxmlformats.org/officeDocument/2006/relationships/image" Target="../media/image2.jpe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0.xml" /><Relationship Id="rId3" Type="http://schemas.openxmlformats.org/officeDocument/2006/relationships/hyperlink" Target="https://doi.org/10.1093/aob/mcv056" TargetMode="External" /><Relationship Id="rId4" Type="http://schemas.openxmlformats.org/officeDocument/2006/relationships/image" Target="../media/image1.png" /><Relationship Id="rId5" Type="http://schemas.openxmlformats.org/officeDocument/2006/relationships/image" Target="../media/image11.jpeg"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1.xml" /><Relationship Id="rId3" Type="http://schemas.openxmlformats.org/officeDocument/2006/relationships/hyperlink" Target="https://doi.org/10.1093/aob/mcv056" TargetMode="External" /><Relationship Id="rId4" Type="http://schemas.openxmlformats.org/officeDocument/2006/relationships/image" Target="../media/image1.png" /><Relationship Id="rId5" Type="http://schemas.openxmlformats.org/officeDocument/2006/relationships/image" Target="../media/image12.jpeg"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2.xml" /><Relationship Id="rId3" Type="http://schemas.openxmlformats.org/officeDocument/2006/relationships/hyperlink" Target="https://doi.org/10.1093/aob/mcv056" TargetMode="External" /><Relationship Id="rId4" Type="http://schemas.openxmlformats.org/officeDocument/2006/relationships/image" Target="../media/image1.png" /><Relationship Id="rId5" Type="http://schemas.openxmlformats.org/officeDocument/2006/relationships/image" Target="../media/image13.jpeg"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3.xml" /><Relationship Id="rId3" Type="http://schemas.openxmlformats.org/officeDocument/2006/relationships/hyperlink" Target="https://doi.org/10.1093/aob/mcv056" TargetMode="External" /><Relationship Id="rId4" Type="http://schemas.openxmlformats.org/officeDocument/2006/relationships/image" Target="../media/image1.png" /><Relationship Id="rId5" Type="http://schemas.openxmlformats.org/officeDocument/2006/relationships/image" Target="../media/image14.jpeg"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4.xml" /><Relationship Id="rId3" Type="http://schemas.openxmlformats.org/officeDocument/2006/relationships/hyperlink" Target="https://doi.org/10.1093/aob/mcv056" TargetMode="External" /><Relationship Id="rId4" Type="http://schemas.openxmlformats.org/officeDocument/2006/relationships/image" Target="../media/image1.png" /><Relationship Id="rId5" Type="http://schemas.openxmlformats.org/officeDocument/2006/relationships/image" Target="../media/image15.jpeg"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5.xml" /><Relationship Id="rId3" Type="http://schemas.openxmlformats.org/officeDocument/2006/relationships/hyperlink" Target="https://doi.org/10.1093/aob/mcv056" TargetMode="External" /><Relationship Id="rId4" Type="http://schemas.openxmlformats.org/officeDocument/2006/relationships/image" Target="../media/image1.png" /><Relationship Id="rId5" Type="http://schemas.openxmlformats.org/officeDocument/2006/relationships/image" Target="../media/image16.jpeg"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6.xml" /><Relationship Id="rId3" Type="http://schemas.openxmlformats.org/officeDocument/2006/relationships/hyperlink" Target="https://doi.org/10.1093/aob/mcv056" TargetMode="External" /><Relationship Id="rId4" Type="http://schemas.openxmlformats.org/officeDocument/2006/relationships/image" Target="../media/image1.png" /><Relationship Id="rId5" Type="http://schemas.openxmlformats.org/officeDocument/2006/relationships/image" Target="../media/image17.jpe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xml" /><Relationship Id="rId3" Type="http://schemas.openxmlformats.org/officeDocument/2006/relationships/hyperlink" Target="https://doi.org/10.1093/aob/mcv056" TargetMode="External" /><Relationship Id="rId4" Type="http://schemas.openxmlformats.org/officeDocument/2006/relationships/image" Target="../media/image1.png" /><Relationship Id="rId5" Type="http://schemas.openxmlformats.org/officeDocument/2006/relationships/image" Target="../media/image3.jpeg"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3.xml" /><Relationship Id="rId3" Type="http://schemas.openxmlformats.org/officeDocument/2006/relationships/hyperlink" Target="https://doi.org/10.1093/aob/mcv056" TargetMode="External" /><Relationship Id="rId4" Type="http://schemas.openxmlformats.org/officeDocument/2006/relationships/image" Target="../media/image1.png" /><Relationship Id="rId5" Type="http://schemas.openxmlformats.org/officeDocument/2006/relationships/image" Target="../media/image4.jpe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4.xml" /><Relationship Id="rId3" Type="http://schemas.openxmlformats.org/officeDocument/2006/relationships/hyperlink" Target="https://doi.org/10.1093/aob/mcv056" TargetMode="External" /><Relationship Id="rId4" Type="http://schemas.openxmlformats.org/officeDocument/2006/relationships/image" Target="../media/image1.png" /><Relationship Id="rId5" Type="http://schemas.openxmlformats.org/officeDocument/2006/relationships/image" Target="../media/image5.jpe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5.xml" /><Relationship Id="rId3" Type="http://schemas.openxmlformats.org/officeDocument/2006/relationships/hyperlink" Target="https://doi.org/10.1093/aob/mcv056" TargetMode="External" /><Relationship Id="rId4" Type="http://schemas.openxmlformats.org/officeDocument/2006/relationships/image" Target="../media/image1.png" /><Relationship Id="rId5" Type="http://schemas.openxmlformats.org/officeDocument/2006/relationships/image" Target="../media/image6.jpe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6.xml" /><Relationship Id="rId3" Type="http://schemas.openxmlformats.org/officeDocument/2006/relationships/hyperlink" Target="https://doi.org/10.1093/aob/mcv056" TargetMode="External" /><Relationship Id="rId4" Type="http://schemas.openxmlformats.org/officeDocument/2006/relationships/image" Target="../media/image1.png" /><Relationship Id="rId5" Type="http://schemas.openxmlformats.org/officeDocument/2006/relationships/image" Target="../media/image7.jpe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7.xml" /><Relationship Id="rId3" Type="http://schemas.openxmlformats.org/officeDocument/2006/relationships/hyperlink" Target="https://doi.org/10.1093/aob/mcv056" TargetMode="External" /><Relationship Id="rId4" Type="http://schemas.openxmlformats.org/officeDocument/2006/relationships/image" Target="../media/image1.png" /><Relationship Id="rId5" Type="http://schemas.openxmlformats.org/officeDocument/2006/relationships/image" Target="../media/image8.jpeg"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8.xml" /><Relationship Id="rId3" Type="http://schemas.openxmlformats.org/officeDocument/2006/relationships/hyperlink" Target="https://doi.org/10.1093/aob/mcv056" TargetMode="External" /><Relationship Id="rId4" Type="http://schemas.openxmlformats.org/officeDocument/2006/relationships/image" Target="../media/image1.png" /><Relationship Id="rId5" Type="http://schemas.openxmlformats.org/officeDocument/2006/relationships/image" Target="../media/image9.jpeg"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9.xml" /><Relationship Id="rId3" Type="http://schemas.openxmlformats.org/officeDocument/2006/relationships/hyperlink" Target="https://doi.org/10.1093/aob/mcv056" TargetMode="External" /><Relationship Id="rId4" Type="http://schemas.openxmlformats.org/officeDocument/2006/relationships/image" Target="../media/image1.png" /><Relationship Id="rId5" Type="http://schemas.openxmlformats.org/officeDocument/2006/relationships/image" Target="../media/image10.jpeg" /></Relationships>
</file>

<file path=ppt/slides/slide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Ann Bot</a:t>
            </a:r>
            <a:r>
              <a:rPr lang="en-US" altLang="en-US" sz="1000">
                <a:solidFill>
                  <a:srgbClr val="333333"/>
                </a:solidFill>
              </a:rPr>
              <a:t>, Volume 116, Issue 1, July 2015, Pages 1–13, </a:t>
            </a:r>
            <a:r>
              <a:rPr lang="en-US" altLang="en-US" sz="1000">
                <a:solidFill>
                  <a:srgbClr val="333333"/>
                </a:solidFill>
                <a:hlinkClick r:id="rId3"/>
              </a:rPr>
              <a:t>https://doi.org/10.1093/aob/mcv056</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 1. </a:t>
            </a:r>
            <a:r>
              <a:rPr lang="en-US" altLang="en-US" b="0"/>
              <a:t>Transverse thin section of Ziziphus spina-christi (Christ’s thorn) wood stained with Safranin and viewed in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895600" y="1371600"/>
            <a:ext cx="3362892" cy="4457700"/>
          </a:xfrm>
          <a:prstGeom prst="rect">
            <a:avLst/>
          </a:prstGeom>
        </p:spPr>
      </p:pic>
    </p:spTree>
  </p:cSld>
  <p:clrMapOvr>
    <a:masterClrMapping/>
  </p:clrMapOvr>
  <p:transition/>
  <p:timing/>
</p:sld>
</file>

<file path=ppt/slides/slide1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Ann Bot</a:t>
            </a:r>
            <a:r>
              <a:rPr lang="en-US" altLang="en-US" sz="1000">
                <a:solidFill>
                  <a:srgbClr val="333333"/>
                </a:solidFill>
              </a:rPr>
              <a:t>, Volume 116, Issue 1, July 2015, Pages 1–13, </a:t>
            </a:r>
            <a:r>
              <a:rPr lang="en-US" altLang="en-US" sz="1000">
                <a:solidFill>
                  <a:srgbClr val="333333"/>
                </a:solidFill>
                <a:hlinkClick r:id="rId3"/>
              </a:rPr>
              <a:t>https://doi.org/10.1093/aob/mcv056</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 8. </a:t>
            </a:r>
            <a:r>
              <a:rPr lang="en-US" altLang="en-US" b="0"/>
              <a:t>Field emission scanning electron microscope image of details of a transverse section of Mimosa tenuiflora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600" cy="4455498"/>
          </a:xfrm>
          <a:prstGeom prst="rect">
            <a:avLst/>
          </a:prstGeom>
        </p:spPr>
      </p:pic>
    </p:spTree>
  </p:cSld>
  <p:clrMapOvr>
    <a:masterClrMapping/>
  </p:clrMapOvr>
  <p:transition/>
  <p:timing/>
</p:sld>
</file>

<file path=ppt/slides/slide1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Ann Bot</a:t>
            </a:r>
            <a:r>
              <a:rPr lang="en-US" altLang="en-US" sz="1000">
                <a:solidFill>
                  <a:srgbClr val="333333"/>
                </a:solidFill>
              </a:rPr>
              <a:t>, Volume 116, Issue 1, July 2015, Pages 1–13, </a:t>
            </a:r>
            <a:r>
              <a:rPr lang="en-US" altLang="en-US" sz="1000">
                <a:solidFill>
                  <a:srgbClr val="333333"/>
                </a:solidFill>
                <a:hlinkClick r:id="rId3"/>
              </a:rPr>
              <a:t>https://doi.org/10.1093/aob/mcv056</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 5. </a:t>
            </a:r>
            <a:r>
              <a:rPr lang="en-US" altLang="en-US" b="0"/>
              <a:t>Variable pressure scanning electron microscope image of a transverse section of Ficus cordata (Namaqua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0666" cy="4457700"/>
          </a:xfrm>
          <a:prstGeom prst="rect">
            <a:avLst/>
          </a:prstGeom>
        </p:spPr>
      </p:pic>
    </p:spTree>
  </p:cSld>
  <p:clrMapOvr>
    <a:masterClrMapping/>
  </p:clrMapOvr>
  <p:transition/>
  <p:timing/>
</p:sld>
</file>

<file path=ppt/slides/slide1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Ann Bot</a:t>
            </a:r>
            <a:r>
              <a:rPr lang="en-US" altLang="en-US" sz="1000">
                <a:solidFill>
                  <a:srgbClr val="333333"/>
                </a:solidFill>
              </a:rPr>
              <a:t>, Volume 116, Issue 1, July 2015, Pages 1–13, </a:t>
            </a:r>
            <a:r>
              <a:rPr lang="en-US" altLang="en-US" sz="1000">
                <a:solidFill>
                  <a:srgbClr val="333333"/>
                </a:solidFill>
                <a:hlinkClick r:id="rId3"/>
              </a:rPr>
              <a:t>https://doi.org/10.1093/aob/mcv056</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 4. </a:t>
            </a:r>
            <a:r>
              <a:rPr lang="en-US" altLang="en-US" b="0"/>
              <a:t>Variable pressure scanning electron microscope image of a transverse section of Pelargonium graveolens (rose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600" cy="4455498"/>
          </a:xfrm>
          <a:prstGeom prst="rect">
            <a:avLst/>
          </a:prstGeom>
        </p:spPr>
      </p:pic>
    </p:spTree>
  </p:cSld>
  <p:clrMapOvr>
    <a:masterClrMapping/>
  </p:clrMapOvr>
  <p:transition/>
  <p:timing/>
</p:sld>
</file>

<file path=ppt/slides/slide1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Ann Bot</a:t>
            </a:r>
            <a:r>
              <a:rPr lang="en-US" altLang="en-US" sz="1000">
                <a:solidFill>
                  <a:srgbClr val="333333"/>
                </a:solidFill>
              </a:rPr>
              <a:t>, Volume 116, Issue 1, July 2015, Pages 1–13, </a:t>
            </a:r>
            <a:r>
              <a:rPr lang="en-US" altLang="en-US" sz="1000">
                <a:solidFill>
                  <a:srgbClr val="333333"/>
                </a:solidFill>
                <a:hlinkClick r:id="rId3"/>
              </a:rPr>
              <a:t>https://doi.org/10.1093/aob/mcv056</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 3. </a:t>
            </a:r>
            <a:r>
              <a:rPr lang="en-US" altLang="en-US" b="0"/>
              <a:t>Variable pressure scanning electron microscope image of a transverse section of Quercus sp. (oak) waterlogged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600" cy="4455498"/>
          </a:xfrm>
          <a:prstGeom prst="rect">
            <a:avLst/>
          </a:prstGeom>
        </p:spPr>
      </p:pic>
    </p:spTree>
  </p:cSld>
  <p:clrMapOvr>
    <a:masterClrMapping/>
  </p:clrMapOvr>
  <p:transition/>
  <p:timing/>
</p:sld>
</file>

<file path=ppt/slides/slide1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Ann Bot</a:t>
            </a:r>
            <a:r>
              <a:rPr lang="en-US" altLang="en-US" sz="1000">
                <a:solidFill>
                  <a:srgbClr val="333333"/>
                </a:solidFill>
              </a:rPr>
              <a:t>, Volume 116, Issue 1, July 2015, Pages 1–13, </a:t>
            </a:r>
            <a:r>
              <a:rPr lang="en-US" altLang="en-US" sz="1000">
                <a:solidFill>
                  <a:srgbClr val="333333"/>
                </a:solidFill>
                <a:hlinkClick r:id="rId3"/>
              </a:rPr>
              <a:t>https://doi.org/10.1093/aob/mcv056</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 16. </a:t>
            </a:r>
            <a:r>
              <a:rPr lang="en-US" altLang="en-US" b="0"/>
              <a:t>Variable pressure scanning electron microscope image of a transverse section of desiccated, mineral-preserved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600" cy="4456600"/>
          </a:xfrm>
          <a:prstGeom prst="rect">
            <a:avLst/>
          </a:prstGeom>
        </p:spPr>
      </p:pic>
    </p:spTree>
  </p:cSld>
  <p:clrMapOvr>
    <a:masterClrMapping/>
  </p:clrMapOvr>
  <p:transition/>
  <p:timing/>
</p:sld>
</file>

<file path=ppt/slides/slide1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Ann Bot</a:t>
            </a:r>
            <a:r>
              <a:rPr lang="en-US" altLang="en-US" sz="1000">
                <a:solidFill>
                  <a:srgbClr val="333333"/>
                </a:solidFill>
              </a:rPr>
              <a:t>, Volume 116, Issue 1, July 2015, Pages 1–13, </a:t>
            </a:r>
            <a:r>
              <a:rPr lang="en-US" altLang="en-US" sz="1000">
                <a:solidFill>
                  <a:srgbClr val="333333"/>
                </a:solidFill>
                <a:hlinkClick r:id="rId3"/>
              </a:rPr>
              <a:t>https://doi.org/10.1093/aob/mcv056</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 7. </a:t>
            </a:r>
            <a:r>
              <a:rPr lang="en-US" altLang="en-US" b="0"/>
              <a:t>Variable pressure scanning electron microscope image of a section through one of the Iron Age twisted wire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600" cy="4455498"/>
          </a:xfrm>
          <a:prstGeom prst="rect">
            <a:avLst/>
          </a:prstGeom>
        </p:spPr>
      </p:pic>
    </p:spTree>
  </p:cSld>
  <p:clrMapOvr>
    <a:masterClrMapping/>
  </p:clrMapOvr>
  <p:transition/>
  <p:timing/>
</p:sld>
</file>

<file path=ppt/slides/slide1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Ann Bot</a:t>
            </a:r>
            <a:r>
              <a:rPr lang="en-US" altLang="en-US" sz="1000">
                <a:solidFill>
                  <a:srgbClr val="333333"/>
                </a:solidFill>
              </a:rPr>
              <a:t>, Volume 116, Issue 1, July 2015, Pages 1–13, </a:t>
            </a:r>
            <a:r>
              <a:rPr lang="en-US" altLang="en-US" sz="1000">
                <a:solidFill>
                  <a:srgbClr val="333333"/>
                </a:solidFill>
                <a:hlinkClick r:id="rId3"/>
              </a:rPr>
              <a:t>https://doi.org/10.1093/aob/mcv056</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 6. </a:t>
            </a:r>
            <a:r>
              <a:rPr lang="en-US" altLang="en-US" b="0"/>
              <a:t>Field emission scanning electron microscope image of a radial longitudinal section of Mimosa ophthalmocentra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0666" cy="4457700"/>
          </a:xfrm>
          <a:prstGeom prst="rect">
            <a:avLst/>
          </a:prstGeom>
        </p:spPr>
      </p:pic>
    </p:spTree>
  </p:cSld>
  <p:clrMapOvr>
    <a:masterClrMapping/>
  </p:clrMapOvr>
  <p:transition/>
  <p:timing/>
</p:sld>
</file>

<file path=ppt/slides/slide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Ann Bot</a:t>
            </a:r>
            <a:r>
              <a:rPr lang="en-US" altLang="en-US" sz="1000">
                <a:solidFill>
                  <a:srgbClr val="333333"/>
                </a:solidFill>
              </a:rPr>
              <a:t>, Volume 116, Issue 1, July 2015, Pages 1–13, </a:t>
            </a:r>
            <a:r>
              <a:rPr lang="en-US" altLang="en-US" sz="1000">
                <a:solidFill>
                  <a:srgbClr val="333333"/>
                </a:solidFill>
                <a:hlinkClick r:id="rId3"/>
              </a:rPr>
              <a:t>https://doi.org/10.1093/aob/mcv056</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 2. </a:t>
            </a:r>
            <a:r>
              <a:rPr lang="en-US" altLang="en-US" b="0"/>
              <a:t>Variable pressure scanning electron microscope image of a transverse section of Olea europaea subsp. africana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600" cy="4455498"/>
          </a:xfrm>
          <a:prstGeom prst="rect">
            <a:avLst/>
          </a:prstGeom>
        </p:spPr>
      </p:pic>
    </p:spTree>
  </p:cSld>
  <p:clrMapOvr>
    <a:masterClrMapping/>
  </p:clrMapOvr>
  <p:transition/>
  <p:timing/>
</p:sld>
</file>

<file path=ppt/slides/slide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Ann Bot</a:t>
            </a:r>
            <a:r>
              <a:rPr lang="en-US" altLang="en-US" sz="1000">
                <a:solidFill>
                  <a:srgbClr val="333333"/>
                </a:solidFill>
              </a:rPr>
              <a:t>, Volume 116, Issue 1, July 2015, Pages 1–13, </a:t>
            </a:r>
            <a:r>
              <a:rPr lang="en-US" altLang="en-US" sz="1000">
                <a:solidFill>
                  <a:srgbClr val="333333"/>
                </a:solidFill>
                <a:hlinkClick r:id="rId3"/>
              </a:rPr>
              <a:t>https://doi.org/10.1093/aob/mcv056</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 15. </a:t>
            </a:r>
            <a:r>
              <a:rPr lang="en-US" altLang="en-US" b="0"/>
              <a:t>Variable pressure scanning electron microscope image of a tangential longitudinal section of mineral-replaced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600" cy="4455498"/>
          </a:xfrm>
          <a:prstGeom prst="rect">
            <a:avLst/>
          </a:prstGeom>
        </p:spPr>
      </p:pic>
    </p:spTree>
  </p:cSld>
  <p:clrMapOvr>
    <a:masterClrMapping/>
  </p:clrMapOvr>
  <p:transition/>
  <p:timing/>
</p:sld>
</file>

<file path=ppt/slides/slide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Ann Bot</a:t>
            </a:r>
            <a:r>
              <a:rPr lang="en-US" altLang="en-US" sz="1000">
                <a:solidFill>
                  <a:srgbClr val="333333"/>
                </a:solidFill>
              </a:rPr>
              <a:t>, Volume 116, Issue 1, July 2015, Pages 1–13, </a:t>
            </a:r>
            <a:r>
              <a:rPr lang="en-US" altLang="en-US" sz="1000">
                <a:solidFill>
                  <a:srgbClr val="333333"/>
                </a:solidFill>
                <a:hlinkClick r:id="rId3"/>
              </a:rPr>
              <a:t>https://doi.org/10.1093/aob/mcv056</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 14. </a:t>
            </a:r>
            <a:r>
              <a:rPr lang="en-US" altLang="en-US" b="0"/>
              <a:t>Variable pressure scanning electron microscope image of a transverse section of desiccated Ficus sycomorus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600" cy="4455498"/>
          </a:xfrm>
          <a:prstGeom prst="rect">
            <a:avLst/>
          </a:prstGeom>
        </p:spPr>
      </p:pic>
    </p:spTree>
  </p:cSld>
  <p:clrMapOvr>
    <a:masterClrMapping/>
  </p:clrMapOvr>
  <p:transition/>
  <p:timing/>
</p:sld>
</file>

<file path=ppt/slides/slide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Ann Bot</a:t>
            </a:r>
            <a:r>
              <a:rPr lang="en-US" altLang="en-US" sz="1000">
                <a:solidFill>
                  <a:srgbClr val="333333"/>
                </a:solidFill>
              </a:rPr>
              <a:t>, Volume 116, Issue 1, July 2015, Pages 1–13, </a:t>
            </a:r>
            <a:r>
              <a:rPr lang="en-US" altLang="en-US" sz="1000">
                <a:solidFill>
                  <a:srgbClr val="333333"/>
                </a:solidFill>
                <a:hlinkClick r:id="rId3"/>
              </a:rPr>
              <a:t>https://doi.org/10.1093/aob/mcv056</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 13. </a:t>
            </a:r>
            <a:r>
              <a:rPr lang="en-US" altLang="en-US" b="0"/>
              <a:t>Variable pressure scanning electron microscope image of a transverse section of desiccated wood from a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0666" cy="4457700"/>
          </a:xfrm>
          <a:prstGeom prst="rect">
            <a:avLst/>
          </a:prstGeom>
        </p:spPr>
      </p:pic>
    </p:spTree>
  </p:cSld>
  <p:clrMapOvr>
    <a:masterClrMapping/>
  </p:clrMapOvr>
  <p:transition/>
  <p:timing/>
</p:sld>
</file>

<file path=ppt/slides/slide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Ann Bot</a:t>
            </a:r>
            <a:r>
              <a:rPr lang="en-US" altLang="en-US" sz="1000">
                <a:solidFill>
                  <a:srgbClr val="333333"/>
                </a:solidFill>
              </a:rPr>
              <a:t>, Volume 116, Issue 1, July 2015, Pages 1–13, </a:t>
            </a:r>
            <a:r>
              <a:rPr lang="en-US" altLang="en-US" sz="1000">
                <a:solidFill>
                  <a:srgbClr val="333333"/>
                </a:solidFill>
                <a:hlinkClick r:id="rId3"/>
              </a:rPr>
              <a:t>https://doi.org/10.1093/aob/mcv056</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 12. </a:t>
            </a:r>
            <a:r>
              <a:rPr lang="en-US" altLang="en-US" b="0"/>
              <a:t>Variable pressure scanning electron microscope image of a tangential longitudinal section of desiccated wood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600" cy="4455498"/>
          </a:xfrm>
          <a:prstGeom prst="rect">
            <a:avLst/>
          </a:prstGeom>
        </p:spPr>
      </p:pic>
    </p:spTree>
  </p:cSld>
  <p:clrMapOvr>
    <a:masterClrMapping/>
  </p:clrMapOvr>
  <p:transition/>
  <p:timing/>
</p:sld>
</file>

<file path=ppt/slides/slide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Ann Bot</a:t>
            </a:r>
            <a:r>
              <a:rPr lang="en-US" altLang="en-US" sz="1000">
                <a:solidFill>
                  <a:srgbClr val="333333"/>
                </a:solidFill>
              </a:rPr>
              <a:t>, Volume 116, Issue 1, July 2015, Pages 1–13, </a:t>
            </a:r>
            <a:r>
              <a:rPr lang="en-US" altLang="en-US" sz="1000">
                <a:solidFill>
                  <a:srgbClr val="333333"/>
                </a:solidFill>
                <a:hlinkClick r:id="rId3"/>
              </a:rPr>
              <a:t>https://doi.org/10.1093/aob/mcv056</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 11. </a:t>
            </a:r>
            <a:r>
              <a:rPr lang="en-US" altLang="en-US" b="0"/>
              <a:t>Variable pressure scanning electron microscope image of a tangential longitudinal section of Tilia sp.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600" cy="4455498"/>
          </a:xfrm>
          <a:prstGeom prst="rect">
            <a:avLst/>
          </a:prstGeom>
        </p:spPr>
      </p:pic>
    </p:spTree>
  </p:cSld>
  <p:clrMapOvr>
    <a:masterClrMapping/>
  </p:clrMapOvr>
  <p:transition/>
  <p:timing/>
</p:sld>
</file>

<file path=ppt/slides/slide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Ann Bot</a:t>
            </a:r>
            <a:r>
              <a:rPr lang="en-US" altLang="en-US" sz="1000">
                <a:solidFill>
                  <a:srgbClr val="333333"/>
                </a:solidFill>
              </a:rPr>
              <a:t>, Volume 116, Issue 1, July 2015, Pages 1–13, </a:t>
            </a:r>
            <a:r>
              <a:rPr lang="en-US" altLang="en-US" sz="1000">
                <a:solidFill>
                  <a:srgbClr val="333333"/>
                </a:solidFill>
                <a:hlinkClick r:id="rId3"/>
              </a:rPr>
              <a:t>https://doi.org/10.1093/aob/mcv056</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 10. </a:t>
            </a:r>
            <a:r>
              <a:rPr lang="en-US" altLang="en-US" b="0"/>
              <a:t>Variable pressure scanning electron microscope image of a radial longitudinal section of Celtis africana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600" cy="4455498"/>
          </a:xfrm>
          <a:prstGeom prst="rect">
            <a:avLst/>
          </a:prstGeom>
        </p:spPr>
      </p:pic>
    </p:spTree>
  </p:cSld>
  <p:clrMapOvr>
    <a:masterClrMapping/>
  </p:clrMapOvr>
  <p:transition/>
  <p:timing/>
</p:sld>
</file>

<file path=ppt/slides/slide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Ann Bot</a:t>
            </a:r>
            <a:r>
              <a:rPr lang="en-US" altLang="en-US" sz="1000">
                <a:solidFill>
                  <a:srgbClr val="333333"/>
                </a:solidFill>
              </a:rPr>
              <a:t>, Volume 116, Issue 1, July 2015, Pages 1–13, </a:t>
            </a:r>
            <a:r>
              <a:rPr lang="en-US" altLang="en-US" sz="1000">
                <a:solidFill>
                  <a:srgbClr val="333333"/>
                </a:solidFill>
                <a:hlinkClick r:id="rId3"/>
              </a:rPr>
              <a:t>https://doi.org/10.1093/aob/mcv056</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 9. </a:t>
            </a:r>
            <a:r>
              <a:rPr lang="en-US" altLang="en-US" b="0"/>
              <a:t>Field emission scanning electron microscope image of a tangential longitudinal section of Cassine peragua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600" cy="4455498"/>
          </a:xfrm>
          <a:prstGeom prst="rect">
            <a:avLst/>
          </a:prstGeom>
        </p:spPr>
      </p:pic>
    </p:spTree>
  </p:cSld>
  <p:clrMapOvr>
    <a:masterClrMapping/>
  </p:clrMapOvr>
  <p:transition/>
  <p:timing/>
</p:sld>
</file>

<file path=ppt/tags/tag1.xml><?xml version="1.0" encoding="utf-8"?>
<p:tagLst xmlns:p="http://schemas.openxmlformats.org/presentationml/2006/main">
  <p:tag name="AS_NET" val="4.0.30319.42000"/>
  <p:tag name="AS_OS" val="Microsoft Windows NT 10.0.14393.0"/>
  <p:tag name="AS_RELEASE_DATE" val="2019.01.14"/>
  <p:tag name="AS_TITLE" val="Aspose.Slides for .NET 4.0"/>
  <p:tag name="AS_VERSION" val="19.1"/>
</p:tagLst>
</file>

<file path=ppt/theme/theme1.xml><?xml version="1.0" encoding="utf-8"?>
<a:theme xmlns:r="http://schemas.openxmlformats.org/officeDocument/2006/relationships" xmlns:a="http://schemas.openxmlformats.org/drawingml/2006/main" name="13_Office Theme">
  <a:themeElements>
    <a:clrScheme name="1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3_Office Theme">
      <a:majorFont>
        <a:latin typeface="Times New Roman"/>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1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Office Them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Office Them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
  <PresentationFormat>On-screen Show (4:3)</PresentationFormat>
  <Paragraphs>48</Paragraphs>
  <Slides>16</Slides>
  <Notes>16</Notes>
  <TotalTime>3343</TotalTime>
  <HiddenSlides>0</HiddenSlides>
  <MMClips>0</MMClips>
  <ScaleCrop>0</ScaleCrop>
  <HeadingPairs>
    <vt:vector baseType="variant" size="4">
      <vt:variant>
        <vt:lpstr>Theme</vt:lpstr>
      </vt:variant>
      <vt:variant>
        <vt:i4>1</vt:i4>
      </vt:variant>
      <vt:variant>
        <vt:lpstr>Slide Titles</vt:lpstr>
      </vt:variant>
      <vt:variant>
        <vt:i4>16</vt:i4>
      </vt:variant>
    </vt:vector>
  </HeadingPairs>
  <TitlesOfParts>
    <vt:vector baseType="lpstr" size="17">
      <vt:lpstr>13_Office Theme</vt:lpstr>
      <vt:lpstr>Fig. 1. Transverse thin section of Ziziphus spina-christi (Christ’s thorn) wood stained with Safranin and viewed in ...</vt:lpstr>
      <vt:lpstr>Fig. 2. Variable pressure scanning electron microscope image of a transverse section of Olea europaea subsp. africana ...</vt:lpstr>
      <vt:lpstr>Fig. 15. Variable pressure scanning electron microscope image of a tangential longitudinal section of mineral-replaced ...</vt:lpstr>
      <vt:lpstr>Fig. 14. Variable pressure scanning electron microscope image of a transverse section of desiccated Ficus sycomorus ...</vt:lpstr>
      <vt:lpstr>Fig. 13. Variable pressure scanning electron microscope image of a transverse section of desiccated wood from a ...</vt:lpstr>
      <vt:lpstr>Fig. 12. Variable pressure scanning electron microscope image of a tangential longitudinal section of desiccated wood ...</vt:lpstr>
      <vt:lpstr>Fig. 11. Variable pressure scanning electron microscope image of a tangential longitudinal section of Tilia sp. ...</vt:lpstr>
      <vt:lpstr>Fig. 10. Variable pressure scanning electron microscope image of a radial longitudinal section of Celtis africana ...</vt:lpstr>
      <vt:lpstr>Fig. 9. Field emission scanning electron microscope image of a tangential longitudinal section of Cassine peragua ...</vt:lpstr>
      <vt:lpstr>Fig. 8. Field emission scanning electron microscope image of details of a transverse section of Mimosa tenuiflora ...</vt:lpstr>
      <vt:lpstr>Fig. 5. Variable pressure scanning electron microscope image of a transverse section of Ficus cordata (Namaqua ...</vt:lpstr>
      <vt:lpstr>Fig. 4. Variable pressure scanning electron microscope image of a transverse section of Pelargonium graveolens (rose ...</vt:lpstr>
      <vt:lpstr>Fig. 3. Variable pressure scanning electron microscope image of a transverse section of Quercus sp. (oak) waterlogged ...</vt:lpstr>
      <vt:lpstr>Fig. 16. Variable pressure scanning electron microscope image of a transverse section of desiccated, mineral-preserved ...</vt:lpstr>
      <vt:lpstr>Fig. 7. Variable pressure scanning electron microscope image of a section through one of the Iron Age twisted wire ...</vt:lpstr>
      <vt:lpstr>Fig. 6. Field emission scanning electron microscope image of a radial longitudinal section of Mimosa ophthalmocentra ...</vt:lpstr>
    </vt:vector>
  </TitlesOfParts>
  <LinksUpToDate>0</LinksUpToDate>
  <SharedDoc>0</SharedDoc>
  <HyperlinksChanged>0</HyperlinksChanged>
  <Application>Aspose.Slides for .NET</Application>
  <AppVersion>19.0100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Oxford University Press Figure</dc:title>
  <cp:lastModifiedBy>Kelly Richardson</cp:lastModifiedBy>
  <cp:revision>164</cp:revision>
  <dcterms:created xsi:type="dcterms:W3CDTF">2015-12-31T14:57:12Z</dcterms:created>
  <dcterms:modified xsi:type="dcterms:W3CDTF">2024-04-26T12:01:48Z</dcterms:modified>
</cp:coreProperties>
</file>