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643129-3528-4653-81FE-55878B5B36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FD3C31-4B35-4F80-A918-74AA992BB7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Map of the Androscoggin Watershed, 1975. Credit: Page Helm Jones, Evolution of a Valley: The Androscoggin Story (Phoenix Publishing,1975).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 Published by Oxford University Press on behalf of the American Society for Environmental History and the Forest History Society.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2AE253-753E-4B45-9151-48158860A55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Large volumes of foam and scum in the Androscoggin River (seen here in this ca. 1930s photograph at the twin cities of Lewiston and Auburn, Maine) made it impossible to ignore the increasing level of river pollution. Credit: Androscoggin Historical Society, Auburn, Maine.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 Published by Oxford University Press on behalf of the American Society for Environmental History and the Forest History Society.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2AE253-753E-4B45-9151-48158860A55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Walter Lawrance at Gulf Island Dam, one of the most polluted sections of the Androscoggin River, where Lawrance focused his efforts to control the environment through technology. Credit: Charles Steinhacker, Walter Lawrance, Rivermaster, at Gulf Island Dam at Lewiston, on the Androscoggin River, 1973. National Archives and Records Administration.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 Published by Oxford University Press on behalf of the American Society for Environmental History and the Forest History Society.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2AE253-753E-4B45-9151-48158860A55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Lawrance correlated his measurements of odor intensity with a wide range of other readings he took along the Androscoggin River, including pollution load, river flow, water temperature, and the biochemical oxygen demand. Credit: Androscoggin River Studies Annual Report 1956, 25. Walter A. Lawrance papers. Edmund S. Muskie Archives and Special Collections Library, Bates College.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 Published by Oxford University Press on behalf of the American Society for Environmental History and the Forest History Society.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2AE253-753E-4B45-9151-48158860A55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Using mechanical aerators on the Androscoggin's Gulf Island Pond, Lawrance attempted to recreate the natural oxygenation that the river's many impounded falls had once provided. Credit: Androscoggin River Studies Annual Report 1969, 102. Walter A. Lawrance papers. Edmund S. Muskie Archives and Special Collections Library, Bates College.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 Published by Oxford University Press on behalf of the American Society for Environmental History and the Forest History Society.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2AE253-753E-4B45-9151-48158860A55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passage of the 1972 Clean Water Act did not immediately stop pollution from the pulp and paper industry. Credit: Charles Steinhacker, Brown Paper Company, Showing outfall into the Androscoggin River, 1973. National Archives and Records Administration.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 Published by Oxford University Press on behalf of the American Society for Environmental History and the Forest History Society.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2AE253-753E-4B45-9151-48158860A553}"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nvhis/ems01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nvhis/ems01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nvhis/ems01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nvhis/ems01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envhis/ems01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envhis/ems019"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 Hist Durh N C</a:t>
            </a:r>
            <a:r>
              <a:rPr lang="en-US" altLang="en-US" sz="1000">
                <a:solidFill>
                  <a:srgbClr val="333333"/>
                </a:solidFill>
              </a:rPr>
              <a:t>, Volume 17, Issue 2, April 2012, Pages 307–335, </a:t>
            </a:r>
            <a:r>
              <a:rPr lang="en-US" altLang="en-US" sz="1000">
                <a:solidFill>
                  <a:srgbClr val="333333"/>
                </a:solidFill>
                <a:hlinkClick r:id="rId3"/>
              </a:rPr>
              <a:t>https://doi.org/10.1093/envhis/ems019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Map of the Androscoggin Watershed, 1975. Credit: Page Helm Jones, Evolution of a Valley: The Androscoggin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29262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 Hist Durh N C</a:t>
            </a:r>
            <a:r>
              <a:rPr lang="en-US" altLang="en-US" sz="1000">
                <a:solidFill>
                  <a:srgbClr val="333333"/>
                </a:solidFill>
              </a:rPr>
              <a:t>, Volume 17, Issue 2, April 2012, Pages 307–335, </a:t>
            </a:r>
            <a:r>
              <a:rPr lang="en-US" altLang="en-US" sz="1000">
                <a:solidFill>
                  <a:srgbClr val="333333"/>
                </a:solidFill>
                <a:hlinkClick r:id="rId3"/>
              </a:rPr>
              <a:t>https://doi.org/10.1093/envhis/ems019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Large volumes of foam and scum in the Androscoggin River (seen here in this ca. 1930s photograph at the twin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80292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 Hist Durh N C</a:t>
            </a:r>
            <a:r>
              <a:rPr lang="en-US" altLang="en-US" sz="1000">
                <a:solidFill>
                  <a:srgbClr val="333333"/>
                </a:solidFill>
              </a:rPr>
              <a:t>, Volume 17, Issue 2, April 2012, Pages 307–335, </a:t>
            </a:r>
            <a:r>
              <a:rPr lang="en-US" altLang="en-US" sz="1000">
                <a:solidFill>
                  <a:srgbClr val="333333"/>
                </a:solidFill>
                <a:hlinkClick r:id="rId3"/>
              </a:rPr>
              <a:t>https://doi.org/10.1093/envhis/ems019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Walter Lawrance at Gulf Island Dam, one of the most polluted sections of the Androscoggin River, where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9842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 Hist Durh N C</a:t>
            </a:r>
            <a:r>
              <a:rPr lang="en-US" altLang="en-US" sz="1000">
                <a:solidFill>
                  <a:srgbClr val="333333"/>
                </a:solidFill>
              </a:rPr>
              <a:t>, Volume 17, Issue 2, April 2012, Pages 307–335, </a:t>
            </a:r>
            <a:r>
              <a:rPr lang="en-US" altLang="en-US" sz="1000">
                <a:solidFill>
                  <a:srgbClr val="333333"/>
                </a:solidFill>
                <a:hlinkClick r:id="rId3"/>
              </a:rPr>
              <a:t>https://doi.org/10.1093/envhis/ems019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Lawrance correlated his measurements of odor intensity with a wide range of other readings he took along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89750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 Hist Durh N C</a:t>
            </a:r>
            <a:r>
              <a:rPr lang="en-US" altLang="en-US" sz="1000">
                <a:solidFill>
                  <a:srgbClr val="333333"/>
                </a:solidFill>
              </a:rPr>
              <a:t>, Volume 17, Issue 2, April 2012, Pages 307–335, </a:t>
            </a:r>
            <a:r>
              <a:rPr lang="en-US" altLang="en-US" sz="1000">
                <a:solidFill>
                  <a:srgbClr val="333333"/>
                </a:solidFill>
                <a:hlinkClick r:id="rId3"/>
              </a:rPr>
              <a:t>https://doi.org/10.1093/envhis/ems019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Using mechanical aerators on the Androscoggin's Gulf Island Pond, Lawrance attempted to recreate the natural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6334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 Hist Durh N C</a:t>
            </a:r>
            <a:r>
              <a:rPr lang="en-US" altLang="en-US" sz="1000">
                <a:solidFill>
                  <a:srgbClr val="333333"/>
                </a:solidFill>
              </a:rPr>
              <a:t>, Volume 17, Issue 2, April 2012, Pages 307–335, </a:t>
            </a:r>
            <a:r>
              <a:rPr lang="en-US" altLang="en-US" sz="1000">
                <a:solidFill>
                  <a:srgbClr val="333333"/>
                </a:solidFill>
                <a:hlinkClick r:id="rId3"/>
              </a:rPr>
              <a:t>https://doi.org/10.1093/envhis/ems019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passage of the 1972 Clean Water Act did not immediately stop pollution from the pulp and paper industry.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299881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Map of the Androscoggin Watershed, 1975. Credit: Page Helm Jones, Evolution of a Valley: The Androscoggin ...</vt:lpstr>
      <vt:lpstr>Figure 2 Large volumes of foam and scum in the Androscoggin River (seen here in this ca. 1930s photograph at the twin ...</vt:lpstr>
      <vt:lpstr>Figure 3 Walter Lawrance at Gulf Island Dam, one of the most polluted sections of the Androscoggin River, where ...</vt:lpstr>
      <vt:lpstr>Figure 4 Lawrance correlated his measurements of odor intensity with a wide range of other readings he took along the ...</vt:lpstr>
      <vt:lpstr>Figure 5 Using mechanical aerators on the Androscoggin's Gulf Island Pond, Lawrance attempted to recreate the natural ...</vt:lpstr>
      <vt:lpstr>Figure 6 The passage of the 1972 Clean Water Act did not immediately stop pollution from the pulp and paper industry.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2024-04-27T05:01:56Z</dcterms:modified>
</cp:coreProperties>
</file>