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  <p:sldId id="286" r:id="rId11"/>
    <p:sldId id="289" r:id="rId12"/>
    <p:sldId id="292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tags" Target="tags/tag1.xml" /><Relationship Id="rId15" Type="http://schemas.openxmlformats.org/officeDocument/2006/relationships/presProps" Target="presProps.xml" /><Relationship Id="rId16" Type="http://schemas.openxmlformats.org/officeDocument/2006/relationships/viewProps" Target="viewProps.xml" /><Relationship Id="rId17" Type="http://schemas.openxmlformats.org/officeDocument/2006/relationships/theme" Target="theme/theme1.xml" /><Relationship Id="rId18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CE8F016-7ECB-4C83-8FB2-05160AFCFE8B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FBD52C5-B871-4BEE-A06F-356B8AD99CB1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Hymenomycetes. Strict consensus of 100 equally parsimonious trees of the D1/D2 region of the large subunit rDNA (PAUP 4.0). Numbers on branches represent bootstrap percentages (&gt;50%) from 100 full heuristic replications for the four lineages. Clades are signified to indicate their orientation within the lineages. Number of ingroup taxa=180, number of characters (NC)=632, constant characters (CC)=220, parsimony uninformative characters (PUC)=53, parsimony informative characters (PIC)=359, tree length (TL)=3353, consistency index (CI)=0.228, retention index (RI)=0.790. Legend: (1) C. marinus, (2) C. humicola, (3) H. corniformis. Outgroup=members of the Agaricostilbum lineage.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Federation of European Microbiological Societies. Published by Elsevier Science B.V.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33A8550-94FF-482E-9970-4A7ED5D24BEB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10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Agaricostilbum. D1D2: six equally parsimonious trees. NC=640, CC=305, PUC=43, PIC=292, TL=1050, CI=0.513, RI=0.751. ITS: one parsimony tree. NC=758, CC=197, PUC=61, PIC=500, TL=2388, CI=0.469, RI=0.627. 100 full heuristic replications. Outgroup=Sporobolomyces salicinus, Rhodotorula aurantiaca and Sporobolomyces kluyveri-nielii. See Fig. 1 for abbreviations.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Federation of European Microbiological Societies. Published by Elsevier Science B.V.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33A8550-94FF-482E-9970-4A7ED5D24BEB}" type="slidenum">
              <a:rPr lang="en-US" altLang="en-US" sz="1200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Urediniomycetes. Strict consensus of 100 equally parsimonious trees of the D1/D2 region of the large subunit rDNA (PAUP 4.0). Numbers on branches represent bootstrap percentages (&gt;50%) from 100 full heuristic replications for the four lineages. Clades are signified to indicate their orientation within the lineages. Number of ingroup taxa=142, NC=632, CC=207, PUC=54, PIC=362, TL=2639, CI=0.285, RI=0.795. Legend: (1) S. griseoflavus, (2) R. strues. Outgroup=members of the Cystofilobasidium lineage.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Federation of European Microbiological Societies. Published by Elsevier Science B.V.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33A8550-94FF-482E-9970-4A7ED5D24BEB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Tremellales. Phylogenetic analysis (PAUP 4 0b8) of the D1/D2 region of the large subunit rDNA. One of 100 equally parsimonious trees. NC=617, CC=317, PUC=59, PIC=241, TL=1588, CI=0.297, RI=0.674. ITS: phylogenetic analysis (PAUP 4 0b8) of the ITS regions and 5.8S. Eleven equally parsimonious trees. NC=641, CC=208, PUC=34, PIC=399, TL=3179, CI=0.297, RI=0.688. Numbers on branches are the bootstrap percentages (&gt;50%) from 100 full heuristic replications. Trichosporon cutaneum, Trichosporon jirovecii and Trichosporon moniliiforme were used as the outgroup. Due to space considerations the outgroup is not shown in this figure. T=type strain.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Federation of European Microbiological Societies. Published by Elsevier Science B.V.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33A8550-94FF-482E-9970-4A7ED5D24BEB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Trichosporonales. D1D2: 88 equally parsimonious trees. NC=610, CC=441, PUC=52, PIC=117, TL=392, CI=0.523, RI=0.759. ITS: 100 equally parsimonious trees. NC=589, CC=351, PUC=59, PIC=179, TL=530, CI=0.655, RI=0.853. 100 heuristic replications. Outgroup=C. amylolentus, F. neoformans var. neoformans and C. heveanensis. See Fig. 1 for abbreviations.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Federation of European Microbiological Societies. Published by Elsevier Science B.V.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33A8550-94FF-482E-9970-4A7ED5D24BEB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5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Filobasidiales. D1D2: 100 equally parsimonious trees. NC=611, CC=441, PUC=19, PIC=151, TL=408, CI=0.532, RI=0.832. ITS: 100 equally parsimonious trees. NC=694, CC=317, PUC=36, PIC=341, TL=1057, CI=0.605, RI=0.859. 100 heuristic replications. Outgroup=T. cutaneum, T. jirovecii and T. moniliiforme. See Fig. 1 for abbreviations.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Federation of European Microbiological Societies. Published by Elsevier Science B.V.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33A8550-94FF-482E-9970-4A7ED5D24BEB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6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Cystofilobasidiales. D1D2: 78 equally parsimonious trees. NC=608, CC=428, PUC=28, PIC=152, TL=355, CI=0.704, RI=0.864. ITS: two equally parsimonious trees. NC=818, CC=388, PUC=64, PIC=366, TL=1050, CI=0.642, RI=0.777. 100 full heuristic replications. Outgroup=C. fuscescens, Cryptococcus aerius and Cryptococcus terricola. See Fig. 1 for abbreviations.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Federation of European Microbiological Societies. Published by Elsevier Science B.V.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33A8550-94FF-482E-9970-4A7ED5D24BEB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7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Erythrobasidium. D1D2: one parsimony tree. NC=589, CC=387, PUC=21, PIC=181, TL=415, CI=0.639, RI=0.840. ITS: two equally parsimonious trees. NC=721, CC=360, PUC=88, PIC=273, TL=847, CI=0.616, RI=0.734. 100 heuristic replications. Outgroup=S. xanthus, S. taupoensis and Sporobolomyces sasicola. See Fig. 1 for abbreviations.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Federation of European Microbiological Societies. Published by Elsevier Science B.V.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33A8550-94FF-482E-9970-4A7ED5D24BEB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8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Sporidiobolus. D1D2: 24 equally parsimonious trees. NC=599, CC=426, PUC=44, PIC=129, TL=386, CI=0.560, RI=0.837. ITS: five equally parsimonious trees. NC=607, CC=326, PUC=54, PIC=227, TL=741, CI=0.571, RI=0.806. 100 full heuristic replications. Outgroup=R. buffonii, R. pustula and Rhodotorula bogoriensis. See Fig. 1 for abbreviations.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Federation of European Microbiological Societies. Published by Elsevier Science B.V.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33A8550-94FF-482E-9970-4A7ED5D24BEB}" type="slidenum">
              <a:rPr lang="en-US" altLang="en-US" sz="1200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9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Microbotryum. D1D2: 100 equally parsimonious trees. NC=611, CC=362, PUC=78, PIC=171, TL=767, CI=0.454, RI=0.665. ITS: two equally parsimonious trees. NC=728, CC=244, PUC=95, PIC=389, TL=2711, CI=0. 362, RI=0. 571. 100 full heuristic replications. Outgroup=R. diobovatum, Rhodotorula araucariae and R. paludigenum. See Fig. 1 for abbreviations.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Federation of European Microbiological Societies. Published by Elsevier Science B.V.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33A8550-94FF-482E-9970-4A7ED5D24BEB}" type="slidenum">
              <a:rPr lang="en-US" altLang="en-US" sz="1200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111/j.1567-1364.2002.tb00117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hyperlink" Target="https://doi.org/10.1111/j.1567-1364.2002.tb00117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111/j.1567-1364.2002.tb00117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111/j.1567-1364.2002.tb00117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111/j.1567-1364.2002.tb00117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111/j.1567-1364.2002.tb00117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111/j.1567-1364.2002.tb00117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111/j.1567-1364.2002.tb00117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hyperlink" Target="https://doi.org/10.1111/j.1567-1364.2002.tb00117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hyperlink" Target="https://doi.org/10.1111/j.1567-1364.2002.tb00117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0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Yeast Res</a:t>
            </a:r>
            <a:r>
              <a:rPr lang="en-US" altLang="en-US" sz="1000">
                <a:solidFill>
                  <a:srgbClr val="333333"/>
                </a:solidFill>
              </a:rPr>
              <a:t>, Volume 2, Issue 4, December 2002, Pages 495–517,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https://doi.org/10.1111/j.1567-1364.2002.tb00117.x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1 </a:t>
            </a:r>
            <a:r>
              <a:rPr lang="en-US" altLang="en-US" b="0"/>
              <a:t>Hymenomycetes. Strict consensus of 100 equally parsimonious trees of the D1/D2 region of the large subunit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540000" y="1371600"/>
            <a:ext cx="405193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Yeast Res</a:t>
            </a:r>
            <a:r>
              <a:rPr lang="en-US" altLang="en-US" sz="1000">
                <a:solidFill>
                  <a:srgbClr val="333333"/>
                </a:solidFill>
              </a:rPr>
              <a:t>, Volume 2, Issue 4, December 2002, Pages 495–517,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https://doi.org/10.1111/j.1567-1364.2002.tb00117.x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10 </a:t>
            </a:r>
            <a:r>
              <a:rPr lang="en-US" altLang="en-US" b="0"/>
              <a:t>Agaricostilbum. D1D2: six equally parsimonious trees. NC=640, CC=305, PUC=43, PIC=292, TL=1050, CI=0.513,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44946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Yeast Res</a:t>
            </a:r>
            <a:r>
              <a:rPr lang="en-US" altLang="en-US" sz="1000">
                <a:solidFill>
                  <a:srgbClr val="333333"/>
                </a:solidFill>
              </a:rPr>
              <a:t>, Volume 2, Issue 4, December 2002, Pages 495–517,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https://doi.org/10.1111/j.1567-1364.2002.tb00117.x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2 </a:t>
            </a:r>
            <a:r>
              <a:rPr lang="en-US" altLang="en-US" b="0"/>
              <a:t>Urediniomycetes. Strict consensus of 100 equally parsimonious trees of the D1/D2 region of the large subunit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654300" y="1371600"/>
            <a:ext cx="384039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Yeast Res</a:t>
            </a:r>
            <a:r>
              <a:rPr lang="en-US" altLang="en-US" sz="1000">
                <a:solidFill>
                  <a:srgbClr val="333333"/>
                </a:solidFill>
              </a:rPr>
              <a:t>, Volume 2, Issue 4, December 2002, Pages 495–517,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https://doi.org/10.1111/j.1567-1364.2002.tb00117.x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3 </a:t>
            </a:r>
            <a:r>
              <a:rPr lang="en-US" altLang="en-US" b="0"/>
              <a:t>Tremellales. Phylogenetic analysis (PAUP 4 0b8) of the D1/D2 region of the large subunit rDNA. One of 100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917700" y="1371600"/>
            <a:ext cx="531209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Yeast Res</a:t>
            </a:r>
            <a:r>
              <a:rPr lang="en-US" altLang="en-US" sz="1000">
                <a:solidFill>
                  <a:srgbClr val="333333"/>
                </a:solidFill>
              </a:rPr>
              <a:t>, Volume 2, Issue 4, December 2002, Pages 495–517,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https://doi.org/10.1111/j.1567-1364.2002.tb00117.x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4 </a:t>
            </a:r>
            <a:r>
              <a:rPr lang="en-US" altLang="en-US" b="0"/>
              <a:t>Trichosporonales. D1D2: 88 equally parsimonious trees. NC=610, CC=441, PUC=52, PIC=117, TL=392, CI=0.523,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16052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Yeast Res</a:t>
            </a:r>
            <a:r>
              <a:rPr lang="en-US" altLang="en-US" sz="1000">
                <a:solidFill>
                  <a:srgbClr val="333333"/>
                </a:solidFill>
              </a:rPr>
              <a:t>, Volume 2, Issue 4, December 2002, Pages 495–517,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https://doi.org/10.1111/j.1567-1364.2002.tb00117.x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5 </a:t>
            </a:r>
            <a:r>
              <a:rPr lang="en-US" altLang="en-US" b="0"/>
              <a:t>Filobasidiales. D1D2: 100 equally parsimonious trees. NC=611, CC=441, PUC=19, PIC=151, TL=408, CI=0.532,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02651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Yeast Res</a:t>
            </a:r>
            <a:r>
              <a:rPr lang="en-US" altLang="en-US" sz="1000">
                <a:solidFill>
                  <a:srgbClr val="333333"/>
                </a:solidFill>
              </a:rPr>
              <a:t>, Volume 2, Issue 4, December 2002, Pages 495–517,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https://doi.org/10.1111/j.1567-1364.2002.tb00117.x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6 </a:t>
            </a:r>
            <a:r>
              <a:rPr lang="en-US" altLang="en-US" b="0"/>
              <a:t>Cystofilobasidiales. D1D2: 78 equally parsimonious trees. NC=608, CC=428, PUC=28, PIC=152, TL=355, CI=0.704,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44305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Yeast Res</a:t>
            </a:r>
            <a:r>
              <a:rPr lang="en-US" altLang="en-US" sz="1000">
                <a:solidFill>
                  <a:srgbClr val="333333"/>
                </a:solidFill>
              </a:rPr>
              <a:t>, Volume 2, Issue 4, December 2002, Pages 495–517,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https://doi.org/10.1111/j.1567-1364.2002.tb00117.x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7 </a:t>
            </a:r>
            <a:r>
              <a:rPr lang="en-US" altLang="en-US" b="0"/>
              <a:t>Erythrobasidium. D1D2: one parsimony tree. NC=589, CC=387, PUC=21, PIC=181, TL=415, CI=0.639, RI=0.840. ITS: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40458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Yeast Res</a:t>
            </a:r>
            <a:r>
              <a:rPr lang="en-US" altLang="en-US" sz="1000">
                <a:solidFill>
                  <a:srgbClr val="333333"/>
                </a:solidFill>
              </a:rPr>
              <a:t>, Volume 2, Issue 4, December 2002, Pages 495–517,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https://doi.org/10.1111/j.1567-1364.2002.tb00117.x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8 </a:t>
            </a:r>
            <a:r>
              <a:rPr lang="en-US" altLang="en-US" b="0"/>
              <a:t>Sporidiobolus. D1D2: 24 equally parsimonious trees. NC=599, CC=426, PUC=44, PIC=129, TL=386, CI=0.560,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53923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Yeast Res</a:t>
            </a:r>
            <a:r>
              <a:rPr lang="en-US" altLang="en-US" sz="1000">
                <a:solidFill>
                  <a:srgbClr val="333333"/>
                </a:solidFill>
              </a:rPr>
              <a:t>, Volume 2, Issue 4, December 2002, Pages 495–517,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https://doi.org/10.1111/j.1567-1364.2002.tb00117.x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9 </a:t>
            </a:r>
            <a:r>
              <a:rPr lang="en-US" altLang="en-US" b="0"/>
              <a:t>Microbotryum. D1D2: 100 equally parsimonious trees. NC=611, CC=362, PUC=78, PIC=171, TL=767, CI=0.454,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53530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30</Paragraphs>
  <Slides>10</Slides>
  <Notes>10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1">
      <vt:lpstr>13_Office Theme</vt:lpstr>
      <vt:lpstr>1 Hymenomycetes. Strict consensus of 100 equally parsimonious trees of the D1/D2 region of the large subunit ...</vt:lpstr>
      <vt:lpstr>2 Urediniomycetes. Strict consensus of 100 equally parsimonious trees of the D1/D2 region of the large subunit ...</vt:lpstr>
      <vt:lpstr>3 Tremellales. Phylogenetic analysis (PAUP 4 0b8) of the D1/D2 region of the large subunit rDNA. One of 100 ...</vt:lpstr>
      <vt:lpstr>4 Trichosporonales. D1D2: 88 equally parsimonious trees. NC=610, CC=441, PUC=52, PIC=117, TL=392, CI=0.523, ...</vt:lpstr>
      <vt:lpstr>5 Filobasidiales. D1D2: 100 equally parsimonious trees. NC=611, CC=441, PUC=19, PIC=151, TL=408, CI=0.532, ...</vt:lpstr>
      <vt:lpstr>6 Cystofilobasidiales. D1D2: 78 equally parsimonious trees. NC=608, CC=428, PUC=28, PIC=152, TL=355, CI=0.704, ...</vt:lpstr>
      <vt:lpstr>7 Erythrobasidium. D1D2: one parsimony tree. NC=589, CC=387, PUC=21, PIC=181, TL=415, CI=0.639, RI=0.840. ITS: ...</vt:lpstr>
      <vt:lpstr>8 Sporidiobolus. D1D2: 24 equally parsimonious trees. NC=599, CC=426, PUC=44, PIC=129, TL=386, CI=0.560, ...</vt:lpstr>
      <vt:lpstr>9 Microbotryum. D1D2: 100 equally parsimonious trees. NC=611, CC=362, PUC=78, PIC=171, TL=767, CI=0.454, ...</vt:lpstr>
      <vt:lpstr>10 Agaricostilbum. D1D2: six equally parsimonious trees. NC=640, CC=305, PUC=43, PIC=292, TL=1050, CI=0.513,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2024-04-26T22:43:50Z</dcterms:modified>
</cp:coreProperties>
</file>