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 id="280" r:id="rId9"/>
    <p:sldId id="283" r:id="rId10"/>
    <p:sldId id="286" r:id="rId11"/>
    <p:sldId id="289" r:id="rId12"/>
  </p:sldIdLst>
  <p:sldSz cx="9144000" cy="6858000" type="screen4x3"/>
  <p:notesSz cx="6858000" cy="9144000"/>
  <p:custDataLst>
    <p:tags r:id="rId13"/>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7.xml" /><Relationship Id="rId11" Type="http://schemas.openxmlformats.org/officeDocument/2006/relationships/slide" Target="slides/slide8.xml" /><Relationship Id="rId12" Type="http://schemas.openxmlformats.org/officeDocument/2006/relationships/slide" Target="slides/slide9.xml" /><Relationship Id="rId13" Type="http://schemas.openxmlformats.org/officeDocument/2006/relationships/tags" Target="tags/tag1.xml" /><Relationship Id="rId14" Type="http://schemas.openxmlformats.org/officeDocument/2006/relationships/presProps" Target="presProps.xml" /><Relationship Id="rId15" Type="http://schemas.openxmlformats.org/officeDocument/2006/relationships/viewProps" Target="viewProps.xml" /><Relationship Id="rId16" Type="http://schemas.openxmlformats.org/officeDocument/2006/relationships/theme" Target="theme/theme1.xml" /><Relationship Id="rId17"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8F641BF-3CBC-47A5-AA87-3BD827ED3BD7}"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4CD46C6-B397-4EBC-AD81-B077D6B75184}"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_rels/notesSlide7.xml.rels>&#65279;<?xml version="1.0" encoding="utf-8" standalone="yes"?><Relationships xmlns="http://schemas.openxmlformats.org/package/2006/relationships"><Relationship Id="rId1" Type="http://schemas.openxmlformats.org/officeDocument/2006/relationships/slide" Target="../slides/slide7.xml" /><Relationship Id="rId2" Type="http://schemas.openxmlformats.org/officeDocument/2006/relationships/notesMaster" Target="../notesMasters/notesMaster1.xml" /></Relationships>
</file>

<file path=ppt/notesSlides/_rels/notesSlide8.xml.rels>&#65279;<?xml version="1.0" encoding="utf-8" standalone="yes"?><Relationships xmlns="http://schemas.openxmlformats.org/package/2006/relationships"><Relationship Id="rId1" Type="http://schemas.openxmlformats.org/officeDocument/2006/relationships/slide" Target="../slides/slide8.xml" /><Relationship Id="rId2" Type="http://schemas.openxmlformats.org/officeDocument/2006/relationships/notesMaster" Target="../notesMasters/notesMaster1.xml" /></Relationships>
</file>

<file path=ppt/notesSlides/_rels/notesSlide9.xml.rels>&#65279;<?xml version="1.0" encoding="utf-8" standalone="yes"?><Relationships xmlns="http://schemas.openxmlformats.org/package/2006/relationships"><Relationship Id="rId1" Type="http://schemas.openxmlformats.org/officeDocument/2006/relationships/slide" Target="../slides/slide9.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 </a:t>
            </a:r>
            <a:r>
              <a:rPr lang="en-US" altLang="en-US">
                <a:latin typeface="Arial" pitchFamily="34" charset="0"/>
                <a:ea typeface="Arial" pitchFamily="34" charset="0"/>
              </a:rPr>
              <a:t>Species tree visualization. One locus for three individuals from each of the three species giving a total of nine samples. Current population size (t = 0) of A is 2 and at time 1.5 (where it split from B) the population size is 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2009 The AuthorsThis is an Open Access article distributed under the terms of the Creative Commons Attribution Non-Commercial License (http://creativecommons.org/licenses/by-nc/2.5),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02A2940-DD8E-411B-BFBC-64CEF62EC1D2}"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2. </a:t>
            </a:r>
            <a:r>
              <a:rPr lang="en-US" altLang="en-US">
                <a:latin typeface="Arial" pitchFamily="34" charset="0"/>
                <a:ea typeface="Arial" pitchFamily="34" charset="0"/>
              </a:rPr>
              <a:t>(a) A simulated species tree from a birth–death process with continuous population sizes. (b) A single gene tree embedded inside the same species tree.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2009 The AuthorsThis is an Open Access article distributed under the terms of the Creative Commons Attribution Non-Commercial License (http://creativecommons.org/licenses/by-nc/2.5),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02A2940-DD8E-411B-BFBC-64CEF62EC1D2}"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3. </a:t>
            </a:r>
            <a:r>
              <a:rPr lang="en-US" altLang="en-US">
                <a:latin typeface="Arial" pitchFamily="34" charset="0"/>
                <a:ea typeface="Arial" pitchFamily="34" charset="0"/>
              </a:rPr>
              <a:t>(a) Species tree estimation error and (b) 95% credible interval size as a function of the number of loci. The number of individuals sampled per species is four for all experiments. Each graph point is obtained by averaging the error measure (described in the main text) over 100 analyses of simulated data sets. The “branch score” is a measure of the distance in tree space of the estimated species tree to the true tree, incorporating both topology and divergence times. The “tree score” is a measure of the distance between the estimated species tree and the true species tree incorporating information about the population size as well. For details of the tree metrics used, see main text.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2009 The AuthorsThis is an Open Access article distributed under the terms of the Creative Commons Attribution Non-Commercial License (http://creativecommons.org/licenses/by-nc/2.5),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02A2940-DD8E-411B-BFBC-64CEF62EC1D2}"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4. </a:t>
            </a:r>
            <a:r>
              <a:rPr lang="en-US" altLang="en-US">
                <a:latin typeface="Arial" pitchFamily="34" charset="0"/>
                <a:ea typeface="Arial" pitchFamily="34" charset="0"/>
              </a:rPr>
              <a:t>(a) Relative error and (b) credible interval size for both population size and speciation time point estimates. The number of individuals sampled per species is four for all experiments. Each graph point is obtained by averaging over 100 analyses of simulated data sets (see main text for details).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2009 The AuthorsThis is an Open Access article distributed under the terms of the Creative Commons Attribution Non-Commercial License (http://creativecommons.org/licenses/by-nc/2.5),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02A2940-DD8E-411B-BFBC-64CEF62EC1D2}"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5. </a:t>
            </a:r>
            <a:r>
              <a:rPr lang="en-US" altLang="en-US">
                <a:latin typeface="Arial" pitchFamily="34" charset="0"/>
                <a:ea typeface="Arial" pitchFamily="34" charset="0"/>
              </a:rPr>
              <a:t>Speciation time estimate error as a function of speciation time. Data are taken from the main 100 runs with two loci, four individuals per species, and the sequence length of 1,600 bp.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2009 The AuthorsThis is an Open Access article distributed under the terms of the Creative Commons Attribution Non-Commercial License (http://creativecommons.org/licenses/by-nc/2.5),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02A2940-DD8E-411B-BFBC-64CEF62EC1D2}" type="slidenum">
              <a:rPr lang="en-US" altLang="en-US" sz="1200"/>
              <a:t>5</a:t>
            </a:fld>
            <a:endParaRPr lang="en-US"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6. </a:t>
            </a:r>
            <a:r>
              <a:rPr lang="en-US" altLang="en-US">
                <a:latin typeface="Arial" pitchFamily="34" charset="0"/>
                <a:ea typeface="Arial" pitchFamily="34" charset="0"/>
              </a:rPr>
              <a:t>(a) Relative error and (b) credible interval sizes as a function of sequence length. The number of individuals sampled per species is four for all experiments. The number of independent loci are four for all experiments. Each graph point is obtained by averaging over 100 analyses of simulated data sets. The horizontal line represents the theoretical maximum when sequence length approaches infinity and is calculated by using the gene trees directly without error.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2009 The AuthorsThis is an Open Access article distributed under the terms of the Creative Commons Attribution Non-Commercial License (http://creativecommons.org/licenses/by-nc/2.5),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02A2940-DD8E-411B-BFBC-64CEF62EC1D2}" type="slidenum">
              <a:rPr lang="en-US" altLang="en-US" sz="1200"/>
              <a:t>6</a:t>
            </a:fld>
            <a:endParaRPr lang="en-US" alt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7. </a:t>
            </a:r>
            <a:r>
              <a:rPr lang="en-US" altLang="en-US">
                <a:latin typeface="Arial" pitchFamily="34" charset="0"/>
                <a:ea typeface="Arial" pitchFamily="34" charset="0"/>
              </a:rPr>
              <a:t>(a) Relative error and (b) credible interval sizes, as a function of number of individuals sample from each species. Each graph point is obtained by averaging over 100 analyses of simulated data sets. The analysis used the true gene trees to reduce the computational cost.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2009 The AuthorsThis is an Open Access article distributed under the terms of the Creative Commons Attribution Non-Commercial License (http://creativecommons.org/licenses/by-nc/2.5),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02A2940-DD8E-411B-BFBC-64CEF62EC1D2}" type="slidenum">
              <a:rPr lang="en-US" altLang="en-US" sz="1200"/>
              <a:t>7</a:t>
            </a:fld>
            <a:endParaRPr lang="en-US" altLang="en-US"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8. </a:t>
            </a:r>
            <a:r>
              <a:rPr lang="en-US" altLang="en-US">
                <a:latin typeface="Arial" pitchFamily="34" charset="0"/>
                <a:ea typeface="Arial" pitchFamily="34" charset="0"/>
              </a:rPr>
              <a:t>Phylogeny for seven groups of western pocket gophers (Geomyidae, Thomomys). The analysis is based on seven noncoding nuclear genes from 28 individuals. Clade posterior probability is indicated on the branch. (a) Analysis with no monophyly constraints and (b) analysis with ingroup monophyly enforced.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2009 The AuthorsThis is an Open Access article distributed under the terms of the Creative Commons Attribution Non-Commercial License (http://creativecommons.org/licenses/by-nc/2.5),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02A2940-DD8E-411B-BFBC-64CEF62EC1D2}" type="slidenum">
              <a:rPr lang="en-US" altLang="en-US" sz="1200"/>
              <a:t>8</a:t>
            </a:fld>
            <a:endParaRPr lang="en-US" altLang="en-US" sz="1200"/>
          </a:p>
        </p:txBody>
      </p:sp>
    </p:spTree>
  </p:cSld>
  <p:clrMapOvr>
    <a:masterClrMapping/>
  </p:clrMapOvr>
</p:notes>
</file>

<file path=ppt/notesSlides/notesSlide9.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9. </a:t>
            </a:r>
            <a:r>
              <a:rPr lang="en-US" altLang="en-US">
                <a:latin typeface="Arial" pitchFamily="34" charset="0"/>
                <a:ea typeface="Arial" pitchFamily="34" charset="0"/>
              </a:rPr>
              <a:t>Western pocket gophers (Geomyidae, Thomomys) species tree with embedded gene trees, each in a different color. The species tree was generated using median estimates for the divergence times and population sizes. Note that this representation is for the purpose of visual inspection only, and any inferences should be made directly from the posterior data.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2009 The AuthorsThis is an Open Access article distributed under the terms of the Creative Commons Attribution Non-Commercial License (http://creativecommons.org/licenses/by-nc/2.5),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02A2940-DD8E-411B-BFBC-64CEF62EC1D2}" type="slidenum">
              <a:rPr lang="en-US" altLang="en-US" sz="1200"/>
              <a:t>9</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molbev/msp274"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molbev/msp274"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molbev/msp274" TargetMode="External" /><Relationship Id="rId4" Type="http://schemas.openxmlformats.org/officeDocument/2006/relationships/image" Target="../media/image1.png" /><Relationship Id="rId5" Type="http://schemas.openxmlformats.org/officeDocument/2006/relationships/image" Target="../media/image4.gif"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molbev/msp274" TargetMode="External" /><Relationship Id="rId4" Type="http://schemas.openxmlformats.org/officeDocument/2006/relationships/image" Target="../media/image1.png" /><Relationship Id="rId5" Type="http://schemas.openxmlformats.org/officeDocument/2006/relationships/image" Target="../media/image5.gif"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molbev/msp274" TargetMode="External" /><Relationship Id="rId4" Type="http://schemas.openxmlformats.org/officeDocument/2006/relationships/image" Target="../media/image1.png" /><Relationship Id="rId5" Type="http://schemas.openxmlformats.org/officeDocument/2006/relationships/image" Target="../media/image6.gif"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6.xml" /><Relationship Id="rId3" Type="http://schemas.openxmlformats.org/officeDocument/2006/relationships/hyperlink" Target="https://doi.org/10.1093/molbev/msp274" TargetMode="External" /><Relationship Id="rId4" Type="http://schemas.openxmlformats.org/officeDocument/2006/relationships/image" Target="../media/image1.png" /><Relationship Id="rId5" Type="http://schemas.openxmlformats.org/officeDocument/2006/relationships/image" Target="../media/image7.gif"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7.xml" /><Relationship Id="rId3" Type="http://schemas.openxmlformats.org/officeDocument/2006/relationships/hyperlink" Target="https://doi.org/10.1093/molbev/msp274" TargetMode="External" /><Relationship Id="rId4" Type="http://schemas.openxmlformats.org/officeDocument/2006/relationships/image" Target="../media/image1.png" /><Relationship Id="rId5" Type="http://schemas.openxmlformats.org/officeDocument/2006/relationships/image" Target="../media/image8.gif"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8.xml" /><Relationship Id="rId3" Type="http://schemas.openxmlformats.org/officeDocument/2006/relationships/hyperlink" Target="https://doi.org/10.1093/molbev/msp274" TargetMode="External" /><Relationship Id="rId4" Type="http://schemas.openxmlformats.org/officeDocument/2006/relationships/image" Target="../media/image1.png" /><Relationship Id="rId5" Type="http://schemas.openxmlformats.org/officeDocument/2006/relationships/image" Target="../media/image9.gif"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9.xml" /><Relationship Id="rId3" Type="http://schemas.openxmlformats.org/officeDocument/2006/relationships/hyperlink" Target="https://doi.org/10.1093/molbev/msp274" TargetMode="External" /><Relationship Id="rId4" Type="http://schemas.openxmlformats.org/officeDocument/2006/relationships/image" Target="../media/image1.png" /><Relationship Id="rId5" Type="http://schemas.openxmlformats.org/officeDocument/2006/relationships/image" Target="../media/image10.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Mol Biol Evol</a:t>
            </a:r>
            <a:r>
              <a:rPr lang="en-US" altLang="en-US" sz="1000">
                <a:solidFill>
                  <a:srgbClr val="333333"/>
                </a:solidFill>
              </a:rPr>
              <a:t>, Volume 27, Issue 3, March 2010, Pages 570–580, </a:t>
            </a:r>
            <a:r>
              <a:rPr lang="en-US" altLang="en-US" sz="1000">
                <a:solidFill>
                  <a:srgbClr val="333333"/>
                </a:solidFill>
                <a:hlinkClick r:id="rId3"/>
              </a:rPr>
              <a:t>https://doi.org/10.1093/molbev/msp274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 </a:t>
            </a:r>
            <a:r>
              <a:rPr lang="en-US" altLang="en-US" b="0"/>
              <a:t>Species tree visualization. One locus for three individuals from each of the three species giving a total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235200" y="1371600"/>
            <a:ext cx="4681117"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Mol Biol Evol</a:t>
            </a:r>
            <a:r>
              <a:rPr lang="en-US" altLang="en-US" sz="1000">
                <a:solidFill>
                  <a:srgbClr val="333333"/>
                </a:solidFill>
              </a:rPr>
              <a:t>, Volume 27, Issue 3, March 2010, Pages 570–580, </a:t>
            </a:r>
            <a:r>
              <a:rPr lang="en-US" altLang="en-US" sz="1000">
                <a:solidFill>
                  <a:srgbClr val="333333"/>
                </a:solidFill>
                <a:hlinkClick r:id="rId3"/>
              </a:rPr>
              <a:t>https://doi.org/10.1093/molbev/msp274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2. </a:t>
            </a:r>
            <a:r>
              <a:rPr lang="en-US" altLang="en-US" b="0"/>
              <a:t>(a) A simulated species tree from a birth–death process with continuous population sizes. (b) A single gene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2944783"/>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Mol Biol Evol</a:t>
            </a:r>
            <a:r>
              <a:rPr lang="en-US" altLang="en-US" sz="1000">
                <a:solidFill>
                  <a:srgbClr val="333333"/>
                </a:solidFill>
              </a:rPr>
              <a:t>, Volume 27, Issue 3, March 2010, Pages 570–580, </a:t>
            </a:r>
            <a:r>
              <a:rPr lang="en-US" altLang="en-US" sz="1000">
                <a:solidFill>
                  <a:srgbClr val="333333"/>
                </a:solidFill>
                <a:hlinkClick r:id="rId3"/>
              </a:rPr>
              <a:t>https://doi.org/10.1093/molbev/msp274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3. </a:t>
            </a:r>
            <a:r>
              <a:rPr lang="en-US" altLang="en-US" b="0"/>
              <a:t>(a) Species tree estimation error and (b) 95% credible interval size as a function of the number of loci.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2404456"/>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Mol Biol Evol</a:t>
            </a:r>
            <a:r>
              <a:rPr lang="en-US" altLang="en-US" sz="1000">
                <a:solidFill>
                  <a:srgbClr val="333333"/>
                </a:solidFill>
              </a:rPr>
              <a:t>, Volume 27, Issue 3, March 2010, Pages 570–580, </a:t>
            </a:r>
            <a:r>
              <a:rPr lang="en-US" altLang="en-US" sz="1000">
                <a:solidFill>
                  <a:srgbClr val="333333"/>
                </a:solidFill>
                <a:hlinkClick r:id="rId3"/>
              </a:rPr>
              <a:t>https://doi.org/10.1093/molbev/msp274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4. </a:t>
            </a:r>
            <a:r>
              <a:rPr lang="en-US" altLang="en-US" b="0"/>
              <a:t>(a) Relative error and (b) credible interval size for both population size and speciation time point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2404456"/>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Mol Biol Evol</a:t>
            </a:r>
            <a:r>
              <a:rPr lang="en-US" altLang="en-US" sz="1000">
                <a:solidFill>
                  <a:srgbClr val="333333"/>
                </a:solidFill>
              </a:rPr>
              <a:t>, Volume 27, Issue 3, March 2010, Pages 570–580, </a:t>
            </a:r>
            <a:r>
              <a:rPr lang="en-US" altLang="en-US" sz="1000">
                <a:solidFill>
                  <a:srgbClr val="333333"/>
                </a:solidFill>
                <a:hlinkClick r:id="rId3"/>
              </a:rPr>
              <a:t>https://doi.org/10.1093/molbev/msp274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5. </a:t>
            </a:r>
            <a:r>
              <a:rPr lang="en-US" altLang="en-US" b="0"/>
              <a:t>Speciation time estimate error as a function of speciation time. Data are taken from the main 100 runs with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930400" y="1371600"/>
            <a:ext cx="5286760" cy="4457700"/>
          </a:xfrm>
          <a:prstGeom prst="rect">
            <a:avLst/>
          </a:prstGeom>
        </p:spPr>
      </p:pic>
    </p:spTree>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Mol Biol Evol</a:t>
            </a:r>
            <a:r>
              <a:rPr lang="en-US" altLang="en-US" sz="1000">
                <a:solidFill>
                  <a:srgbClr val="333333"/>
                </a:solidFill>
              </a:rPr>
              <a:t>, Volume 27, Issue 3, March 2010, Pages 570–580, </a:t>
            </a:r>
            <a:r>
              <a:rPr lang="en-US" altLang="en-US" sz="1000">
                <a:solidFill>
                  <a:srgbClr val="333333"/>
                </a:solidFill>
                <a:hlinkClick r:id="rId3"/>
              </a:rPr>
              <a:t>https://doi.org/10.1093/molbev/msp274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6. </a:t>
            </a:r>
            <a:r>
              <a:rPr lang="en-US" altLang="en-US" b="0"/>
              <a:t>(a) Relative error and (b) credible interval sizes as a function of sequence length. The number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2282883"/>
          </a:xfrm>
          <a:prstGeom prst="rect">
            <a:avLst/>
          </a:prstGeom>
        </p:spPr>
      </p:pic>
    </p:spTree>
  </p:cSld>
  <p:clrMapOvr>
    <a:masterClrMapping/>
  </p:clrMapOvr>
  <p:transition/>
  <p:timing/>
</p:sld>
</file>

<file path=ppt/slides/slide7.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Mol Biol Evol</a:t>
            </a:r>
            <a:r>
              <a:rPr lang="en-US" altLang="en-US" sz="1000">
                <a:solidFill>
                  <a:srgbClr val="333333"/>
                </a:solidFill>
              </a:rPr>
              <a:t>, Volume 27, Issue 3, March 2010, Pages 570–580, </a:t>
            </a:r>
            <a:r>
              <a:rPr lang="en-US" altLang="en-US" sz="1000">
                <a:solidFill>
                  <a:srgbClr val="333333"/>
                </a:solidFill>
                <a:hlinkClick r:id="rId3"/>
              </a:rPr>
              <a:t>https://doi.org/10.1093/molbev/msp274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7. </a:t>
            </a:r>
            <a:r>
              <a:rPr lang="en-US" altLang="en-US" b="0"/>
              <a:t>(a) Relative error and (b) credible interval sizes, as a function of number of individuals sample from each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2377440"/>
          </a:xfrm>
          <a:prstGeom prst="rect">
            <a:avLst/>
          </a:prstGeom>
        </p:spPr>
      </p:pic>
    </p:spTree>
  </p:cSld>
  <p:clrMapOvr>
    <a:masterClrMapping/>
  </p:clrMapOvr>
  <p:transition/>
  <p:timing/>
</p:sld>
</file>

<file path=ppt/slides/slide8.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Mol Biol Evol</a:t>
            </a:r>
            <a:r>
              <a:rPr lang="en-US" altLang="en-US" sz="1000">
                <a:solidFill>
                  <a:srgbClr val="333333"/>
                </a:solidFill>
              </a:rPr>
              <a:t>, Volume 27, Issue 3, March 2010, Pages 570–580, </a:t>
            </a:r>
            <a:r>
              <a:rPr lang="en-US" altLang="en-US" sz="1000">
                <a:solidFill>
                  <a:srgbClr val="333333"/>
                </a:solidFill>
                <a:hlinkClick r:id="rId3"/>
              </a:rPr>
              <a:t>https://doi.org/10.1093/molbev/msp274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8. </a:t>
            </a:r>
            <a:r>
              <a:rPr lang="en-US" altLang="en-US" b="0"/>
              <a:t>Phylogeny for seven groups of western pocket gophers (Geomyidae, Thomomys). The analysis is based on seven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2039735"/>
          </a:xfrm>
          <a:prstGeom prst="rect">
            <a:avLst/>
          </a:prstGeom>
        </p:spPr>
      </p:pic>
    </p:spTree>
  </p:cSld>
  <p:clrMapOvr>
    <a:masterClrMapping/>
  </p:clrMapOvr>
  <p:transition/>
  <p:timing/>
</p:sld>
</file>

<file path=ppt/slides/slide9.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Mol Biol Evol</a:t>
            </a:r>
            <a:r>
              <a:rPr lang="en-US" altLang="en-US" sz="1000">
                <a:solidFill>
                  <a:srgbClr val="333333"/>
                </a:solidFill>
              </a:rPr>
              <a:t>, Volume 27, Issue 3, March 2010, Pages 570–580, </a:t>
            </a:r>
            <a:r>
              <a:rPr lang="en-US" altLang="en-US" sz="1000">
                <a:solidFill>
                  <a:srgbClr val="333333"/>
                </a:solidFill>
                <a:hlinkClick r:id="rId3"/>
              </a:rPr>
              <a:t>https://doi.org/10.1093/molbev/msp274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9. </a:t>
            </a:r>
            <a:r>
              <a:rPr lang="en-US" altLang="en-US" b="0"/>
              <a:t>Western pocket gophers (Geomyidae, Thomomys) species tree with embedded gene trees, each in a different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235200" y="1371600"/>
            <a:ext cx="4669972"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27</Paragraphs>
  <Slides>9</Slides>
  <Notes>9</Notes>
  <TotalTime>3343</TotalTime>
  <HiddenSlides>0</HiddenSlides>
  <MMClips>0</MMClips>
  <ScaleCrop>0</ScaleCrop>
  <HeadingPairs>
    <vt:vector baseType="variant" size="4">
      <vt:variant>
        <vt:lpstr>Theme</vt:lpstr>
      </vt:variant>
      <vt:variant>
        <vt:i4>1</vt:i4>
      </vt:variant>
      <vt:variant>
        <vt:lpstr>Slide Titles</vt:lpstr>
      </vt:variant>
      <vt:variant>
        <vt:i4>9</vt:i4>
      </vt:variant>
    </vt:vector>
  </HeadingPairs>
  <TitlesOfParts>
    <vt:vector baseType="lpstr" size="10">
      <vt:lpstr>13_Office Theme</vt:lpstr>
      <vt:lpstr>FIG. 1. Species tree visualization. One locus for three individuals from each of the three species giving a total of ...</vt:lpstr>
      <vt:lpstr>FIG. 2. (a) A simulated species tree from a birth–death process with continuous population sizes. (b) A single gene ...</vt:lpstr>
      <vt:lpstr>FIG. 3. (a) Species tree estimation error and (b) 95% credible interval size as a function of the number of loci. The ...</vt:lpstr>
      <vt:lpstr>FIG. 4. (a) Relative error and (b) credible interval size for both population size and speciation time point ...</vt:lpstr>
      <vt:lpstr>FIG. 5. Speciation time estimate error as a function of speciation time. Data are taken from the main 100 runs with ...</vt:lpstr>
      <vt:lpstr>FIG. 6. (a) Relative error and (b) credible interval sizes as a function of sequence length. The number of ...</vt:lpstr>
      <vt:lpstr>FIG. 7. (a) Relative error and (b) credible interval sizes, as a function of number of individuals sample from each ...</vt:lpstr>
      <vt:lpstr>FIG. 8. Phylogeny for seven groups of western pocket gophers (Geomyidae, Thomomys). The analysis is based on seven ...</vt:lpstr>
      <vt:lpstr>FIG. 9. Western pocket gophers (Geomyidae, Thomomys) species tree with embedded gene trees, each in a different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2024-09-20T01:34:36Z</dcterms:modified>
</cp:coreProperties>
</file>