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539747-77EC-425E-9EE3-2F3265E8F46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CE4747-45B1-4413-A901-4DF21F8D585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Distribution of aripiprazole once-monthly 400 mg (AOM 400) and paliperidone palmitate once-monthly (PP) doses by treatment week in the all-patients-treated set (i.e., all patients randomized who took ≥1 dose of study medication). Percentages of patients receiving each dose is given above each bar, numbers below the axes refer to number of treated patients in the given treatment week. PP doses refer to paliperidone (50, 75, 100, and 150 mg [EU]) equivalent to paliperidone palmitate (78, 117, 156, and 234 mg [US]).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CINP.This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E38326-6510-454A-B804-2B2E81B6B2C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Change from baseline at week 28 on Heinrichs-Carpenter Quality of Life Scale (QLS) items. Full analysis set. Results are shown for (a) the first 12 items on the scale and (b) the last 9 items on the scale. AOM 400, aripiprazole once-monthly 400 mg; PP, paliperidone palmitate once-monthly. *P&lt;.05.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CINP.This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E38326-6510-454A-B804-2B2E81B6B2C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Distribution of Clinical Global Impressions–Improvement (CGI-I) scores at week 28. Full analysis set. 1, very much improved; 2, much improved; 3, minimally improved; 4, no change; 5, minimally worse. Patients with CGI-I scores of 1 or 2 at week 28 were considered to be responders. AOM 400, aripiprazole once-monthly 400 mg; PP, paliperidone palmitate once-monthly.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CINP.This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E38326-6510-454A-B804-2B2E81B6B2C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Shift from baseline in readiness for work status among (a) the full analysis set and (b) patients not ready for work at baseline. Shift analysis was based on the WoRQ readiness to work question (item 8) at baseline and week 28: Based on your clinical judgment, is this patient ready for work?
AOM 400, aripiprazole once-monthly 400 mg; FAS, full analysis set; PP, paliperidone palmitate once-monthly; WoRQ, Work Readiness Questionnaire.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CINP.This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E38326-6510-454A-B804-2B2E81B6B2C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Change from baseline to week 28 in patient-rated (a) Subjective Well-Being Under Neuroleptics–short version (SWN-S) total and subscale scores and (b) Tolerability and Quality of Life (TooL) total score. Full analysis set. AOM 400, aripiprazole once-monthly 400 mg; FAS, full analysis set; LS, least squares. *n=83 for the PP treatment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CINP.This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E38326-6510-454A-B804-2B2E81B6B2CE}"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ijnp/pyw09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ijnp/pyw09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ijnp/pyw09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ijnp/pyw09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ijnp/pyw09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Neuropsychopharmacol</a:t>
            </a:r>
            <a:r>
              <a:rPr lang="en-US" altLang="en-US" sz="1000">
                <a:solidFill>
                  <a:srgbClr val="333333"/>
                </a:solidFill>
              </a:rPr>
              <a:t>, Volume 20, Issue 1, 1 January 2017, Pages 40–49, </a:t>
            </a:r>
            <a:r>
              <a:rPr lang="en-US" altLang="en-US" sz="1000">
                <a:solidFill>
                  <a:srgbClr val="333333"/>
                </a:solidFill>
                <a:hlinkClick r:id="rId3"/>
              </a:rPr>
              <a:t>https://doi.org/10.1093/ijnp/pyw093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Distribution of aripiprazole once-monthly 400 mg (AOM 400) and paliperidone palmitate once-monthly (PP) doses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1667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Neuropsychopharmacol</a:t>
            </a:r>
            <a:r>
              <a:rPr lang="en-US" altLang="en-US" sz="1000">
                <a:solidFill>
                  <a:srgbClr val="333333"/>
                </a:solidFill>
              </a:rPr>
              <a:t>, Volume 20, Issue 1, 1 January 2017, Pages 40–49, </a:t>
            </a:r>
            <a:r>
              <a:rPr lang="en-US" altLang="en-US" sz="1000">
                <a:solidFill>
                  <a:srgbClr val="333333"/>
                </a:solidFill>
                <a:hlinkClick r:id="rId3"/>
              </a:rPr>
              <a:t>https://doi.org/10.1093/ijnp/pyw093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Change from baseline at week 28 on Heinrichs-Carpenter Quality of Life Scale (QLS) items. Full analysis set.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2153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Neuropsychopharmacol</a:t>
            </a:r>
            <a:r>
              <a:rPr lang="en-US" altLang="en-US" sz="1000">
                <a:solidFill>
                  <a:srgbClr val="333333"/>
                </a:solidFill>
              </a:rPr>
              <a:t>, Volume 20, Issue 1, 1 January 2017, Pages 40–49, </a:t>
            </a:r>
            <a:r>
              <a:rPr lang="en-US" altLang="en-US" sz="1000">
                <a:solidFill>
                  <a:srgbClr val="333333"/>
                </a:solidFill>
                <a:hlinkClick r:id="rId3"/>
              </a:rPr>
              <a:t>https://doi.org/10.1093/ijnp/pyw093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Distribution of Clinical Global Impressions–Improvement (CGI-I) scores at week 28. Full analysis set. 1, very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2292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Neuropsychopharmacol</a:t>
            </a:r>
            <a:r>
              <a:rPr lang="en-US" altLang="en-US" sz="1000">
                <a:solidFill>
                  <a:srgbClr val="333333"/>
                </a:solidFill>
              </a:rPr>
              <a:t>, Volume 20, Issue 1, 1 January 2017, Pages 40–49, </a:t>
            </a:r>
            <a:r>
              <a:rPr lang="en-US" altLang="en-US" sz="1000">
                <a:solidFill>
                  <a:srgbClr val="333333"/>
                </a:solidFill>
                <a:hlinkClick r:id="rId3"/>
              </a:rPr>
              <a:t>https://doi.org/10.1093/ijnp/pyw093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Shift from baseline in readiness for work status among (a) the full analysis set and (b) patients not ready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5322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Neuropsychopharmacol</a:t>
            </a:r>
            <a:r>
              <a:rPr lang="en-US" altLang="en-US" sz="1000">
                <a:solidFill>
                  <a:srgbClr val="333333"/>
                </a:solidFill>
              </a:rPr>
              <a:t>, Volume 20, Issue 1, 1 January 2017, Pages 40–49, </a:t>
            </a:r>
            <a:r>
              <a:rPr lang="en-US" altLang="en-US" sz="1000">
                <a:solidFill>
                  <a:srgbClr val="333333"/>
                </a:solidFill>
                <a:hlinkClick r:id="rId3"/>
              </a:rPr>
              <a:t>https://doi.org/10.1093/ijnp/pyw093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Change from baseline to week 28 in patient-rated (a) Subjective Well-Being Under Neuroleptics–short version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5277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Distribution of aripiprazole once-monthly 400 mg (AOM 400) and paliperidone palmitate once-monthly (PP) doses ...</vt:lpstr>
      <vt:lpstr>Figure 2. Change from baseline at week 28 on Heinrichs-Carpenter Quality of Life Scale (QLS) items. Full analysis set. ...</vt:lpstr>
      <vt:lpstr>Figure 3. Distribution of Clinical Global Impressions–Improvement (CGI-I) scores at week 28. Full analysis set. 1, very ...</vt:lpstr>
      <vt:lpstr>Figure 4. Shift from baseline in readiness for work status among (a) the full analysis set and (b) patients not ready ...</vt:lpstr>
      <vt:lpstr>Figure 5. Change from baseline to week 28 in patient-rated (a) Subjective Well-Being Under Neuroleptics–short version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2024-04-26T22:53:32Z</dcterms:modified>
</cp:coreProperties>
</file>