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05657F-E1EA-45CE-9DCA-4B635C190B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8BA2A-18A3-4B04-8187-D1448EA16D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meta-analyses for maternal smoking in pregnancy and birth defects. The pooled ORs are shown for each body system and specific defects (total number of malformed cases in brackets). CI: confidence interval *Umbilical, inguinal or ventral hernia. ‘Oesophageal fistula’ is ‘oesophageal atresia/tracheoesophageal fistula’.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For Permissions, please email: journals.permissions@oup.comThis is an Open Access article distributed under the terms of the Creative Commons Attribution Non-Commercial License (http://creativecommons.org/licenses/by-nc/2.5)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69301-3C06-42F6-B912-FCFBFDBD63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plots for (a) cardiovascular/heart defects (Kelsey 1978 had no standard error, OR = 1.08), (b) all musculoskeletal defects (two studies had no standard error: Kelsey 1978 OR = 0.93, and Hemminki 1981 OR = 1.35), (c) limb reduction defects, (d) digit anomaly (ie polydactyly, syndactyly and adactyly), (e) clubfoot (Kelsey 1978 had no standard error, OR = 1.22; and the pooled OR excluding Shiono 1986 Kaiser is 1.35, 95% CI 1.17–1.54), and (f) craniosynostosis. Studies are ranked according to size of the odds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For Permissions, please email: journals.permissions@oup.comThis is an Open Access article distributed under the terms of the Creative Commons Attribution Non-Commercial License (http://creativecommons.org/licenses/by-nc/2.5)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69301-3C06-42F6-B912-FCFBFDBD637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plots for (a) cardiovascular/heart defects (Kelsey 1978 had no standard error, OR = 1.08), (b) all musculoskeletal defects (two studies had no standard error: Kelsey 1978 OR = 0.93, and Hemminki 1981 OR = 1.35), (c) limb reduction defects, (d) digit anomaly (ie polydactyly, syndactyly and adactyly), (e) clubfoot (Kelsey 1978 had no standard error, OR = 1.22; and the pooled OR excluding Shiono 1986 Kaiser is 1.35, 95% CI 1.17–1.54), and (f) craniosynostosis. Studies are ranked according to size of the odds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For Permissions, please email: journals.permissions@oup.comThis is an Open Access article distributed under the terms of the Creative Commons Attribution Non-Commercial License (http://creativecommons.org/licenses/by-nc/2.5)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69301-3C06-42F6-B912-FCFBFDBD637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plots for (a) facial defects, (b) eye defects only, and (c) cleft lip or palate. Studies are ranked according to size of the odds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For Permissions, please email: journals.permissions@oup.comThis is an Open Access article distributed under the terms of the Creative Commons Attribution Non-Commercial License (http://creativecommons.org/licenses/by-nc/2.5)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69301-3C06-42F6-B912-FCFBFDBD637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plots for (a) facial defects, (b) eye defects only, and (c) cleft lip or palate. Studies are ranked according to size of the odds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For Permissions, please email: journals.permissions@oup.comThis is an Open Access article distributed under the terms of the Creative Commons Attribution Non-Commercial License (http://creativecommons.org/licenses/by-nc/2.5)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69301-3C06-42F6-B912-FCFBFDBD637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plots for (a) all gastrointestinal defects (Kelsey 1978 had no standard error, OR = 1.55), (b) gastroschisis, (c) anal atresia, (d) umbilical/ventral/inguinal hernias, (e) all genitourinary defects, and (f) cryptorchidism. Studies are ranked according to size of the odds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For Permissions, please email: journals.permissions@oup.comThis is an Open Access article distributed under the terms of the Creative Commons Attribution Non-Commercial License (http://creativecommons.org/licenses/by-nc/2.5)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69301-3C06-42F6-B912-FCFBFDBD637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plots for (a) all gastrointestinal defects (Kelsey 1978 had no standard error, OR = 1.55), (b) gastroschisis, (c) anal atresia, (d) umbilical/ventral/inguinal hernias, (e) all genitourinary defects, and (f) cryptorchidism. Studies are ranked according to size of the odds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For Permissions, please email: journals.permissions@oup.comThis is an Open Access article distributed under the terms of the Creative Commons Attribution Non-Commercial License (http://creativecommons.org/licenses/by-nc/2.5) which permits unrestricted non-commercial use, distribution, and reproduction in any medium, provided the original work is properly cited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69301-3C06-42F6-B912-FCFBFDBD6374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r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upd/dmr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upd/dmr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umupd/dmr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umupd/dmr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humupd/dmr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humupd/dmr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5, September-October 2011, Pages 589–604,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Summary of the meta-analyses for maternal smoking in pregnancy and birth defects. The pooled ORs are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406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5, September-October 2011, Pages 589–604,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Forest plots for (a) cardiovascular/heart defects (Kelsey 1978 had no standard error, OR = 1.08), (b)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226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5, September-October 2011, Pages 589–604,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Forest plots for (a) cardiovascular/heart defects (Kelsey 1978 had no standard error, OR = 1.08), (b)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2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5, September-October 2011, Pages 589–604,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Forest plots for (a) facial defects, (b) eye defects only, and (c) cleft lip or palate. Studies are ranked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200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5, September-October 2011, Pages 589–604,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Forest plots for (a) facial defects, (b) eye defects only, and (c) cleft lip or palate. Studies are ranked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02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5, September-October 2011, Pages 589–604,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Forest plots for (a) all gastrointestinal defects (Kelsey 1978 had no standard error, OR = 1.55),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9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17, Issue 5, September-October 2011, Pages 589–604,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https://doi.org/10.1093/humupd/dmr022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Forest plots for (a) all gastrointestinal defects (Kelsey 1978 had no standard error, OR = 1.55),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8063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 1 Summary of the meta-analyses for maternal smoking in pregnancy and birth defects. The pooled ORs are shown ...</vt:lpstr>
      <vt:lpstr>Figure 2 Forest plots for (a) cardiovascular/heart defects (Kelsey 1978 had no standard error, OR = 1.08), (b) all ...</vt:lpstr>
      <vt:lpstr>Figure 2 Forest plots for (a) cardiovascular/heart defects (Kelsey 1978 had no standard error, OR = 1.08), (b) all ...</vt:lpstr>
      <vt:lpstr>Figure 3 Forest plots for (a) facial defects, (b) eye defects only, and (c) cleft lip or palate. Studies are ranked ...</vt:lpstr>
      <vt:lpstr>Figure 3 Forest plots for (a) facial defects, (b) eye defects only, and (c) cleft lip or palate. Studies are ranked ...</vt:lpstr>
      <vt:lpstr>Figure 4 Forest plots for (a) all gastrointestinal defects (Kelsey 1978 had no standard error, OR = 1.55), (b) ...</vt:lpstr>
      <vt:lpstr>Figure 4 Forest plots for (a) all gastrointestinal defects (Kelsey 1978 had no standard error, OR = 1.55),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2024-04-26T12:49:31Z</dcterms:modified>
</cp:coreProperties>
</file>