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  <p:sldId id="298" r:id="rId15"/>
    <p:sldId id="301" r:id="rId16"/>
    <p:sldId id="304" r:id="rId17"/>
    <p:sldId id="307" r:id="rId18"/>
    <p:sldId id="310" r:id="rId19"/>
    <p:sldId id="313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1A25DBF-9F4A-4F19-AEB3-CFB87DE4A083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1DBE19C-A3BA-4AAA-88D6-761938FE00AF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Study area with some ice-edge observations and ocean current patterns (after Vinje, 2001).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International Council for the Exploration of the Sea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C9C68E-3786-452F-945C-83F7E37DDDA2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Wavelet spectrum of the Kola section temperature time-series.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International Council for the Exploration of the Sea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C9C68E-3786-452F-945C-83F7E37DDDA2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9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Kola section temperature time-series, and estimated dominant wavelets of about 6, 18, 55, and 74 years.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International Council for the Exploration of the Sea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C9C68E-3786-452F-945C-83F7E37DDDA2}" type="slidenum">
              <a:rPr lang="en-US" altLang="en-US" sz="1200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10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Wavelet spectrum from the Hammerfest annual mean sea-level time-series.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International Council for the Exploration of the Sea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C9C68E-3786-452F-945C-83F7E37DDDA2}" type="slidenum">
              <a:rPr lang="en-US" altLang="en-US" sz="1200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Hammerfest annual mean sea-level time-series, and dominant wavelets of about 6 and 18 years.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International Council for the Exploration of the Sea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C9C68E-3786-452F-945C-83F7E37DDDA2}" type="slidenum">
              <a:rPr lang="en-US" altLang="en-US" sz="1200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Wavelet spectrum from the Greenland Sea ice-extent time-series.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International Council for the Exploration of the Sea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C9C68E-3786-452F-945C-83F7E37DDDA2}" type="slidenum">
              <a:rPr lang="en-US" altLang="en-US" sz="1200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Greenland Sea ice-extent time-series, and identified wavelet cycles of about 6, 24, and 74 years.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International Council for the Exploration of the Sea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C9C68E-3786-452F-945C-83F7E37DDDA2}" type="slidenum">
              <a:rPr lang="en-US" altLang="en-US" sz="1200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Wavelet spectrum from the NAO winter index time-series.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International Council for the Exploration of the Sea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C9C68E-3786-452F-945C-83F7E37DDDA2}" type="slidenum">
              <a:rPr lang="en-US" altLang="en-US" sz="1200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17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Time-series of the NAO winter index (+4), and the dominant-wavelet cycles of 6, 18, and 74 years.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International Council for the Exploration of the Sea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C9C68E-3786-452F-945C-83F7E37DDDA2}" type="slidenum">
              <a:rPr lang="en-US" altLang="en-US" sz="1200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Polar position in the y direction time-series, 1846–2000, and estimated dominant-wavelet cycles of 74, 18, and 6 years.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International Council for the Exploration of the Sea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C9C68E-3786-452F-945C-83F7E37DDDA2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Wavelet spectrum WP(1:80)(t) of the polar position time-series in the y direction.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International Council for the Exploration of the Sea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C9C68E-3786-452F-945C-83F7E37DDDA2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Coiflet 3 wavelet function.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International Council for the Exploration of the Sea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C9C68E-3786-452F-945C-83F7E37DDDA2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Identified 18-year wavelet cycle and an 18.6-year lunar nodal cycle.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International Council for the Exploration of the Sea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C9C68E-3786-452F-945C-83F7E37DDDA2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Wavelet spectrum from the Røst air temperature time-series.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International Council for the Exploration of the Sea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C9C68E-3786-452F-945C-83F7E37DDDA2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Røst annual mean winter air temperature time-series (+4), and the dominant wavelets of 8, 24, and 74 years.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International Council for the Exploration of the Sea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C9C68E-3786-452F-945C-83F7E37DDDA2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Wavelet spectrum WB(1:80)(t) of the Barents Sea ice-extent time-series.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International Council for the Exploration of the Sea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C9C68E-3786-452F-945C-83F7E37DDDA2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Time-series of Barents Sea ice extent, and dominant wavelets of 6, 18, and 74 years during the period 1864–1998.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International Council for the Exploration of the Sea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C9C68E-3786-452F-945C-83F7E37DDDA2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16/j.icesjms.2005.07.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gif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16/j.icesjms.2005.07.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gif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doi.org/10.1016/j.icesjms.2005.07.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2.gif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hyperlink" Target="https://doi.org/10.1016/j.icesjms.2005.07.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3.gif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hyperlink" Target="https://doi.org/10.1016/j.icesjms.2005.07.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4.gif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hyperlink" Target="https://doi.org/10.1016/j.icesjms.2005.07.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5.gif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hyperlink" Target="https://doi.org/10.1016/j.icesjms.2005.07.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6.gif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hyperlink" Target="https://doi.org/10.1016/j.icesjms.2005.07.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7.gif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hyperlink" Target="https://doi.org/10.1016/j.icesjms.2005.07.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8.gi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16/j.icesjms.2005.07.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gi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16/j.icesjms.2005.07.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gif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16/j.icesjms.2005.07.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gi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16/j.icesjms.2005.07.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gi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16/j.icesjms.2005.07.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gi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16/j.icesjms.2005.07.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gi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16/j.icesjms.2005.07.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gif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16/j.icesjms.2005.07.0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gif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ICES J Mar Sci</a:t>
            </a:r>
            <a:r>
              <a:rPr lang="en-US" altLang="en-US" sz="1000">
                <a:solidFill>
                  <a:srgbClr val="333333"/>
                </a:solidFill>
              </a:rPr>
              <a:t>, Volume 63, Issue 3, 2006, Pages 401–420,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https://doi.org/10.1016/j.icesjms.2005.07.015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Study area with some ice-edge observations and ocean current patterns (after Vinje, 2001).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54200" y="1371600"/>
            <a:ext cx="54483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ICES J Mar Sci</a:t>
            </a:r>
            <a:r>
              <a:rPr lang="en-US" altLang="en-US" sz="1000">
                <a:solidFill>
                  <a:srgbClr val="333333"/>
                </a:solidFill>
              </a:rPr>
              <a:t>, Volume 63, Issue 3, 2006, Pages 401–420,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https://doi.org/10.1016/j.icesjms.2005.07.015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 </a:t>
            </a:r>
            <a:r>
              <a:rPr lang="en-US" altLang="en-US" b="0"/>
              <a:t>Wavelet spectrum of the Kola section temperature time-series.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4419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ICES J Mar Sci</a:t>
            </a:r>
            <a:r>
              <a:rPr lang="en-US" altLang="en-US" sz="1000">
                <a:solidFill>
                  <a:srgbClr val="333333"/>
                </a:solidFill>
              </a:rPr>
              <a:t>, Volume 63, Issue 3, 2006, Pages 401–420,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https://doi.org/10.1016/j.icesjms.2005.07.015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9 </a:t>
            </a:r>
            <a:r>
              <a:rPr lang="en-US" altLang="en-US" b="0"/>
              <a:t>Kola section temperature time-series, and estimated dominant wavelets of about 6, 18, 55, and 74 years.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38300" y="1371600"/>
            <a:ext cx="585489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ICES J Mar Sci</a:t>
            </a:r>
            <a:r>
              <a:rPr lang="en-US" altLang="en-US" sz="1000">
                <a:solidFill>
                  <a:srgbClr val="333333"/>
                </a:solidFill>
              </a:rPr>
              <a:t>, Volume 63, Issue 3, 2006, Pages 401–420,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https://doi.org/10.1016/j.icesjms.2005.07.015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10 </a:t>
            </a:r>
            <a:r>
              <a:rPr lang="en-US" altLang="en-US" b="0"/>
              <a:t>Wavelet spectrum from the Hammerfest annual mean sea-level time-series.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65300" y="1371600"/>
            <a:ext cx="562002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ICES J Mar Sci</a:t>
            </a:r>
            <a:r>
              <a:rPr lang="en-US" altLang="en-US" sz="1000">
                <a:solidFill>
                  <a:srgbClr val="333333"/>
                </a:solidFill>
              </a:rPr>
              <a:t>, Volume 63, Issue 3, 2006, Pages 401–420,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https://doi.org/10.1016/j.icesjms.2005.07.015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11 </a:t>
            </a:r>
            <a:r>
              <a:rPr lang="en-US" altLang="en-US" b="0"/>
              <a:t>Hammerfest annual mean sea-level time-series, and dominant wavelets of about 6 and 18 years.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4419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ICES J Mar Sci</a:t>
            </a:r>
            <a:r>
              <a:rPr lang="en-US" altLang="en-US" sz="1000">
                <a:solidFill>
                  <a:srgbClr val="333333"/>
                </a:solidFill>
              </a:rPr>
              <a:t>, Volume 63, Issue 3, 2006, Pages 401–420,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https://doi.org/10.1016/j.icesjms.2005.07.015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12 </a:t>
            </a:r>
            <a:r>
              <a:rPr lang="en-US" altLang="en-US" b="0"/>
              <a:t>Wavelet spectrum from the Greenland Sea ice-extent time-series.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51000" y="1371600"/>
            <a:ext cx="583746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ICES J Mar Sci</a:t>
            </a:r>
            <a:r>
              <a:rPr lang="en-US" altLang="en-US" sz="1000">
                <a:solidFill>
                  <a:srgbClr val="333333"/>
                </a:solidFill>
              </a:rPr>
              <a:t>, Volume 63, Issue 3, 2006, Pages 401–420,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https://doi.org/10.1016/j.icesjms.2005.07.015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13 </a:t>
            </a:r>
            <a:r>
              <a:rPr lang="en-US" altLang="en-US" b="0"/>
              <a:t>Greenland Sea ice-extent time-series, and identified wavelet cycles of about 6, 24, and 74 years.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9015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ICES J Mar Sci</a:t>
            </a:r>
            <a:r>
              <a:rPr lang="en-US" altLang="en-US" sz="1000">
                <a:solidFill>
                  <a:srgbClr val="333333"/>
                </a:solidFill>
              </a:rPr>
              <a:t>, Volume 63, Issue 3, 2006, Pages 401–420,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https://doi.org/10.1016/j.icesjms.2005.07.015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16 </a:t>
            </a:r>
            <a:r>
              <a:rPr lang="en-US" altLang="en-US" b="0"/>
              <a:t>Wavelet spectrum from the NAO winter index time-series.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38300" y="1371600"/>
            <a:ext cx="587241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ICES J Mar Sci</a:t>
            </a:r>
            <a:r>
              <a:rPr lang="en-US" altLang="en-US" sz="1000">
                <a:solidFill>
                  <a:srgbClr val="333333"/>
                </a:solidFill>
              </a:rPr>
              <a:t>, Volume 63, Issue 3, 2006, Pages 401–420,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https://doi.org/10.1016/j.icesjms.2005.07.015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17 </a:t>
            </a:r>
            <a:r>
              <a:rPr lang="en-US" altLang="en-US" b="0"/>
              <a:t>Time-series of the NAO winter index (+4), and the dominant-wavelet cycles of 6, 18, and 74 years.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38300" y="1371600"/>
            <a:ext cx="587241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ICES J Mar Sci</a:t>
            </a:r>
            <a:r>
              <a:rPr lang="en-US" altLang="en-US" sz="1000">
                <a:solidFill>
                  <a:srgbClr val="333333"/>
                </a:solidFill>
              </a:rPr>
              <a:t>, Volume 63, Issue 3, 2006, Pages 401–420,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https://doi.org/10.1016/j.icesjms.2005.07.015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Polar position in the y direction time-series, 1846–2000, and estimated dominant-wavelet cycles of 74, 18,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4419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ICES J Mar Sci</a:t>
            </a:r>
            <a:r>
              <a:rPr lang="en-US" altLang="en-US" sz="1000">
                <a:solidFill>
                  <a:srgbClr val="333333"/>
                </a:solidFill>
              </a:rPr>
              <a:t>, Volume 63, Issue 3, 2006, Pages 401–420,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https://doi.org/10.1016/j.icesjms.2005.07.015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Wavelet spectrum W</a:t>
            </a:r>
            <a:r>
              <a:rPr lang="en-US" altLang="en-US" b="0" baseline="-25000"/>
              <a:t>P(1:80)</a:t>
            </a:r>
            <a:r>
              <a:rPr lang="en-US" altLang="en-US" b="0"/>
              <a:t>(t) of the polar position time-series in the y direction.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01800" y="1371600"/>
            <a:ext cx="573505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ICES J Mar Sci</a:t>
            </a:r>
            <a:r>
              <a:rPr lang="en-US" altLang="en-US" sz="1000">
                <a:solidFill>
                  <a:srgbClr val="333333"/>
                </a:solidFill>
              </a:rPr>
              <a:t>, Volume 63, Issue 3, 2006, Pages 401–420,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https://doi.org/10.1016/j.icesjms.2005.07.015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Coiflet 3 wavelet function.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32000" y="1371600"/>
            <a:ext cx="508131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ICES J Mar Sci</a:t>
            </a:r>
            <a:r>
              <a:rPr lang="en-US" altLang="en-US" sz="1000">
                <a:solidFill>
                  <a:srgbClr val="333333"/>
                </a:solidFill>
              </a:rPr>
              <a:t>, Volume 63, Issue 3, 2006, Pages 401–420,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https://doi.org/10.1016/j.icesjms.2005.07.015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Identified 18-year wavelet cycle and an 18.6-year lunar nodal cycle.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4419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ICES J Mar Sci</a:t>
            </a:r>
            <a:r>
              <a:rPr lang="en-US" altLang="en-US" sz="1000">
                <a:solidFill>
                  <a:srgbClr val="333333"/>
                </a:solidFill>
              </a:rPr>
              <a:t>, Volume 63, Issue 3, 2006, Pages 401–420,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https://doi.org/10.1016/j.icesjms.2005.07.015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14 </a:t>
            </a:r>
            <a:r>
              <a:rPr lang="en-US" altLang="en-US" b="0"/>
              <a:t>Wavelet spectrum from the Røst air temperature time-series.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38300" y="1371600"/>
            <a:ext cx="587241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ICES J Mar Sci</a:t>
            </a:r>
            <a:r>
              <a:rPr lang="en-US" altLang="en-US" sz="1000">
                <a:solidFill>
                  <a:srgbClr val="333333"/>
                </a:solidFill>
              </a:rPr>
              <a:t>, Volume 63, Issue 3, 2006, Pages 401–420,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https://doi.org/10.1016/j.icesjms.2005.07.015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15 </a:t>
            </a:r>
            <a:r>
              <a:rPr lang="en-US" altLang="en-US" b="0"/>
              <a:t>Røst annual mean winter air temperature time-series (+4), and the dominant wavelets of 8, 24, and 74 years.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38300" y="1371600"/>
            <a:ext cx="587241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ICES J Mar Sci</a:t>
            </a:r>
            <a:r>
              <a:rPr lang="en-US" altLang="en-US" sz="1000">
                <a:solidFill>
                  <a:srgbClr val="333333"/>
                </a:solidFill>
              </a:rPr>
              <a:t>, Volume 63, Issue 3, 2006, Pages 401–420,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https://doi.org/10.1016/j.icesjms.2005.07.015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 </a:t>
            </a:r>
            <a:r>
              <a:rPr lang="en-US" altLang="en-US" b="0"/>
              <a:t>Wavelet spectrum W</a:t>
            </a:r>
            <a:r>
              <a:rPr lang="en-US" altLang="en-US" b="0" baseline="-25000"/>
              <a:t>B(1:80)</a:t>
            </a:r>
            <a:r>
              <a:rPr lang="en-US" altLang="en-US" b="0"/>
              <a:t>(t) of the Barents Sea ice-extent time-series.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25600" y="1371600"/>
            <a:ext cx="589005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ICES J Mar Sci</a:t>
            </a:r>
            <a:r>
              <a:rPr lang="en-US" altLang="en-US" sz="1000">
                <a:solidFill>
                  <a:srgbClr val="333333"/>
                </a:solidFill>
              </a:rPr>
              <a:t>, Volume 63, Issue 3, 2006, Pages 401–420,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https://doi.org/10.1016/j.icesjms.2005.07.015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 </a:t>
            </a:r>
            <a:r>
              <a:rPr lang="en-US" altLang="en-US" b="0"/>
              <a:t>Time-series of Barents Sea ice extent, and dominant wavelets of 6, 18, and 74 years during the period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3612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51</Paragraphs>
  <Slides>17</Slides>
  <Notes>17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18">
      <vt:lpstr>13_Office Theme</vt:lpstr>
      <vt:lpstr>Figure 1 Study area with some ice-edge observations and ocean current patterns (after Vinje, 2001).
</vt:lpstr>
      <vt:lpstr>Figure 4 Polar position in the y direction time-series, 1846–2000, and estimated dominant-wavelet cycles of 74, 18, ...</vt:lpstr>
      <vt:lpstr>Figure 3 Wavelet spectrum WP(1:80)(t) of the polar position time-series in the y direction.
</vt:lpstr>
      <vt:lpstr>Figure 2 Coiflet 3 wavelet function.
</vt:lpstr>
      <vt:lpstr>Figure 5 Identified 18-year wavelet cycle and an 18.6-year lunar nodal cycle.
</vt:lpstr>
      <vt:lpstr>Figure 14 Wavelet spectrum from the Røst air temperature time-series.
</vt:lpstr>
      <vt:lpstr>Figure 15 Røst annual mean winter air temperature time-series (+4), and the dominant wavelets of 8, 24, and 74 years.
</vt:lpstr>
      <vt:lpstr>Figure 6 Wavelet spectrum WB(1:80)(t) of the Barents Sea ice-extent time-series.
</vt:lpstr>
      <vt:lpstr>Figure 7 Time-series of Barents Sea ice extent, and dominant wavelets of 6, 18, and 74 years during the period ...</vt:lpstr>
      <vt:lpstr>Figure 8 Wavelet spectrum of the Kola section temperature time-series.
</vt:lpstr>
      <vt:lpstr>Figure 9 Kola section temperature time-series, and estimated dominant wavelets of about 6, 18, 55, and 74 years.
</vt:lpstr>
      <vt:lpstr>Figure 10 Wavelet spectrum from the Hammerfest annual mean sea-level time-series.
</vt:lpstr>
      <vt:lpstr>Figure 11 Hammerfest annual mean sea-level time-series, and dominant wavelets of about 6 and 18 years.
</vt:lpstr>
      <vt:lpstr>Figure 12 Wavelet spectrum from the Greenland Sea ice-extent time-series.
</vt:lpstr>
      <vt:lpstr>Figure 13 Greenland Sea ice-extent time-series, and identified wavelet cycles of about 6, 24, and 74 years.
</vt:lpstr>
      <vt:lpstr>Figure 16 Wavelet spectrum from the NAO winter index time-series.
</vt:lpstr>
      <vt:lpstr>Figure 17 Time-series of the NAO winter index (+4), and the dominant-wavelet cycles of 6, 18, and 74 years.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2024-04-26T12:32:45Z</dcterms:modified>
</cp:coreProperties>
</file>