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  <p:sldId id="289" r:id="rId12"/>
    <p:sldId id="292" r:id="rId13"/>
    <p:sldId id="295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tags" Target="tags/tag1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0650AF3-DD1C-4BD7-BC4C-9E2E701B85C0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E6BFE68-3B34-4B2D-A5BD-3027F456BA00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578C42B-39A9-44DD-9A5D-0078B50E4938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578C42B-39A9-44DD-9A5D-0078B50E4938}" type="slidenum">
              <a:rPr lang="en-US" altLang="en-US" sz="1200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578C42B-39A9-44DD-9A5D-0078B50E4938}" type="slidenum">
              <a:rPr lang="en-US" altLang="en-US" sz="1200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578C42B-39A9-44DD-9A5D-0078B50E4938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Disease-free survival, distant disease-free survival, and survival according to treatment group. Benefit from MFT (methotrexate, fluorouracil, and tamoxifen) or CMFT (cyclophosphamide, methotrexate, fluorouracil, and tamoxifen) is further indicated by the relative risk (95% confidence interval) of the occurrence of events related to those outcomes. Pts. = patients; Tam = tamoxifen alone; # = number. The P values are two-sided.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578C42B-39A9-44DD-9A5D-0078B50E4938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578C42B-39A9-44DD-9A5D-0078B50E4938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Benefit from MFT (methotrexate, fluorouracil, and tamoxifen) or CMFT (cyclophosphamide, methotrexate, fluorouracil, and tamoxifen) relative to tamoxifen alone (Tam). Relative risks (open and closed circles) and 95% confidence intervals (horizontal lines) for sites of first events. Loc./Reg. = local—regional.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578C42B-39A9-44DD-9A5D-0078B50E4938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578C42B-39A9-44DD-9A5D-0078B50E4938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Relative risks (open and closed circles) and 95% confidence intervals (horizontal lines) of occurrence of events related to disease-free survival according to tumor size, estrogen receptor (ER) status, and progesterone receptor (PgR) status. MFT = methotrexate, fluorouracil, and tamoxifen; CMFT = cyclophosphamide, methotrexate, fluorouracil, and tamoxifen; Tam = tamoxifen alone. Tumor ER and PgR contents are given as fmol/mg cytosol protein.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578C42B-39A9-44DD-9A5D-0078B50E4938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Relative risks (open and closed circles) and 95% confidence intervals (horizontal lines) of occurrence of events related to disease-free survival, distant disease-free survival, and death according to patient age. MFT = methotrexate, fluorouracil, and tamoxifen; CMFT = cyclophosphamide, methotrexate, fluorouracil, and tamoxifen; Tam = tamoxifen alone.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578C42B-39A9-44DD-9A5D-0078B50E4938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 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578C42B-39A9-44DD-9A5D-0078B50E4938}" type="slidenum">
              <a:rPr lang="en-US" altLang="en-US" sz="1200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jnci/89.22.167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hyperlink" Target="https://doi.org/10.1093/jnci/89.22.167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1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hyperlink" Target="https://doi.org/10.1093/jnci/89.22.167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jnci/89.22.167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jnci/89.22.167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jnci/89.22.167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jnci/89.22.167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jnci/89.22.167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jnci/89.22.167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93/jnci/89.22.167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hyperlink" Target="https://doi.org/10.1093/jnci/89.22.167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10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Natl Cancer Inst</a:t>
            </a:r>
            <a:r>
              <a:rPr lang="en-US" altLang="en-US" sz="1000">
                <a:solidFill>
                  <a:srgbClr val="333333"/>
                </a:solidFill>
              </a:rPr>
              <a:t>, Volume 89, Issue 22, 19 November 1997, Pages 1673–1682,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https://doi.org/10.1093/jnci/89.22.1673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29819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Natl Cancer Inst</a:t>
            </a:r>
            <a:r>
              <a:rPr lang="en-US" altLang="en-US" sz="1000">
                <a:solidFill>
                  <a:srgbClr val="333333"/>
                </a:solidFill>
              </a:rPr>
              <a:t>, Volume 89, Issue 22, 19 November 1997, Pages 1673–1682,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https://doi.org/10.1093/jnci/89.22.1673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54584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Natl Cancer Inst</a:t>
            </a:r>
            <a:r>
              <a:rPr lang="en-US" altLang="en-US" sz="1000">
                <a:solidFill>
                  <a:srgbClr val="333333"/>
                </a:solidFill>
              </a:rPr>
              <a:t>, Volume 89, Issue 22, 19 November 1997, Pages 1673–1682,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https://doi.org/10.1093/jnci/89.22.1673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530600" y="1371600"/>
            <a:ext cx="209126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Natl Cancer Inst</a:t>
            </a:r>
            <a:r>
              <a:rPr lang="en-US" altLang="en-US" sz="1000">
                <a:solidFill>
                  <a:srgbClr val="333333"/>
                </a:solidFill>
              </a:rPr>
              <a:t>, Volume 89, Issue 22, 19 November 1997, Pages 1673–1682,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https://doi.org/10.1093/jnci/89.22.1673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97200" y="1371600"/>
            <a:ext cx="315506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Natl Cancer Inst</a:t>
            </a:r>
            <a:r>
              <a:rPr lang="en-US" altLang="en-US" sz="1000">
                <a:solidFill>
                  <a:srgbClr val="333333"/>
                </a:solidFill>
              </a:rPr>
              <a:t>, Volume 89, Issue 22, 19 November 1997, Pages 1673–1682,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https://doi.org/10.1093/jnci/89.22.1673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1. </a:t>
            </a:r>
            <a:r>
              <a:rPr lang="en-US" altLang="en-US" b="0"/>
              <a:t>Disease-free survival, distant disease-free survival, and survival according to treatment group. Benefit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75717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Natl Cancer Inst</a:t>
            </a:r>
            <a:r>
              <a:rPr lang="en-US" altLang="en-US" sz="1000">
                <a:solidFill>
                  <a:srgbClr val="333333"/>
                </a:solidFill>
              </a:rPr>
              <a:t>, Volume 89, Issue 22, 19 November 1997, Pages 1673–1682,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https://doi.org/10.1093/jnci/89.22.1673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37744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Natl Cancer Inst</a:t>
            </a:r>
            <a:r>
              <a:rPr lang="en-US" altLang="en-US" sz="1000">
                <a:solidFill>
                  <a:srgbClr val="333333"/>
                </a:solidFill>
              </a:rPr>
              <a:t>, Volume 89, Issue 22, 19 November 1997, Pages 1673–1682,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https://doi.org/10.1093/jnci/89.22.1673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2. </a:t>
            </a:r>
            <a:r>
              <a:rPr lang="en-US" altLang="en-US" b="0"/>
              <a:t>Benefit from MFT (methotrexate, fluorouracil, and tamoxifen) or CMFT (cyclophosphamide, methotrexate,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59257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Natl Cancer Inst</a:t>
            </a:r>
            <a:r>
              <a:rPr lang="en-US" altLang="en-US" sz="1000">
                <a:solidFill>
                  <a:srgbClr val="333333"/>
                </a:solidFill>
              </a:rPr>
              <a:t>, Volume 89, Issue 22, 19 November 1997, Pages 1673–1682,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https://doi.org/10.1093/jnci/89.22.1673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62178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Natl Cancer Inst</a:t>
            </a:r>
            <a:r>
              <a:rPr lang="en-US" altLang="en-US" sz="1000">
                <a:solidFill>
                  <a:srgbClr val="333333"/>
                </a:solidFill>
              </a:rPr>
              <a:t>, Volume 89, Issue 22, 19 November 1997, Pages 1673–1682,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https://doi.org/10.1093/jnci/89.22.1673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3. </a:t>
            </a:r>
            <a:r>
              <a:rPr lang="en-US" altLang="en-US" b="0"/>
              <a:t>Relative risks (open and closed circles) and 95% confidence intervals (horizontal lines) of occurrence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84683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Natl Cancer Inst</a:t>
            </a:r>
            <a:r>
              <a:rPr lang="en-US" altLang="en-US" sz="1000">
                <a:solidFill>
                  <a:srgbClr val="333333"/>
                </a:solidFill>
              </a:rPr>
              <a:t>, Volume 89, Issue 22, 19 November 1997, Pages 1673–1682,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https://doi.org/10.1093/jnci/89.22.1673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4. </a:t>
            </a:r>
            <a:r>
              <a:rPr lang="en-US" altLang="en-US" b="0"/>
              <a:t>Relative risks (open and closed circles) and 95% confidence intervals (horizontal lines) of occurrence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68452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Natl Cancer Inst</a:t>
            </a:r>
            <a:r>
              <a:rPr lang="en-US" altLang="en-US" sz="1000">
                <a:solidFill>
                  <a:srgbClr val="333333"/>
                </a:solidFill>
              </a:rPr>
              <a:t>, Volume 89, Issue 22, 19 November 1997, Pages 1673–1682,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https://doi.org/10.1093/jnci/89.22.1673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57400" y="1371600"/>
            <a:ext cx="501804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26</Paragraphs>
  <Slides>11</Slides>
  <Notes>11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2">
      <vt:lpstr>13_Office Theme</vt:lpstr>
      <vt:lpstr>Slide 1</vt:lpstr>
      <vt:lpstr>Slide 2</vt:lpstr>
      <vt:lpstr>Fig. 1. Disease-free survival, distant disease-free survival, and survival according to treatment group. Benefit ...</vt:lpstr>
      <vt:lpstr>Slide 4</vt:lpstr>
      <vt:lpstr>Fig. 2. Benefit from MFT (methotrexate, fluorouracil, and tamoxifen) or CMFT (cyclophosphamide, methotrexate, ...</vt:lpstr>
      <vt:lpstr>Slide 6</vt:lpstr>
      <vt:lpstr>Fig. 3. Relative risks (open and closed circles) and 95% confidence intervals (horizontal lines) of occurrence of ...</vt:lpstr>
      <vt:lpstr>Fig. 4. Relative risks (open and closed circles) and 95% confidence intervals (horizontal lines) of occurrence of ...</vt:lpstr>
      <vt:lpstr>Slide 9</vt:lpstr>
      <vt:lpstr>Slide 10</vt:lpstr>
      <vt:lpstr>Slide 11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2024-04-26T09:04:15Z</dcterms:modified>
</cp:coreProperties>
</file>