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A481FA-BEAF-46B4-965E-20FF063052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0FEC16-C936-4DBB-BAEB-96876BBDEE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models of 1,4-bis(alkylamino)benzo[g]phthalazine derivatives functionalized with amino, pyridine or hydroxy groups at the end of the side chains.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98959-6472-4917-80A0-49955586131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models of 1-alkylamino-4-chloro- and 1,4-bis(alkylamino)benzo[g]phthalazine derivatives functionalized with imidazole or pyrazole rings at the end of the side chains.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98959-6472-4917-80A0-49955586131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Benzo[g]phthalazine derivatives tested against Leishmania infantum and Leishmania braziliensis in this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98959-6472-4917-80A0-49955586131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 vitro inhibition (%) of Fe-SOD in (a) Leishmania infantum and (b) Leishmania braziliensis promastigotes for compounds 1–6. (c) In vitro inhibition of CuZn-SOD in human erythrocytes for compounds 1–6. Values are means of three separate determinations. Differences between the activities of the control homogenate and those incubated with compounds 1–6 were analysed with the Newman–Keuls test. aIC50 was calculated by linear regression analysis from the Kc values at the concentrations employed (1, 10, 25, 50 and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98959-6472-4917-80A0-49955586131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the imidazole-based (1–4) and pyrazole-based (5–6) benzo[g]phthalazine derivatives on the infection and growth rates of Leishmania spp. (a, b) Rate of infection of L. infantum. (c, d) Mean number of amastigotes per infected J774 A.2 macrophage for L. infantum (at IC25). Values are means of three separate experiments. Glucant., Glucantime (meglumine antimoniate).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98959-6472-4917-80A0-49955586131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Effects of the imidazole-based (1–4) and pyrazole-based (5–6) benzo[g]phthalazine derivatives on the infection and growth rates of Leishmania spp. (a, b) Rate of infection of L. braziliensis. (c, d) Mean number of amastigotes per infected J774 A.2 macrophage for L. braziliensis (at IC25). Values are means of three separate experiments. Glucant., Glucantime (meglumine antimoniate).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98959-6472-4917-80A0-49955586131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Ultrastructural alterations observed by TEM in L. infantum treated with meglumine antimoniate and compounds 1–6. Control, control parasite (bar 1 μm); Gluc, modifications after treatment with meglumine antimoniate (Glucantime) (bar 2.33 μm). 1, 2, 3 (bar 1 μm), 4 (bar 2.33 μm), 5 (bar 1 μm) and 6 (bar 1.59 μm), promastigotes treated with the respective compounds. N, nucleus; M, mitochondrion; V, vacuole; F, flagellum; G, glycosome; K, kinetoplast; D, dead parasites; Ve, electron-dense vesicles. Single arrows indicate distorted promastigotes.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98959-6472-4917-80A0-49955586131A}"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Ultrastructural alterations observed by TEM in L. braziliensis treated with meglumine antimoniate and compounds 1–6. Control, control parasite (bar 1 μm); Gluc, modifications after treatment with meglumine antimoniate (Glucantime) (bar 1.59 μm). 1 and 2 (bar 2.33 μm), 3, 4 and 5 (bar 1 μm) and 6 (bar 1.59 μm), promastigotes treated with the respective compounds. N, nucleus; M, mitochondrion; V, vacuole; F, flagellum; G, glycosome; K, kinetoplast; D, dead parasites; Ve, electron-dense vesicles. Single arrows indicate distorted promastigotes.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98959-6472-4917-80A0-49955586131A}"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r48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c/dkr48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ac/dkr48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ac/dkr48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ac/dkr48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ac/dkr48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ac/dkr480"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ac/dkr480"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2, February 2012, Pages 387–397, </a:t>
            </a:r>
            <a:r>
              <a:rPr lang="en-US" altLang="en-US" sz="1000">
                <a:solidFill>
                  <a:srgbClr val="333333"/>
                </a:solidFill>
                <a:hlinkClick r:id="rId3"/>
              </a:rPr>
              <a:t>https://doi.org/10.1093/jac/dkr480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models of 1,4-bis(alkylamino)benzo[g]phthalazine derivatives functionalized with amino, pyridine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2811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2, February 2012, Pages 387–397, </a:t>
            </a:r>
            <a:r>
              <a:rPr lang="en-US" altLang="en-US" sz="1000">
                <a:solidFill>
                  <a:srgbClr val="333333"/>
                </a:solidFill>
                <a:hlinkClick r:id="rId3"/>
              </a:rPr>
              <a:t>https://doi.org/10.1093/jac/dkr480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models of 1-alkylamino-4-chloro- and 1,4-bis(alkylamino)benzo[g]phthalazine derivatives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8029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2, February 2012, Pages 387–397, </a:t>
            </a:r>
            <a:r>
              <a:rPr lang="en-US" altLang="en-US" sz="1000">
                <a:solidFill>
                  <a:srgbClr val="333333"/>
                </a:solidFill>
                <a:hlinkClick r:id="rId3"/>
              </a:rPr>
              <a:t>https://doi.org/10.1093/jac/dkr480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Benzo[g]phthalazine derivatives tested against Leishmania infantum and Leishmania braziliensis in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353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2, February 2012, Pages 387–397, </a:t>
            </a:r>
            <a:r>
              <a:rPr lang="en-US" altLang="en-US" sz="1000">
                <a:solidFill>
                  <a:srgbClr val="333333"/>
                </a:solidFill>
                <a:hlinkClick r:id="rId3"/>
              </a:rPr>
              <a:t>https://doi.org/10.1093/jac/dkr480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 vitro inhibition (%) of Fe-SOD in (a) Leishmania infantum and (b) Leishmania braziliensis promastigotes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776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2, February 2012, Pages 387–397, </a:t>
            </a:r>
            <a:r>
              <a:rPr lang="en-US" altLang="en-US" sz="1000">
                <a:solidFill>
                  <a:srgbClr val="333333"/>
                </a:solidFill>
                <a:hlinkClick r:id="rId3"/>
              </a:rPr>
              <a:t>https://doi.org/10.1093/jac/dkr480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the imidazole-based (1–4) and pyrazole-based (5–6) benzo[g]phthalazine derivatives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442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2, February 2012, Pages 387–397, </a:t>
            </a:r>
            <a:r>
              <a:rPr lang="en-US" altLang="en-US" sz="1000">
                <a:solidFill>
                  <a:srgbClr val="333333"/>
                </a:solidFill>
                <a:hlinkClick r:id="rId3"/>
              </a:rPr>
              <a:t>https://doi.org/10.1093/jac/dkr480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Effects of the imidazole-based (1–4) and pyrazole-based (5–6) benzo[g]phthalazine derivatives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845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2, February 2012, Pages 387–397, </a:t>
            </a:r>
            <a:r>
              <a:rPr lang="en-US" altLang="en-US" sz="1000">
                <a:solidFill>
                  <a:srgbClr val="333333"/>
                </a:solidFill>
                <a:hlinkClick r:id="rId3"/>
              </a:rPr>
              <a:t>https://doi.org/10.1093/jac/dkr480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Ultrastructural alterations observed by TEM in L. infantum treated with meglumine antimoniate and compounds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1078"/>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2, February 2012, Pages 387–397, </a:t>
            </a:r>
            <a:r>
              <a:rPr lang="en-US" altLang="en-US" sz="1000">
                <a:solidFill>
                  <a:srgbClr val="333333"/>
                </a:solidFill>
                <a:hlinkClick r:id="rId3"/>
              </a:rPr>
              <a:t>https://doi.org/10.1093/jac/dkr480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Ultrastructural alterations observed by TEM in L. braziliensis treated with meglumine antimoniate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582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Schematic models of 1,4-bis(alkylamino)benzo[g]phthalazine derivatives functionalized with amino, pyridine or ...</vt:lpstr>
      <vt:lpstr>Figure 2. Schematic models of 1-alkylamino-4-chloro- and 1,4-bis(alkylamino)benzo[g]phthalazine derivatives ...</vt:lpstr>
      <vt:lpstr>Figure 3. Benzo[g]phthalazine derivatives tested against Leishmania infantum and Leishmania braziliensis in this ...</vt:lpstr>
      <vt:lpstr>Figure 4. In vitro inhibition (%) of Fe-SOD in (a) Leishmania infantum and (b) Leishmania braziliensis promastigotes ...</vt:lpstr>
      <vt:lpstr>Figure 5. Effects of the imidazole-based (1–4) and pyrazole-based (5–6) benzo[g]phthalazine derivatives on the ...</vt:lpstr>
      <vt:lpstr>Figure 6. Effects of the imidazole-based (1–4) and pyrazole-based (5–6) benzo[g]phthalazine derivatives on the ...</vt:lpstr>
      <vt:lpstr>Figure 7. Ultrastructural alterations observed by TEM in L. infantum treated with meglumine antimoniate and compounds ...</vt:lpstr>
      <vt:lpstr>Figure 8. Ultrastructural alterations observed by TEM in L. braziliensis treated with meglumine antimoniate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2024-04-26T08:23:41Z</dcterms:modified>
</cp:coreProperties>
</file>