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8" y="7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381D0-9078-4C2F-ACAC-6F2ECB0ED559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69CE5-2943-4A5D-A4D8-7F625155B4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087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AB3D2-9BA8-4420-9146-09FCC3EB4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FE7C44-BE23-4DF1-AFD9-3B62DE3BA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6EEF68-02E4-4ED4-A613-E140A64DA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1E3023-BFDD-41B7-B453-2FA48B9D6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2E8EA4-C98C-408B-BD69-781C4335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50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8E8AC-9D51-4DE9-90F7-8BFEBE411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54F523-1567-4EA0-BC2C-44419D82E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11E24-7169-4C21-9E79-21654884B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E0BC3E-71C8-4929-9AF5-D3A7BB96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1C4723-7F1A-4A72-BF9F-E98C599F4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00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6CE81A-8317-4FF4-BF67-1941BA7F5B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7F6926-1279-4098-A0D6-A3DC130A7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F99036-AC60-4225-8B89-0655DBB8E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63B1C4-73F1-4C54-B06E-CE063A921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FDA256-B2E5-4C68-B099-BBF40C657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70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BE53F-7B68-4F53-89A3-C23A2CB1E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3F2DF5-D705-4526-A7F7-F5713931B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48FB9F-4AEB-4A87-9D56-3A4FE9BB5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1266D7-8D4F-4C10-84B3-922B8C317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1485BC-6AA4-4A0E-9BDA-A2E88123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41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6FA13-7D3C-4B8F-9CDA-B345AC3E3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663FB9-D66A-46A1-805A-A6392A85F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75EB43-342A-4D7C-8F8E-8854C615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0D555B-AD84-47DE-8FD4-D3A289B6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6DF15E-D58D-4894-A893-1F11E12D5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85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C1674-C2F7-4C3E-A843-DFE2CC8CF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4A705C-FDCD-48C9-9783-10C652297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2FF92E-A601-4C7C-8966-CAB7A669F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E9183F-F1DB-4226-A4E6-ADC58AC12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029919-756A-475C-92EF-C2E5664E3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08E035-6CBC-47EE-9819-6C725CD35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4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F73E5-D68A-4AC6-917D-59FAC20F7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B8C505-BB53-4E44-8613-72504C2D8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746A7B-D697-4F7B-AA29-668C02E13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CE74F9-69FE-406F-B447-D2FFC65E39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AD2AA5-A0AE-4D3C-B282-4A996E8B0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94F01A9-ABB5-4EB7-AA7D-E59B8C81F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7DC5E19-CA0F-47F5-9EAC-FD2476DE4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7463B1-C5EB-4A29-810F-0012A189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40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82862E-5609-4EB0-87CE-89786C645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330817-21F8-4181-B000-9F597CC5A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8A9746-E734-49A6-A8C2-211D79AE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B1F486-0E76-4646-8B9B-21E3FE11D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93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C96951-A2B1-48BB-B7B3-5715CC417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759FE14-0E8B-48AF-BB14-4A8FE6A99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13931F1-64A4-43B3-8F29-77DACBDA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80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8310F-9D4D-4D05-873C-3C75F0EA8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F1236C-91EB-49B3-8B32-C5F35F2BB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1AA021-87D4-410D-8693-C390D6514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17BBC8-E3F0-44E3-BDD2-47A487A7A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30E7B4-E13D-4FDC-8B07-AFDFD9D49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7D686E-FB33-4292-81E2-2CD99158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97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E6CE0-01E4-4AFA-B839-EC0919754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B592B7-F6FA-4D13-9BAF-0003608AA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6580C6-AF03-48F9-9824-8E15275AE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D8907C-D16D-4AD1-89D4-018E3AE1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A7EE4D-5198-4995-8A87-F135935E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639181-0EDF-42EF-8656-4AD7B7277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30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3EF3DC-1B0F-4D7D-9670-B313C17B6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8BB808-B0BB-47FF-8E88-BE643996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0EB0C6-DDE3-4DDA-AB12-7A27E6FCBB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CF7A4-BD23-4596-8F17-4E3F800B21FD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74EE0D-E0A3-4619-B95F-A9389FDFFC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FEB22D-CBE9-4380-8E93-B9F720020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52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70012FB-AB4E-42F9-B10D-1CAC26074FF7}"/>
              </a:ext>
            </a:extLst>
          </p:cNvPr>
          <p:cNvSpPr/>
          <p:nvPr/>
        </p:nvSpPr>
        <p:spPr>
          <a:xfrm>
            <a:off x="761999" y="824190"/>
            <a:ext cx="95941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err="1">
                <a:solidFill>
                  <a:srgbClr val="2A2A2A"/>
                </a:solidFill>
                <a:ea typeface="Calibri" panose="020F0502020204030204" pitchFamily="34" charset="0"/>
              </a:rPr>
              <a:t>Supplemental</a:t>
            </a:r>
            <a:r>
              <a:rPr lang="es-ES" sz="1200" dirty="0">
                <a:solidFill>
                  <a:srgbClr val="2A2A2A"/>
                </a:solidFill>
                <a:ea typeface="Calibri" panose="020F0502020204030204" pitchFamily="34" charset="0"/>
              </a:rPr>
              <a:t> Table 2.  </a:t>
            </a:r>
            <a:endParaRPr lang="es-ES" sz="1200" dirty="0"/>
          </a:p>
        </p:txBody>
      </p:sp>
      <p:graphicFrame>
        <p:nvGraphicFramePr>
          <p:cNvPr id="6" name="Group 613">
            <a:extLst>
              <a:ext uri="{FF2B5EF4-FFF2-40B4-BE49-F238E27FC236}">
                <a16:creationId xmlns:a16="http://schemas.microsoft.com/office/drawing/2014/main" id="{F8518845-E66E-46C2-88B6-BE2DCA3B8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733488"/>
              </p:ext>
            </p:extLst>
          </p:nvPr>
        </p:nvGraphicFramePr>
        <p:xfrm>
          <a:off x="2928427" y="2610089"/>
          <a:ext cx="6261289" cy="1706880"/>
        </p:xfrm>
        <a:graphic>
          <a:graphicData uri="http://schemas.openxmlformats.org/drawingml/2006/table">
            <a:tbl>
              <a:tblPr/>
              <a:tblGrid>
                <a:gridCol w="1541010">
                  <a:extLst>
                    <a:ext uri="{9D8B030D-6E8A-4147-A177-3AD203B41FA5}">
                      <a16:colId xmlns:a16="http://schemas.microsoft.com/office/drawing/2014/main" val="2035760186"/>
                    </a:ext>
                  </a:extLst>
                </a:gridCol>
                <a:gridCol w="1181940">
                  <a:extLst>
                    <a:ext uri="{9D8B030D-6E8A-4147-A177-3AD203B41FA5}">
                      <a16:colId xmlns:a16="http://schemas.microsoft.com/office/drawing/2014/main" val="1276029356"/>
                    </a:ext>
                  </a:extLst>
                </a:gridCol>
                <a:gridCol w="1092172">
                  <a:extLst>
                    <a:ext uri="{9D8B030D-6E8A-4147-A177-3AD203B41FA5}">
                      <a16:colId xmlns:a16="http://schemas.microsoft.com/office/drawing/2014/main" val="4181116382"/>
                    </a:ext>
                  </a:extLst>
                </a:gridCol>
                <a:gridCol w="1143512">
                  <a:extLst>
                    <a:ext uri="{9D8B030D-6E8A-4147-A177-3AD203B41FA5}">
                      <a16:colId xmlns:a16="http://schemas.microsoft.com/office/drawing/2014/main" val="4038029426"/>
                    </a:ext>
                  </a:extLst>
                </a:gridCol>
                <a:gridCol w="1302655">
                  <a:extLst>
                    <a:ext uri="{9D8B030D-6E8A-4147-A177-3AD203B41FA5}">
                      <a16:colId xmlns:a16="http://schemas.microsoft.com/office/drawing/2014/main" val="394404972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95% </a:t>
                      </a: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Confidence</a:t>
                      </a: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Interval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729583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Variables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Odds</a:t>
                      </a: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Ratio (OR)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Lower</a:t>
                      </a: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limit</a:t>
                      </a: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Upper</a:t>
                      </a: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limit</a:t>
                      </a: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156543"/>
                  </a:ext>
                </a:extLst>
              </a:tr>
              <a:tr h="1662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Sperm</a:t>
                      </a: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concentration</a:t>
                      </a: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0.987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0.981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0.992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&lt;0.0001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417061"/>
                  </a:ext>
                </a:extLst>
              </a:tr>
              <a:tr h="19445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RM/RIF/MF/</a:t>
                      </a: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MixC</a:t>
                      </a: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0.551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533306"/>
                  </a:ext>
                </a:extLst>
              </a:tr>
              <a:tr h="1415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RIF/MF/</a:t>
                      </a: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MixC</a:t>
                      </a: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0.703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1.574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0.807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178235"/>
                  </a:ext>
                </a:extLst>
              </a:tr>
              <a:tr h="14082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RM/MF/</a:t>
                      </a: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MixC</a:t>
                      </a: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0.856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1.868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0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RM/RIF/MF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1.144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0.697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1.879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0.594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474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DAE01421-41D7-4C91-8B3A-F1B5BFA21670}"/>
              </a:ext>
            </a:extLst>
          </p:cNvPr>
          <p:cNvSpPr txBox="1"/>
          <p:nvPr/>
        </p:nvSpPr>
        <p:spPr>
          <a:xfrm flipH="1">
            <a:off x="2928427" y="4328935"/>
            <a:ext cx="6672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RM = 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recurrent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miscarriages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; RIF = 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repetitive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implantation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failures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; MF = 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male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factor 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infertility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MixC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mixed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causes</a:t>
            </a:r>
          </a:p>
        </p:txBody>
      </p:sp>
    </p:spTree>
    <p:extLst>
      <p:ext uri="{BB962C8B-B14F-4D97-AF65-F5344CB8AC3E}">
        <p14:creationId xmlns:p14="http://schemas.microsoft.com/office/powerpoint/2010/main" val="1746008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4338</TotalTime>
  <Words>87</Words>
  <Application>Microsoft Office PowerPoint</Application>
  <PresentationFormat>Panorámica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Rodrigo Vivó</dc:creator>
  <cp:lastModifiedBy>Lorena Rodrigo Vivo</cp:lastModifiedBy>
  <cp:revision>156</cp:revision>
  <dcterms:created xsi:type="dcterms:W3CDTF">2018-06-10T17:37:46Z</dcterms:created>
  <dcterms:modified xsi:type="dcterms:W3CDTF">2019-01-24T12:25:50Z</dcterms:modified>
</cp:coreProperties>
</file>