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ppt/charts/style2.xml" ContentType="application/vnd.ms-office.chartstyle+xml"/>
  <Override PartName="/ppt/charts/colors2.xml" ContentType="application/vnd.ms-office.chartcolorstyle+xml"/>
  <Override PartName="/ppt/charts/chart14.xml" ContentType="application/vnd.openxmlformats-officedocument.drawingml.chart+xml"/>
  <Override PartName="/ppt/notesSlides/notesSlide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style3.xml" ContentType="application/vnd.ms-office.chartstyle+xml"/>
  <Override PartName="/ppt/charts/colors3.xml" ContentType="application/vnd.ms-office.chartcolorstyle+xml"/>
  <Override PartName="/ppt/charts/chart19.xml" ContentType="application/vnd.openxmlformats-officedocument.drawingml.chart+xml"/>
  <Override PartName="/ppt/charts/style4.xml" ContentType="application/vnd.ms-office.chartstyle+xml"/>
  <Override PartName="/ppt/charts/colors4.xml" ContentType="application/vnd.ms-office.chartcolorstyle+xml"/>
  <Override PartName="/ppt/charts/chart20.xml" ContentType="application/vnd.openxmlformats-officedocument.drawingml.chart+xml"/>
  <Override PartName="/ppt/charts/chart21.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93" r:id="rId2"/>
    <p:sldId id="264" r:id="rId3"/>
    <p:sldId id="323" r:id="rId4"/>
    <p:sldId id="324" r:id="rId5"/>
    <p:sldId id="322" r:id="rId6"/>
    <p:sldId id="307" r:id="rId7"/>
    <p:sldId id="308" r:id="rId8"/>
    <p:sldId id="330" r:id="rId9"/>
    <p:sldId id="325" r:id="rId10"/>
    <p:sldId id="326" r:id="rId11"/>
    <p:sldId id="327" r:id="rId12"/>
    <p:sldId id="309" r:id="rId13"/>
    <p:sldId id="304" r:id="rId14"/>
    <p:sldId id="268" r:id="rId15"/>
    <p:sldId id="310" r:id="rId16"/>
    <p:sldId id="296" r:id="rId17"/>
    <p:sldId id="259" r:id="rId18"/>
    <p:sldId id="312" r:id="rId19"/>
    <p:sldId id="267" r:id="rId20"/>
    <p:sldId id="329" r:id="rId21"/>
    <p:sldId id="301" r:id="rId22"/>
    <p:sldId id="306" r:id="rId23"/>
    <p:sldId id="328" r:id="rId2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GL" initials="M" lastIdx="1" clrIdx="0">
    <p:extLst/>
  </p:cmAuthor>
  <p:cmAuthor id="2" name="Windows User" initials="WU"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46" autoAdjust="0"/>
    <p:restoredTop sz="96723" autoAdjust="0"/>
  </p:normalViewPr>
  <p:slideViewPr>
    <p:cSldViewPr snapToGrid="0">
      <p:cViewPr varScale="1">
        <p:scale>
          <a:sx n="94" d="100"/>
          <a:sy n="94" d="100"/>
        </p:scale>
        <p:origin x="77" y="1253"/>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CGL\Desktop\IC50\170916_HeLa_IC50_nM_JYP_new.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C:\Users\MCGL\Desktop\IC50\170824_HeLa_IC50_nM_JYP_new.xlsx" TargetMode="External"/><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MCGL\Desktop\171114_HeLa_IC50_nM_GDW.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MCGL\Desktop\IC50\170824_HeLa_IC50_nM_JYP_new.xlsx" TargetMode="External"/><Relationship Id="rId2" Type="http://schemas.microsoft.com/office/2011/relationships/chartColorStyle" Target="colors2.xml"/><Relationship Id="rId1" Type="http://schemas.microsoft.com/office/2011/relationships/chartStyle" Target="style2.xml"/></Relationships>
</file>

<file path=ppt/charts/_rels/chart14.xml.rels><?xml version="1.0" encoding="UTF-8" standalone="yes"?>
<Relationships xmlns="http://schemas.openxmlformats.org/package/2006/relationships"><Relationship Id="rId1" Type="http://schemas.openxmlformats.org/officeDocument/2006/relationships/oleObject" Target="file:///C:\Users\MCGL\Desktop\Fig.%20S3%20171106%20Ago-RNAduplex.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User\Desktop\Fig.%204%20160803%20ago-RNAduplex.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ser\Desktop\Fig.%204%20160803%20ago-RNAduplex.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User\Desktop\Fig.%204%20160803%20ago-RNAduplex.xlsx" TargetMode="External"/></Relationships>
</file>

<file path=ppt/charts/_rels/chart18.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MCGL\Desktop\siAbasic\siRNA%20library%20dataset\Shabalina\180710_Shabalina_total_datasets.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file:///C:\Users\MCGL\Desktop\siAbasic\siRNA%20library%20dataset\Ui-Tei's%20Data\Ui-Tei_2008\180627_Ui_Tei_2008_On-target_siRNA.xlsx" TargetMode="External"/><Relationship Id="rId2" Type="http://schemas.microsoft.com/office/2011/relationships/chartColorStyle" Target="colors4.xml"/><Relationship Id="rId1" Type="http://schemas.microsoft.com/office/2011/relationships/chartStyle" Target="style4.xm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MCGL\Desktop\171114_HeLa_IC50_nM_PCSB2-6pi-off_vs_on.xlsx" TargetMode="External"/></Relationships>
</file>

<file path=ppt/charts/_rels/chart21.xml.rels><?xml version="1.0" encoding="UTF-8" standalone="yes"?>
<Relationships xmlns="http://schemas.openxmlformats.org/package/2006/relationships"><Relationship Id="rId3" Type="http://schemas.openxmlformats.org/officeDocument/2006/relationships/oleObject" Target="file:///C:\Users\MCGL\Desktop\IC50\170824_HeLa_IC50_nM_JYP_new.xlsx" TargetMode="External"/><Relationship Id="rId2" Type="http://schemas.microsoft.com/office/2011/relationships/chartColorStyle" Target="colors5.xml"/><Relationship Id="rId1" Type="http://schemas.microsoft.com/office/2011/relationships/chartStyle" Target="style5.xm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esktop\Fig.%202%20160721%20ago-RNAduplex%20JY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235439068100364"/>
          <c:y val="6.1890838206627705E-2"/>
          <c:w val="0.67939426523297508"/>
          <c:h val="0.71058771929824549"/>
        </c:manualLayout>
      </c:layout>
      <c:scatterChart>
        <c:scatterStyle val="lineMarker"/>
        <c:varyColors val="0"/>
        <c:ser>
          <c:idx val="0"/>
          <c:order val="0"/>
          <c:spPr>
            <a:ln w="28575">
              <a:noFill/>
            </a:ln>
          </c:spPr>
          <c:marker>
            <c:symbol val="circle"/>
            <c:size val="3"/>
            <c:spPr>
              <a:solidFill>
                <a:schemeClr val="tx1"/>
              </a:solidFill>
              <a:ln>
                <a:noFill/>
              </a:ln>
            </c:spPr>
          </c:marker>
          <c:trendline>
            <c:spPr>
              <a:ln>
                <a:noFill/>
              </a:ln>
            </c:spPr>
            <c:trendlineType val="linear"/>
            <c:dispRSqr val="1"/>
            <c:dispEq val="0"/>
            <c:trendlineLbl>
              <c:layout>
                <c:manualLayout>
                  <c:x val="-0.25486674807844262"/>
                  <c:y val="-0.20215885297605157"/>
                </c:manualLayout>
              </c:layout>
              <c:numFmt formatCode="#,##0.00_);[Red]\(#,##0.00\)" sourceLinked="0"/>
              <c:txPr>
                <a:bodyPr/>
                <a:lstStyle/>
                <a:p>
                  <a:pPr>
                    <a:defRPr b="0"/>
                  </a:pPr>
                  <a:endParaRPr lang="ko-KR"/>
                </a:p>
              </c:txPr>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only'!$E$2:$E$21</c:f>
              <c:numCache>
                <c:formatCode>General</c:formatCode>
                <c:ptCount val="20"/>
                <c:pt idx="0">
                  <c:v>302</c:v>
                </c:pt>
                <c:pt idx="1">
                  <c:v>51</c:v>
                </c:pt>
                <c:pt idx="2">
                  <c:v>337</c:v>
                </c:pt>
                <c:pt idx="3">
                  <c:v>81</c:v>
                </c:pt>
                <c:pt idx="4">
                  <c:v>72</c:v>
                </c:pt>
                <c:pt idx="5">
                  <c:v>67</c:v>
                </c:pt>
                <c:pt idx="6">
                  <c:v>210</c:v>
                </c:pt>
                <c:pt idx="7">
                  <c:v>93</c:v>
                </c:pt>
                <c:pt idx="8">
                  <c:v>181</c:v>
                </c:pt>
                <c:pt idx="9">
                  <c:v>31</c:v>
                </c:pt>
                <c:pt idx="10">
                  <c:v>73</c:v>
                </c:pt>
                <c:pt idx="11">
                  <c:v>26</c:v>
                </c:pt>
                <c:pt idx="12">
                  <c:v>44</c:v>
                </c:pt>
                <c:pt idx="13">
                  <c:v>82</c:v>
                </c:pt>
                <c:pt idx="14">
                  <c:v>185</c:v>
                </c:pt>
                <c:pt idx="15">
                  <c:v>205</c:v>
                </c:pt>
                <c:pt idx="16">
                  <c:v>69</c:v>
                </c:pt>
                <c:pt idx="17">
                  <c:v>53</c:v>
                </c:pt>
                <c:pt idx="18">
                  <c:v>33</c:v>
                </c:pt>
                <c:pt idx="19">
                  <c:v>256</c:v>
                </c:pt>
              </c:numCache>
            </c:numRef>
          </c:yVal>
          <c:smooth val="0"/>
          <c:extLst>
            <c:ext xmlns:c16="http://schemas.microsoft.com/office/drawing/2014/chart" uri="{C3380CC4-5D6E-409C-BE32-E72D297353CC}">
              <c16:uniqueId val="{00000000-A472-48D4-81EB-6599DBB5D3C8}"/>
            </c:ext>
          </c:extLst>
        </c:ser>
        <c:dLbls>
          <c:showLegendKey val="0"/>
          <c:showVal val="0"/>
          <c:showCatName val="0"/>
          <c:showSerName val="0"/>
          <c:showPercent val="0"/>
          <c:showBubbleSize val="0"/>
        </c:dLbls>
        <c:axId val="51715072"/>
        <c:axId val="61522688"/>
      </c:scatterChart>
      <c:valAx>
        <c:axId val="51715072"/>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1522688"/>
        <c:crosses val="autoZero"/>
        <c:crossBetween val="midCat"/>
        <c:majorUnit val="2"/>
      </c:valAx>
      <c:valAx>
        <c:axId val="61522688"/>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51715072"/>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81707845687045"/>
          <c:y val="3.2765737874097006E-2"/>
          <c:w val="0.782801618263257"/>
          <c:h val="0.80497979016167875"/>
        </c:manualLayout>
      </c:layout>
      <c:scatterChart>
        <c:scatterStyle val="lineMarker"/>
        <c:varyColors val="0"/>
        <c:ser>
          <c:idx val="1"/>
          <c:order val="1"/>
          <c:tx>
            <c:strRef>
              <c:f>'Dha2'!$G$3</c:f>
              <c:strCache>
                <c:ptCount val="1"/>
                <c:pt idx="0">
                  <c:v>WT</c:v>
                </c:pt>
              </c:strCache>
            </c:strRef>
          </c:tx>
          <c:spPr>
            <a:ln w="15875">
              <a:solidFill>
                <a:schemeClr val="tx1">
                  <a:lumMod val="50000"/>
                  <a:lumOff val="50000"/>
                </a:schemeClr>
              </a:solidFill>
            </a:ln>
          </c:spPr>
          <c:marker>
            <c:symbol val="none"/>
          </c:marker>
          <c:xVal>
            <c:numRef>
              <c:f>'Dha2'!$E$4:$E$103</c:f>
              <c:numCache>
                <c:formatCode>General</c:formatCode>
                <c:ptCount val="100"/>
                <c:pt idx="0">
                  <c:v>1.0000000000000005E-4</c:v>
                </c:pt>
                <c:pt idx="1">
                  <c:v>1.0974987654930797E-4</c:v>
                </c:pt>
                <c:pt idx="2">
                  <c:v>1.2045035402588085E-4</c:v>
                </c:pt>
                <c:pt idx="3">
                  <c:v>1.3219411484660543E-4</c:v>
                </c:pt>
                <c:pt idx="4">
                  <c:v>1.4508287784959677E-4</c:v>
                </c:pt>
                <c:pt idx="5">
                  <c:v>1.5922827933411218E-4</c:v>
                </c:pt>
                <c:pt idx="6">
                  <c:v>1.7475284000077133E-4</c:v>
                </c:pt>
                <c:pt idx="7">
                  <c:v>1.9179102616725193E-4</c:v>
                </c:pt>
                <c:pt idx="8">
                  <c:v>2.1049041445120561E-4</c:v>
                </c:pt>
                <c:pt idx="9">
                  <c:v>2.3101297000831895E-4</c:v>
                </c:pt>
                <c:pt idx="10">
                  <c:v>2.5353644939701462E-4</c:v>
                </c:pt>
                <c:pt idx="11">
                  <c:v>2.7825594022071605E-4</c:v>
                </c:pt>
                <c:pt idx="12">
                  <c:v>3.0538555088334505E-4</c:v>
                </c:pt>
                <c:pt idx="13">
                  <c:v>3.3516026509388747E-4</c:v>
                </c:pt>
                <c:pt idx="14">
                  <c:v>3.6783797718286705E-4</c:v>
                </c:pt>
                <c:pt idx="15">
                  <c:v>4.0370172585965875E-4</c:v>
                </c:pt>
                <c:pt idx="16">
                  <c:v>4.4306214575839199E-4</c:v>
                </c:pt>
                <c:pt idx="17">
                  <c:v>4.8626015800653876E-4</c:v>
                </c:pt>
                <c:pt idx="18">
                  <c:v>5.336699231206348E-4</c:v>
                </c:pt>
                <c:pt idx="19">
                  <c:v>5.8570208180566902E-4</c:v>
                </c:pt>
                <c:pt idx="20">
                  <c:v>6.4280731172843507E-4</c:v>
                </c:pt>
                <c:pt idx="21">
                  <c:v>7.0548023107186648E-4</c:v>
                </c:pt>
                <c:pt idx="22">
                  <c:v>7.7426368268112883E-4</c:v>
                </c:pt>
                <c:pt idx="23">
                  <c:v>8.4975343590864639E-4</c:v>
                </c:pt>
                <c:pt idx="24">
                  <c:v>9.3260334688322099E-4</c:v>
                </c:pt>
                <c:pt idx="25">
                  <c:v>1.0235310218990497E-3</c:v>
                </c:pt>
                <c:pt idx="26">
                  <c:v>1.1233240329780515E-3</c:v>
                </c:pt>
                <c:pt idx="27">
                  <c:v>1.2328467394420921E-3</c:v>
                </c:pt>
                <c:pt idx="28">
                  <c:v>1.3530477745798335E-3</c:v>
                </c:pt>
                <c:pt idx="29">
                  <c:v>1.4849682622544923E-3</c:v>
                </c:pt>
                <c:pt idx="30">
                  <c:v>1.6297508346206733E-3</c:v>
                </c:pt>
                <c:pt idx="31">
                  <c:v>1.788649529057466E-3</c:v>
                </c:pt>
                <c:pt idx="32">
                  <c:v>1.9630406500403021E-3</c:v>
                </c:pt>
                <c:pt idx="33">
                  <c:v>2.154434690031919E-3</c:v>
                </c:pt>
                <c:pt idx="34">
                  <c:v>2.36448941264544E-3</c:v>
                </c:pt>
                <c:pt idx="35">
                  <c:v>2.5950242113997705E-3</c:v>
                </c:pt>
                <c:pt idx="36">
                  <c:v>2.8480358684358359E-3</c:v>
                </c:pt>
                <c:pt idx="37">
                  <c:v>3.1257158496882731E-3</c:v>
                </c:pt>
                <c:pt idx="38">
                  <c:v>3.4304692863149546E-3</c:v>
                </c:pt>
                <c:pt idx="39">
                  <c:v>3.7649358067925074E-3</c:v>
                </c:pt>
                <c:pt idx="40">
                  <c:v>4.1320124001153705E-3</c:v>
                </c:pt>
                <c:pt idx="41">
                  <c:v>4.5348785081286164E-3</c:v>
                </c:pt>
                <c:pt idx="42">
                  <c:v>4.9770235643321432E-3</c:v>
                </c:pt>
                <c:pt idx="43">
                  <c:v>5.4622772176843746E-3</c:v>
                </c:pt>
                <c:pt idx="44">
                  <c:v>5.9948425031894391E-3</c:v>
                </c:pt>
                <c:pt idx="45">
                  <c:v>6.5793322465757097E-3</c:v>
                </c:pt>
                <c:pt idx="46">
                  <c:v>7.2208090183854875E-3</c:v>
                </c:pt>
                <c:pt idx="47">
                  <c:v>7.9248289835391911E-3</c:v>
                </c:pt>
                <c:pt idx="48">
                  <c:v>8.6974900261778398E-3</c:v>
                </c:pt>
                <c:pt idx="49">
                  <c:v>9.5454845666185575E-3</c:v>
                </c:pt>
                <c:pt idx="50">
                  <c:v>1.0476157527896875E-2</c:v>
                </c:pt>
                <c:pt idx="51">
                  <c:v>1.1497569953977613E-2</c:v>
                </c:pt>
                <c:pt idx="52">
                  <c:v>1.2618568830660462E-2</c:v>
                </c:pt>
                <c:pt idx="53">
                  <c:v>1.3848863713939003E-2</c:v>
                </c:pt>
                <c:pt idx="54">
                  <c:v>1.5199110829529622E-2</c:v>
                </c:pt>
                <c:pt idx="55">
                  <c:v>1.6681005372000887E-2</c:v>
                </c:pt>
                <c:pt idx="56">
                  <c:v>1.8307382802953982E-2</c:v>
                </c:pt>
                <c:pt idx="57">
                  <c:v>2.0092330025650803E-2</c:v>
                </c:pt>
                <c:pt idx="58">
                  <c:v>2.2051307399030801E-2</c:v>
                </c:pt>
                <c:pt idx="59">
                  <c:v>2.4201282647944179E-2</c:v>
                </c:pt>
                <c:pt idx="60">
                  <c:v>2.6560877829467231E-2</c:v>
                </c:pt>
                <c:pt idx="61">
                  <c:v>2.9150530628252118E-2</c:v>
                </c:pt>
                <c:pt idx="62">
                  <c:v>3.1992671377974201E-2</c:v>
                </c:pt>
                <c:pt idx="63">
                  <c:v>3.5111917342151681E-2</c:v>
                </c:pt>
                <c:pt idx="64">
                  <c:v>3.8535285937105646E-2</c:v>
                </c:pt>
                <c:pt idx="65">
                  <c:v>4.2292428743895376E-2</c:v>
                </c:pt>
                <c:pt idx="66">
                  <c:v>4.6415888336128142E-2</c:v>
                </c:pt>
                <c:pt idx="67">
                  <c:v>5.09413801481641E-2</c:v>
                </c:pt>
                <c:pt idx="68">
                  <c:v>5.5908101825122576E-2</c:v>
                </c:pt>
                <c:pt idx="69">
                  <c:v>6.135907273413204E-2</c:v>
                </c:pt>
                <c:pt idx="70">
                  <c:v>6.7341506577508467E-2</c:v>
                </c:pt>
                <c:pt idx="71">
                  <c:v>7.3907220335257998E-2</c:v>
                </c:pt>
                <c:pt idx="72">
                  <c:v>8.1113083078968889E-2</c:v>
                </c:pt>
                <c:pt idx="73">
                  <c:v>8.9021508544503997E-2</c:v>
                </c:pt>
                <c:pt idx="74">
                  <c:v>9.7700995729924828E-2</c:v>
                </c:pt>
                <c:pt idx="75">
                  <c:v>0.10722672220103258</c:v>
                </c:pt>
                <c:pt idx="76">
                  <c:v>0.11768119524349996</c:v>
                </c:pt>
                <c:pt idx="77">
                  <c:v>0.12915496650148869</c:v>
                </c:pt>
                <c:pt idx="78">
                  <c:v>0.14174741629268076</c:v>
                </c:pt>
                <c:pt idx="79">
                  <c:v>0.15556761439304756</c:v>
                </c:pt>
                <c:pt idx="80">
                  <c:v>0.17073526474706943</c:v>
                </c:pt>
                <c:pt idx="81">
                  <c:v>0.18738174228603854</c:v>
                </c:pt>
                <c:pt idx="82">
                  <c:v>0.20565123083486561</c:v>
                </c:pt>
                <c:pt idx="83">
                  <c:v>0.22570197196339223</c:v>
                </c:pt>
                <c:pt idx="84">
                  <c:v>0.2477076355991718</c:v>
                </c:pt>
                <c:pt idx="85">
                  <c:v>0.27185882427329455</c:v>
                </c:pt>
                <c:pt idx="86">
                  <c:v>0.29836472402833408</c:v>
                </c:pt>
                <c:pt idx="87">
                  <c:v>0.32745491628777368</c:v>
                </c:pt>
                <c:pt idx="88">
                  <c:v>0.35938136638046342</c:v>
                </c:pt>
                <c:pt idx="89">
                  <c:v>0.39442060594376682</c:v>
                </c:pt>
                <c:pt idx="90">
                  <c:v>0.4328761281083065</c:v>
                </c:pt>
                <c:pt idx="91">
                  <c:v>0.47508101621027998</c:v>
                </c:pt>
                <c:pt idx="92">
                  <c:v>0.5214008287999693</c:v>
                </c:pt>
                <c:pt idx="93">
                  <c:v>0.57223676593502193</c:v>
                </c:pt>
                <c:pt idx="94">
                  <c:v>0.62802914418342692</c:v>
                </c:pt>
                <c:pt idx="95">
                  <c:v>0.68926121043497091</c:v>
                </c:pt>
                <c:pt idx="96">
                  <c:v>0.75646332755462919</c:v>
                </c:pt>
                <c:pt idx="97">
                  <c:v>0.830217568131975</c:v>
                </c:pt>
                <c:pt idx="98">
                  <c:v>0.91116275611548969</c:v>
                </c:pt>
                <c:pt idx="99">
                  <c:v>1</c:v>
                </c:pt>
              </c:numCache>
            </c:numRef>
          </c:xVal>
          <c:yVal>
            <c:numRef>
              <c:f>'Dha2'!$G$4:$G$103</c:f>
              <c:numCache>
                <c:formatCode>General</c:formatCode>
                <c:ptCount val="100"/>
                <c:pt idx="0">
                  <c:v>99.875083180929536</c:v>
                </c:pt>
                <c:pt idx="1">
                  <c:v>98.950055789655096</c:v>
                </c:pt>
                <c:pt idx="2">
                  <c:v>97.965948362575872</c:v>
                </c:pt>
                <c:pt idx="3">
                  <c:v>96.920593144822803</c:v>
                </c:pt>
                <c:pt idx="4">
                  <c:v>95.811986980117041</c:v>
                </c:pt>
                <c:pt idx="5">
                  <c:v>94.638333468227202</c:v>
                </c:pt>
                <c:pt idx="6">
                  <c:v>93.398087798311778</c:v>
                </c:pt>
                <c:pt idx="7">
                  <c:v>92.090003636764479</c:v>
                </c:pt>
                <c:pt idx="8">
                  <c:v>90.713181262540104</c:v>
                </c:pt>
                <c:pt idx="9">
                  <c:v>89.26711595193764</c:v>
                </c:pt>
                <c:pt idx="10">
                  <c:v>87.751745427534971</c:v>
                </c:pt>
                <c:pt idx="11">
                  <c:v>86.167495013560369</c:v>
                </c:pt>
                <c:pt idx="12">
                  <c:v>84.515318995362705</c:v>
                </c:pt>
                <c:pt idx="13">
                  <c:v>82.796736577850538</c:v>
                </c:pt>
                <c:pt idx="14">
                  <c:v>81.0138607910838</c:v>
                </c:pt>
                <c:pt idx="15">
                  <c:v>79.169418713992854</c:v>
                </c:pt>
                <c:pt idx="16">
                  <c:v>77.266761490522399</c:v>
                </c:pt>
                <c:pt idx="17">
                  <c:v>75.309862803652848</c:v>
                </c:pt>
                <c:pt idx="18">
                  <c:v>73.303304753881164</c:v>
                </c:pt>
                <c:pt idx="19">
                  <c:v>71.252250455626481</c:v>
                </c:pt>
                <c:pt idx="20">
                  <c:v>69.162403106436244</c:v>
                </c:pt>
                <c:pt idx="21">
                  <c:v>67.039951781383493</c:v>
                </c:pt>
                <c:pt idx="22">
                  <c:v>64.891504733793198</c:v>
                </c:pt>
                <c:pt idx="23">
                  <c:v>62.724011513468298</c:v>
                </c:pt>
                <c:pt idx="24">
                  <c:v>60.544675712103</c:v>
                </c:pt>
                <c:pt idx="25">
                  <c:v>58.360860579616961</c:v>
                </c:pt>
                <c:pt idx="26">
                  <c:v>56.1799900945921</c:v>
                </c:pt>
                <c:pt idx="27">
                  <c:v>54.009448292474111</c:v>
                </c:pt>
                <c:pt idx="28">
                  <c:v>51.856479740508099</c:v>
                </c:pt>
                <c:pt idx="29">
                  <c:v>49.728093992177619</c:v>
                </c:pt>
                <c:pt idx="30">
                  <c:v>47.630976660389202</c:v>
                </c:pt>
                <c:pt idx="31">
                  <c:v>45.571409432054196</c:v>
                </c:pt>
                <c:pt idx="32">
                  <c:v>43.555200929922002</c:v>
                </c:pt>
                <c:pt idx="33">
                  <c:v>41.587629839695374</c:v>
                </c:pt>
                <c:pt idx="34">
                  <c:v>39.673401194201993</c:v>
                </c:pt>
                <c:pt idx="35">
                  <c:v>37.816616174799094</c:v>
                </c:pt>
                <c:pt idx="36">
                  <c:v>36.02075528397112</c:v>
                </c:pt>
                <c:pt idx="37">
                  <c:v>34.288674288323598</c:v>
                </c:pt>
                <c:pt idx="38">
                  <c:v>32.622611947705416</c:v>
                </c:pt>
                <c:pt idx="39">
                  <c:v>31.024208246746099</c:v>
                </c:pt>
                <c:pt idx="40">
                  <c:v>29.494531635302188</c:v>
                </c:pt>
                <c:pt idx="41">
                  <c:v>28.034113663251706</c:v>
                </c:pt>
                <c:pt idx="42">
                  <c:v>26.642989356431794</c:v>
                </c:pt>
                <c:pt idx="43">
                  <c:v>25.3207417138571</c:v>
                </c:pt>
                <c:pt idx="44">
                  <c:v>24.066548798701593</c:v>
                </c:pt>
                <c:pt idx="45">
                  <c:v>22.879232032671087</c:v>
                </c:pt>
                <c:pt idx="46">
                  <c:v>21.757304471154001</c:v>
                </c:pt>
                <c:pt idx="47">
                  <c:v>20.699018021728605</c:v>
                </c:pt>
                <c:pt idx="48">
                  <c:v>19.702408759648801</c:v>
                </c:pt>
                <c:pt idx="49">
                  <c:v>18.765339681320082</c:v>
                </c:pt>
                <c:pt idx="50">
                  <c:v>17.885540413158694</c:v>
                </c:pt>
                <c:pt idx="51">
                  <c:v>17.060643553405686</c:v>
                </c:pt>
                <c:pt idx="52">
                  <c:v>16.288217465187088</c:v>
                </c:pt>
                <c:pt idx="53">
                  <c:v>15.565795458787306</c:v>
                </c:pt>
                <c:pt idx="54">
                  <c:v>14.890901399525102</c:v>
                </c:pt>
                <c:pt idx="55">
                  <c:v>14.2610718556029</c:v>
                </c:pt>
                <c:pt idx="56">
                  <c:v>13.673874959385003</c:v>
                </c:pt>
                <c:pt idx="57">
                  <c:v>13.126926197772598</c:v>
                </c:pt>
                <c:pt idx="58">
                  <c:v>12.617901374930797</c:v>
                </c:pt>
                <c:pt idx="59">
                  <c:v>12.1445470059097</c:v>
                </c:pt>
                <c:pt idx="60">
                  <c:v>11.704688404950597</c:v>
                </c:pt>
                <c:pt idx="61">
                  <c:v>11.296235729572798</c:v>
                </c:pt>
                <c:pt idx="62">
                  <c:v>10.9171882327981</c:v>
                </c:pt>
                <c:pt idx="63">
                  <c:v>10.565636962730906</c:v>
                </c:pt>
                <c:pt idx="64">
                  <c:v>10.239766132580202</c:v>
                </c:pt>
                <c:pt idx="65">
                  <c:v>9.9378533662417556</c:v>
                </c:pt>
                <c:pt idx="66">
                  <c:v>9.6582690056856908</c:v>
                </c:pt>
                <c:pt idx="67">
                  <c:v>9.3994746473583639</c:v>
                </c:pt>
                <c:pt idx="68">
                  <c:v>9.1600210561439503</c:v>
                </c:pt>
                <c:pt idx="69">
                  <c:v>8.9385455875628299</c:v>
                </c:pt>
                <c:pt idx="70">
                  <c:v>8.733769232072838</c:v>
                </c:pt>
                <c:pt idx="71">
                  <c:v>8.5444933797703406</c:v>
                </c:pt>
                <c:pt idx="72">
                  <c:v>8.369596389552564</c:v>
                </c:pt>
                <c:pt idx="73">
                  <c:v>8.2080300339342394</c:v>
                </c:pt>
                <c:pt idx="74">
                  <c:v>8.0588158791957802</c:v>
                </c:pt>
                <c:pt idx="75">
                  <c:v>7.9210416503299204</c:v>
                </c:pt>
                <c:pt idx="76">
                  <c:v>7.7938576212770698</c:v>
                </c:pt>
                <c:pt idx="77">
                  <c:v>7.6764730631107403</c:v>
                </c:pt>
                <c:pt idx="78">
                  <c:v>7.5681527760592866</c:v>
                </c:pt>
                <c:pt idx="79">
                  <c:v>7.468213725430962</c:v>
                </c:pt>
                <c:pt idx="80">
                  <c:v>7.3760217965488017</c:v>
                </c:pt>
                <c:pt idx="81">
                  <c:v>7.2909886796066283</c:v>
                </c:pt>
                <c:pt idx="82">
                  <c:v>7.21256889183692</c:v>
                </c:pt>
                <c:pt idx="83">
                  <c:v>7.1402569414543402</c:v>
                </c:pt>
                <c:pt idx="84">
                  <c:v>7.0735846354271095</c:v>
                </c:pt>
                <c:pt idx="85">
                  <c:v>7.0121185311636696</c:v>
                </c:pt>
                <c:pt idx="86">
                  <c:v>6.9554575306213984</c:v>
                </c:pt>
                <c:pt idx="87">
                  <c:v>6.9032306140921333</c:v>
                </c:pt>
                <c:pt idx="88">
                  <c:v>6.8550947099454573</c:v>
                </c:pt>
                <c:pt idx="89">
                  <c:v>6.8107326958734102</c:v>
                </c:pt>
                <c:pt idx="90">
                  <c:v>6.7698515266392683</c:v>
                </c:pt>
                <c:pt idx="91">
                  <c:v>6.7321804829576815</c:v>
                </c:pt>
                <c:pt idx="92">
                  <c:v>6.6974695358933101</c:v>
                </c:pt>
                <c:pt idx="93">
                  <c:v>6.6654878210363169</c:v>
                </c:pt>
                <c:pt idx="94">
                  <c:v>6.6360222166753982</c:v>
                </c:pt>
                <c:pt idx="95">
                  <c:v>6.6088760202227297</c:v>
                </c:pt>
                <c:pt idx="96">
                  <c:v>6.5838677172376503</c:v>
                </c:pt>
                <c:pt idx="97">
                  <c:v>6.5608298375315783</c:v>
                </c:pt>
                <c:pt idx="98">
                  <c:v>6.5396078930073518</c:v>
                </c:pt>
                <c:pt idx="99">
                  <c:v>6.5200593920811221</c:v>
                </c:pt>
              </c:numCache>
            </c:numRef>
          </c:yVal>
          <c:smooth val="0"/>
          <c:extLst>
            <c:ext xmlns:c16="http://schemas.microsoft.com/office/drawing/2014/chart" uri="{C3380CC4-5D6E-409C-BE32-E72D297353CC}">
              <c16:uniqueId val="{00000000-42DA-4F68-8BD1-8D184F0B03AE}"/>
            </c:ext>
          </c:extLst>
        </c:ser>
        <c:ser>
          <c:idx val="2"/>
          <c:order val="2"/>
          <c:tx>
            <c:strRef>
              <c:f>'Dha2'!$H$3</c:f>
              <c:strCache>
                <c:ptCount val="1"/>
                <c:pt idx="0">
                  <c:v>6pi</c:v>
                </c:pt>
              </c:strCache>
            </c:strRef>
          </c:tx>
          <c:spPr>
            <a:ln w="15875">
              <a:solidFill>
                <a:schemeClr val="tx1"/>
              </a:solidFill>
            </a:ln>
          </c:spPr>
          <c:marker>
            <c:symbol val="none"/>
          </c:marker>
          <c:xVal>
            <c:numRef>
              <c:f>'Dha2'!$E$4:$E$103</c:f>
              <c:numCache>
                <c:formatCode>General</c:formatCode>
                <c:ptCount val="100"/>
                <c:pt idx="0">
                  <c:v>1.0000000000000005E-4</c:v>
                </c:pt>
                <c:pt idx="1">
                  <c:v>1.0974987654930797E-4</c:v>
                </c:pt>
                <c:pt idx="2">
                  <c:v>1.2045035402588085E-4</c:v>
                </c:pt>
                <c:pt idx="3">
                  <c:v>1.3219411484660543E-4</c:v>
                </c:pt>
                <c:pt idx="4">
                  <c:v>1.4508287784959677E-4</c:v>
                </c:pt>
                <c:pt idx="5">
                  <c:v>1.5922827933411218E-4</c:v>
                </c:pt>
                <c:pt idx="6">
                  <c:v>1.7475284000077133E-4</c:v>
                </c:pt>
                <c:pt idx="7">
                  <c:v>1.9179102616725193E-4</c:v>
                </c:pt>
                <c:pt idx="8">
                  <c:v>2.1049041445120561E-4</c:v>
                </c:pt>
                <c:pt idx="9">
                  <c:v>2.3101297000831895E-4</c:v>
                </c:pt>
                <c:pt idx="10">
                  <c:v>2.5353644939701462E-4</c:v>
                </c:pt>
                <c:pt idx="11">
                  <c:v>2.7825594022071605E-4</c:v>
                </c:pt>
                <c:pt idx="12">
                  <c:v>3.0538555088334505E-4</c:v>
                </c:pt>
                <c:pt idx="13">
                  <c:v>3.3516026509388747E-4</c:v>
                </c:pt>
                <c:pt idx="14">
                  <c:v>3.6783797718286705E-4</c:v>
                </c:pt>
                <c:pt idx="15">
                  <c:v>4.0370172585965875E-4</c:v>
                </c:pt>
                <c:pt idx="16">
                  <c:v>4.4306214575839199E-4</c:v>
                </c:pt>
                <c:pt idx="17">
                  <c:v>4.8626015800653876E-4</c:v>
                </c:pt>
                <c:pt idx="18">
                  <c:v>5.336699231206348E-4</c:v>
                </c:pt>
                <c:pt idx="19">
                  <c:v>5.8570208180566902E-4</c:v>
                </c:pt>
                <c:pt idx="20">
                  <c:v>6.4280731172843507E-4</c:v>
                </c:pt>
                <c:pt idx="21">
                  <c:v>7.0548023107186648E-4</c:v>
                </c:pt>
                <c:pt idx="22">
                  <c:v>7.7426368268112883E-4</c:v>
                </c:pt>
                <c:pt idx="23">
                  <c:v>8.4975343590864639E-4</c:v>
                </c:pt>
                <c:pt idx="24">
                  <c:v>9.3260334688322099E-4</c:v>
                </c:pt>
                <c:pt idx="25">
                  <c:v>1.0235310218990497E-3</c:v>
                </c:pt>
                <c:pt idx="26">
                  <c:v>1.1233240329780515E-3</c:v>
                </c:pt>
                <c:pt idx="27">
                  <c:v>1.2328467394420921E-3</c:v>
                </c:pt>
                <c:pt idx="28">
                  <c:v>1.3530477745798335E-3</c:v>
                </c:pt>
                <c:pt idx="29">
                  <c:v>1.4849682622544923E-3</c:v>
                </c:pt>
                <c:pt idx="30">
                  <c:v>1.6297508346206733E-3</c:v>
                </c:pt>
                <c:pt idx="31">
                  <c:v>1.788649529057466E-3</c:v>
                </c:pt>
                <c:pt idx="32">
                  <c:v>1.9630406500403021E-3</c:v>
                </c:pt>
                <c:pt idx="33">
                  <c:v>2.154434690031919E-3</c:v>
                </c:pt>
                <c:pt idx="34">
                  <c:v>2.36448941264544E-3</c:v>
                </c:pt>
                <c:pt idx="35">
                  <c:v>2.5950242113997705E-3</c:v>
                </c:pt>
                <c:pt idx="36">
                  <c:v>2.8480358684358359E-3</c:v>
                </c:pt>
                <c:pt idx="37">
                  <c:v>3.1257158496882731E-3</c:v>
                </c:pt>
                <c:pt idx="38">
                  <c:v>3.4304692863149546E-3</c:v>
                </c:pt>
                <c:pt idx="39">
                  <c:v>3.7649358067925074E-3</c:v>
                </c:pt>
                <c:pt idx="40">
                  <c:v>4.1320124001153705E-3</c:v>
                </c:pt>
                <c:pt idx="41">
                  <c:v>4.5348785081286164E-3</c:v>
                </c:pt>
                <c:pt idx="42">
                  <c:v>4.9770235643321432E-3</c:v>
                </c:pt>
                <c:pt idx="43">
                  <c:v>5.4622772176843746E-3</c:v>
                </c:pt>
                <c:pt idx="44">
                  <c:v>5.9948425031894391E-3</c:v>
                </c:pt>
                <c:pt idx="45">
                  <c:v>6.5793322465757097E-3</c:v>
                </c:pt>
                <c:pt idx="46">
                  <c:v>7.2208090183854875E-3</c:v>
                </c:pt>
                <c:pt idx="47">
                  <c:v>7.9248289835391911E-3</c:v>
                </c:pt>
                <c:pt idx="48">
                  <c:v>8.6974900261778398E-3</c:v>
                </c:pt>
                <c:pt idx="49">
                  <c:v>9.5454845666185575E-3</c:v>
                </c:pt>
                <c:pt idx="50">
                  <c:v>1.0476157527896875E-2</c:v>
                </c:pt>
                <c:pt idx="51">
                  <c:v>1.1497569953977613E-2</c:v>
                </c:pt>
                <c:pt idx="52">
                  <c:v>1.2618568830660462E-2</c:v>
                </c:pt>
                <c:pt idx="53">
                  <c:v>1.3848863713939003E-2</c:v>
                </c:pt>
                <c:pt idx="54">
                  <c:v>1.5199110829529622E-2</c:v>
                </c:pt>
                <c:pt idx="55">
                  <c:v>1.6681005372000887E-2</c:v>
                </c:pt>
                <c:pt idx="56">
                  <c:v>1.8307382802953982E-2</c:v>
                </c:pt>
                <c:pt idx="57">
                  <c:v>2.0092330025650803E-2</c:v>
                </c:pt>
                <c:pt idx="58">
                  <c:v>2.2051307399030801E-2</c:v>
                </c:pt>
                <c:pt idx="59">
                  <c:v>2.4201282647944179E-2</c:v>
                </c:pt>
                <c:pt idx="60">
                  <c:v>2.6560877829467231E-2</c:v>
                </c:pt>
                <c:pt idx="61">
                  <c:v>2.9150530628252118E-2</c:v>
                </c:pt>
                <c:pt idx="62">
                  <c:v>3.1992671377974201E-2</c:v>
                </c:pt>
                <c:pt idx="63">
                  <c:v>3.5111917342151681E-2</c:v>
                </c:pt>
                <c:pt idx="64">
                  <c:v>3.8535285937105646E-2</c:v>
                </c:pt>
                <c:pt idx="65">
                  <c:v>4.2292428743895376E-2</c:v>
                </c:pt>
                <c:pt idx="66">
                  <c:v>4.6415888336128142E-2</c:v>
                </c:pt>
                <c:pt idx="67">
                  <c:v>5.09413801481641E-2</c:v>
                </c:pt>
                <c:pt idx="68">
                  <c:v>5.5908101825122576E-2</c:v>
                </c:pt>
                <c:pt idx="69">
                  <c:v>6.135907273413204E-2</c:v>
                </c:pt>
                <c:pt idx="70">
                  <c:v>6.7341506577508467E-2</c:v>
                </c:pt>
                <c:pt idx="71">
                  <c:v>7.3907220335257998E-2</c:v>
                </c:pt>
                <c:pt idx="72">
                  <c:v>8.1113083078968889E-2</c:v>
                </c:pt>
                <c:pt idx="73">
                  <c:v>8.9021508544503997E-2</c:v>
                </c:pt>
                <c:pt idx="74">
                  <c:v>9.7700995729924828E-2</c:v>
                </c:pt>
                <c:pt idx="75">
                  <c:v>0.10722672220103258</c:v>
                </c:pt>
                <c:pt idx="76">
                  <c:v>0.11768119524349996</c:v>
                </c:pt>
                <c:pt idx="77">
                  <c:v>0.12915496650148869</c:v>
                </c:pt>
                <c:pt idx="78">
                  <c:v>0.14174741629268076</c:v>
                </c:pt>
                <c:pt idx="79">
                  <c:v>0.15556761439304756</c:v>
                </c:pt>
                <c:pt idx="80">
                  <c:v>0.17073526474706943</c:v>
                </c:pt>
                <c:pt idx="81">
                  <c:v>0.18738174228603854</c:v>
                </c:pt>
                <c:pt idx="82">
                  <c:v>0.20565123083486561</c:v>
                </c:pt>
                <c:pt idx="83">
                  <c:v>0.22570197196339223</c:v>
                </c:pt>
                <c:pt idx="84">
                  <c:v>0.2477076355991718</c:v>
                </c:pt>
                <c:pt idx="85">
                  <c:v>0.27185882427329455</c:v>
                </c:pt>
                <c:pt idx="86">
                  <c:v>0.29836472402833408</c:v>
                </c:pt>
                <c:pt idx="87">
                  <c:v>0.32745491628777368</c:v>
                </c:pt>
                <c:pt idx="88">
                  <c:v>0.35938136638046342</c:v>
                </c:pt>
                <c:pt idx="89">
                  <c:v>0.39442060594376682</c:v>
                </c:pt>
                <c:pt idx="90">
                  <c:v>0.4328761281083065</c:v>
                </c:pt>
                <c:pt idx="91">
                  <c:v>0.47508101621027998</c:v>
                </c:pt>
                <c:pt idx="92">
                  <c:v>0.5214008287999693</c:v>
                </c:pt>
                <c:pt idx="93">
                  <c:v>0.57223676593502193</c:v>
                </c:pt>
                <c:pt idx="94">
                  <c:v>0.62802914418342692</c:v>
                </c:pt>
                <c:pt idx="95">
                  <c:v>0.68926121043497091</c:v>
                </c:pt>
                <c:pt idx="96">
                  <c:v>0.75646332755462919</c:v>
                </c:pt>
                <c:pt idx="97">
                  <c:v>0.830217568131975</c:v>
                </c:pt>
                <c:pt idx="98">
                  <c:v>0.91116275611548969</c:v>
                </c:pt>
                <c:pt idx="99">
                  <c:v>1</c:v>
                </c:pt>
              </c:numCache>
            </c:numRef>
          </c:xVal>
          <c:yVal>
            <c:numRef>
              <c:f>'Dha2'!$H$4:$H$103</c:f>
              <c:numCache>
                <c:formatCode>General</c:formatCode>
                <c:ptCount val="100"/>
                <c:pt idx="0">
                  <c:v>102.90979193457298</c:v>
                </c:pt>
                <c:pt idx="1">
                  <c:v>102.831748964055</c:v>
                </c:pt>
                <c:pt idx="2">
                  <c:v>102.74463323629803</c:v>
                </c:pt>
                <c:pt idx="3">
                  <c:v>102.64740990035503</c:v>
                </c:pt>
                <c:pt idx="4">
                  <c:v>102.538930984809</c:v>
                </c:pt>
                <c:pt idx="5">
                  <c:v>102.41792424982806</c:v>
                </c:pt>
                <c:pt idx="6">
                  <c:v>102.28298124686297</c:v>
                </c:pt>
                <c:pt idx="7">
                  <c:v>102.13254461187</c:v>
                </c:pt>
                <c:pt idx="8">
                  <c:v>101.96489464646902</c:v>
                </c:pt>
                <c:pt idx="9">
                  <c:v>101.77813527799597</c:v>
                </c:pt>
                <c:pt idx="10">
                  <c:v>101.57017953563194</c:v>
                </c:pt>
                <c:pt idx="11">
                  <c:v>101.33873473734097</c:v>
                </c:pt>
                <c:pt idx="12">
                  <c:v>101.081287653023</c:v>
                </c:pt>
                <c:pt idx="13">
                  <c:v>100.79508999483502</c:v>
                </c:pt>
                <c:pt idx="14">
                  <c:v>100.47714468783005</c:v>
                </c:pt>
                <c:pt idx="15">
                  <c:v>100.12419349402002</c:v>
                </c:pt>
                <c:pt idx="16">
                  <c:v>99.732706701659538</c:v>
                </c:pt>
                <c:pt idx="17">
                  <c:v>99.29887574840788</c:v>
                </c:pt>
                <c:pt idx="18">
                  <c:v>98.81860982052558</c:v>
                </c:pt>
                <c:pt idx="19">
                  <c:v>98.287537656310803</c:v>
                </c:pt>
                <c:pt idx="20">
                  <c:v>97.701015973982294</c:v>
                </c:pt>
                <c:pt idx="21">
                  <c:v>97.054146131672098</c:v>
                </c:pt>
                <c:pt idx="22">
                  <c:v>96.341800795140429</c:v>
                </c:pt>
                <c:pt idx="23">
                  <c:v>95.558662516909237</c:v>
                </c:pt>
                <c:pt idx="24">
                  <c:v>94.699276192375876</c:v>
                </c:pt>
                <c:pt idx="25">
                  <c:v>93.758117321660379</c:v>
                </c:pt>
                <c:pt idx="26">
                  <c:v>92.729677832528722</c:v>
                </c:pt>
                <c:pt idx="27">
                  <c:v>91.608570868028337</c:v>
                </c:pt>
                <c:pt idx="28">
                  <c:v>90.389655370413976</c:v>
                </c:pt>
                <c:pt idx="29">
                  <c:v>89.068180463211505</c:v>
                </c:pt>
                <c:pt idx="30">
                  <c:v>87.639948520645689</c:v>
                </c:pt>
                <c:pt idx="31">
                  <c:v>86.10149441418578</c:v>
                </c:pt>
                <c:pt idx="32">
                  <c:v>84.450276767488376</c:v>
                </c:pt>
                <c:pt idx="33">
                  <c:v>82.684875203576738</c:v>
                </c:pt>
                <c:pt idx="34">
                  <c:v>80.805185652097379</c:v>
                </c:pt>
                <c:pt idx="35">
                  <c:v>78.812603973784789</c:v>
                </c:pt>
                <c:pt idx="36">
                  <c:v>76.710186675899294</c:v>
                </c:pt>
                <c:pt idx="37">
                  <c:v>74.502776590247976</c:v>
                </c:pt>
                <c:pt idx="38">
                  <c:v>72.197081321226776</c:v>
                </c:pt>
                <c:pt idx="39">
                  <c:v>69.801693264410929</c:v>
                </c:pt>
                <c:pt idx="40">
                  <c:v>67.327042181051453</c:v>
                </c:pt>
                <c:pt idx="41">
                  <c:v>64.785274694243896</c:v>
                </c:pt>
                <c:pt idx="42">
                  <c:v>62.190059487990005</c:v>
                </c:pt>
                <c:pt idx="43">
                  <c:v>59.556322106099103</c:v>
                </c:pt>
                <c:pt idx="44">
                  <c:v>56.899918576916598</c:v>
                </c:pt>
                <c:pt idx="45">
                  <c:v>54.237262049589916</c:v>
                </c:pt>
                <c:pt idx="46">
                  <c:v>51.584920623883285</c:v>
                </c:pt>
                <c:pt idx="47">
                  <c:v>48.959207080072574</c:v>
                </c:pt>
                <c:pt idx="48">
                  <c:v>46.375781935103596</c:v>
                </c:pt>
                <c:pt idx="49">
                  <c:v>43.849290069458796</c:v>
                </c:pt>
                <c:pt idx="50">
                  <c:v>41.393048244188215</c:v>
                </c:pt>
                <c:pt idx="51">
                  <c:v>39.018796542540102</c:v>
                </c:pt>
                <c:pt idx="52">
                  <c:v>36.736521663973498</c:v>
                </c:pt>
                <c:pt idx="53">
                  <c:v>34.554354670137386</c:v>
                </c:pt>
                <c:pt idx="54">
                  <c:v>32.478540798738912</c:v>
                </c:pt>
                <c:pt idx="55">
                  <c:v>30.5134747756073</c:v>
                </c:pt>
                <c:pt idx="56">
                  <c:v>28.6617919603869</c:v>
                </c:pt>
                <c:pt idx="57">
                  <c:v>26.924503775299591</c:v>
                </c:pt>
                <c:pt idx="58">
                  <c:v>25.301165149596514</c:v>
                </c:pt>
                <c:pt idx="59">
                  <c:v>23.790062004869593</c:v>
                </c:pt>
                <c:pt idx="60">
                  <c:v>22.388407875612188</c:v>
                </c:pt>
                <c:pt idx="61">
                  <c:v>21.092540345887091</c:v>
                </c:pt>
                <c:pt idx="62">
                  <c:v>19.898109838438693</c:v>
                </c:pt>
                <c:pt idx="63">
                  <c:v>18.800255205806305</c:v>
                </c:pt>
                <c:pt idx="64">
                  <c:v>17.793762383137587</c:v>
                </c:pt>
                <c:pt idx="65">
                  <c:v>16.8732039619474</c:v>
                </c:pt>
                <c:pt idx="66">
                  <c:v>16.033058874249601</c:v>
                </c:pt>
                <c:pt idx="67">
                  <c:v>15.2678124182618</c:v>
                </c:pt>
                <c:pt idx="68">
                  <c:v>14.572037620368803</c:v>
                </c:pt>
                <c:pt idx="69">
                  <c:v>13.940459442214499</c:v>
                </c:pt>
                <c:pt idx="70">
                  <c:v>13.3680036457383</c:v>
                </c:pt>
                <c:pt idx="71">
                  <c:v>12.8498322650715</c:v>
                </c:pt>
                <c:pt idx="72">
                  <c:v>12.3813676434489</c:v>
                </c:pt>
                <c:pt idx="73">
                  <c:v>11.958306912385304</c:v>
                </c:pt>
                <c:pt idx="74">
                  <c:v>11.5766286502864</c:v>
                </c:pt>
                <c:pt idx="75">
                  <c:v>11.232593283251701</c:v>
                </c:pt>
                <c:pt idx="76">
                  <c:v>10.922738601057604</c:v>
                </c:pt>
                <c:pt idx="77">
                  <c:v>10.643871569965198</c:v>
                </c:pt>
                <c:pt idx="78">
                  <c:v>10.393057440516499</c:v>
                </c:pt>
                <c:pt idx="79">
                  <c:v>10.167606978826306</c:v>
                </c:pt>
                <c:pt idx="80">
                  <c:v>9.9650624973518998</c:v>
                </c:pt>
                <c:pt idx="81">
                  <c:v>9.7831832270883297</c:v>
                </c:pt>
                <c:pt idx="82">
                  <c:v>9.6199304576013027</c:v>
                </c:pt>
                <c:pt idx="83">
                  <c:v>9.4734527733738894</c:v>
                </c:pt>
                <c:pt idx="84">
                  <c:v>9.3420716331935889</c:v>
                </c:pt>
                <c:pt idx="85">
                  <c:v>9.2242674720269182</c:v>
                </c:pt>
                <c:pt idx="86">
                  <c:v>9.1186664502285186</c:v>
                </c:pt>
                <c:pt idx="87">
                  <c:v>9.024027931236958</c:v>
                </c:pt>
                <c:pt idx="88">
                  <c:v>8.9392327344577804</c:v>
                </c:pt>
                <c:pt idx="89">
                  <c:v>8.86327218330878</c:v>
                </c:pt>
                <c:pt idx="90">
                  <c:v>8.7952379480587108</c:v>
                </c:pt>
                <c:pt idx="91">
                  <c:v>8.7343126679565621</c:v>
                </c:pt>
                <c:pt idx="92">
                  <c:v>8.6797613262191309</c:v>
                </c:pt>
                <c:pt idx="93">
                  <c:v>8.6309233438709523</c:v>
                </c:pt>
                <c:pt idx="94">
                  <c:v>8.5872053535042898</c:v>
                </c:pt>
                <c:pt idx="95">
                  <c:v>8.5480746111587909</c:v>
                </c:pt>
                <c:pt idx="96">
                  <c:v>8.5130530032341269</c:v>
                </c:pt>
                <c:pt idx="97">
                  <c:v>8.4817116052513573</c:v>
                </c:pt>
                <c:pt idx="98">
                  <c:v>8.4536657500609707</c:v>
                </c:pt>
                <c:pt idx="99">
                  <c:v>8.42857056450522</c:v>
                </c:pt>
              </c:numCache>
            </c:numRef>
          </c:yVal>
          <c:smooth val="0"/>
          <c:extLst>
            <c:ext xmlns:c16="http://schemas.microsoft.com/office/drawing/2014/chart" uri="{C3380CC4-5D6E-409C-BE32-E72D297353CC}">
              <c16:uniqueId val="{00000001-42DA-4F68-8BD1-8D184F0B03AE}"/>
            </c:ext>
          </c:extLst>
        </c:ser>
        <c:ser>
          <c:idx val="7"/>
          <c:order val="3"/>
          <c:spPr>
            <a:ln>
              <a:noFill/>
            </a:ln>
          </c:spPr>
          <c:marker>
            <c:symbol val="circle"/>
            <c:size val="5"/>
            <c:spPr>
              <a:solidFill>
                <a:schemeClr val="tx1">
                  <a:lumMod val="95000"/>
                  <a:lumOff val="5000"/>
                </a:schemeClr>
              </a:solidFill>
              <a:ln w="3175">
                <a:solidFill>
                  <a:schemeClr val="tx1">
                    <a:lumMod val="75000"/>
                    <a:lumOff val="25000"/>
                  </a:schemeClr>
                </a:solidFill>
              </a:ln>
            </c:spPr>
          </c:marker>
          <c:errBars>
            <c:errDir val="y"/>
            <c:errBarType val="both"/>
            <c:errValType val="cust"/>
            <c:noEndCap val="0"/>
            <c:plus>
              <c:numRef>
                <c:f>'Dha2'!$D$15:$D$21</c:f>
                <c:numCache>
                  <c:formatCode>General</c:formatCode>
                  <c:ptCount val="7"/>
                  <c:pt idx="0">
                    <c:v>8.9912380127200446</c:v>
                  </c:pt>
                  <c:pt idx="1">
                    <c:v>2.1929807741480865</c:v>
                  </c:pt>
                  <c:pt idx="2">
                    <c:v>4.4927909583784205</c:v>
                  </c:pt>
                  <c:pt idx="3">
                    <c:v>1.871543266530171</c:v>
                  </c:pt>
                  <c:pt idx="4">
                    <c:v>1.87638068810869</c:v>
                  </c:pt>
                  <c:pt idx="5">
                    <c:v>0.5009903498513022</c:v>
                  </c:pt>
                  <c:pt idx="6">
                    <c:v>0.52006538793939117</c:v>
                  </c:pt>
                </c:numCache>
              </c:numRef>
            </c:plus>
            <c:minus>
              <c:numRef>
                <c:f>'Dha2'!$D$15:$D$21</c:f>
                <c:numCache>
                  <c:formatCode>General</c:formatCode>
                  <c:ptCount val="7"/>
                  <c:pt idx="0">
                    <c:v>8.9912380127200446</c:v>
                  </c:pt>
                  <c:pt idx="1">
                    <c:v>2.1929807741480865</c:v>
                  </c:pt>
                  <c:pt idx="2">
                    <c:v>4.4927909583784205</c:v>
                  </c:pt>
                  <c:pt idx="3">
                    <c:v>1.871543266530171</c:v>
                  </c:pt>
                  <c:pt idx="4">
                    <c:v>1.87638068810869</c:v>
                  </c:pt>
                  <c:pt idx="5">
                    <c:v>0.5009903498513022</c:v>
                  </c:pt>
                  <c:pt idx="6">
                    <c:v>0.52006538793939117</c:v>
                  </c:pt>
                </c:numCache>
              </c:numRef>
            </c:minus>
          </c:errBars>
          <c:xVal>
            <c:numRef>
              <c:f>'Dha2'!$A$15:$A$22</c:f>
              <c:numCache>
                <c:formatCode>General</c:formatCode>
                <c:ptCount val="8"/>
                <c:pt idx="0">
                  <c:v>1.0000000000000005E-4</c:v>
                </c:pt>
                <c:pt idx="1">
                  <c:v>1.0000000000000005E-3</c:v>
                </c:pt>
                <c:pt idx="2">
                  <c:v>3.0000000000000009E-3</c:v>
                </c:pt>
                <c:pt idx="3">
                  <c:v>1.0000000000000004E-2</c:v>
                </c:pt>
                <c:pt idx="4">
                  <c:v>3.0000000000000002E-2</c:v>
                </c:pt>
                <c:pt idx="5">
                  <c:v>0.1</c:v>
                </c:pt>
                <c:pt idx="6">
                  <c:v>0.3000000000000001</c:v>
                </c:pt>
                <c:pt idx="7">
                  <c:v>1</c:v>
                </c:pt>
              </c:numCache>
            </c:numRef>
          </c:xVal>
          <c:yVal>
            <c:numRef>
              <c:f>'Dha2'!$C$15:$C$22</c:f>
              <c:numCache>
                <c:formatCode>General</c:formatCode>
                <c:ptCount val="8"/>
                <c:pt idx="0">
                  <c:v>100</c:v>
                </c:pt>
                <c:pt idx="1">
                  <c:v>99.678810486554625</c:v>
                </c:pt>
                <c:pt idx="2">
                  <c:v>71.849552029174092</c:v>
                </c:pt>
                <c:pt idx="3">
                  <c:v>43.125920277136423</c:v>
                </c:pt>
                <c:pt idx="4">
                  <c:v>21.770290985537606</c:v>
                </c:pt>
                <c:pt idx="5">
                  <c:v>12.47547861914626</c:v>
                </c:pt>
                <c:pt idx="6">
                  <c:v>8.5058110877401951</c:v>
                </c:pt>
                <c:pt idx="7">
                  <c:v>7.3480375670079345</c:v>
                </c:pt>
              </c:numCache>
            </c:numRef>
          </c:yVal>
          <c:smooth val="0"/>
          <c:extLst>
            <c:ext xmlns:c16="http://schemas.microsoft.com/office/drawing/2014/chart" uri="{C3380CC4-5D6E-409C-BE32-E72D297353CC}">
              <c16:uniqueId val="{00000002-42DA-4F68-8BD1-8D184F0B03AE}"/>
            </c:ext>
          </c:extLst>
        </c:ser>
        <c:ser>
          <c:idx val="0"/>
          <c:order val="0"/>
          <c:spPr>
            <a:ln w="28575">
              <a:noFill/>
            </a:ln>
          </c:spPr>
          <c:marker>
            <c:symbol val="circle"/>
            <c:size val="5"/>
            <c:spPr>
              <a:solidFill>
                <a:schemeClr val="bg1">
                  <a:lumMod val="50000"/>
                </a:schemeClr>
              </a:solidFill>
              <a:ln w="3175">
                <a:solidFill>
                  <a:schemeClr val="bg1">
                    <a:lumMod val="75000"/>
                  </a:schemeClr>
                </a:solidFill>
              </a:ln>
            </c:spPr>
          </c:marker>
          <c:errBars>
            <c:errDir val="y"/>
            <c:errBarType val="both"/>
            <c:errValType val="cust"/>
            <c:noEndCap val="0"/>
            <c:plus>
              <c:numRef>
                <c:f>'Dha2'!$D$3:$D$9</c:f>
                <c:numCache>
                  <c:formatCode>General</c:formatCode>
                  <c:ptCount val="7"/>
                  <c:pt idx="0">
                    <c:v>18.543623686840878</c:v>
                  </c:pt>
                  <c:pt idx="1">
                    <c:v>5.5343464760676087</c:v>
                  </c:pt>
                  <c:pt idx="2">
                    <c:v>5.8600509907482969</c:v>
                  </c:pt>
                  <c:pt idx="3">
                    <c:v>2.4852341376451448</c:v>
                  </c:pt>
                  <c:pt idx="4">
                    <c:v>1.4399743850762146</c:v>
                  </c:pt>
                  <c:pt idx="5">
                    <c:v>1.1043838857539365</c:v>
                  </c:pt>
                  <c:pt idx="6">
                    <c:v>1.0095019716111211</c:v>
                  </c:pt>
                </c:numCache>
              </c:numRef>
            </c:plus>
            <c:minus>
              <c:numRef>
                <c:f>'Dha2'!$D$3:$D$9</c:f>
                <c:numCache>
                  <c:formatCode>General</c:formatCode>
                  <c:ptCount val="7"/>
                  <c:pt idx="0">
                    <c:v>18.543623686840878</c:v>
                  </c:pt>
                  <c:pt idx="1">
                    <c:v>5.5343464760676087</c:v>
                  </c:pt>
                  <c:pt idx="2">
                    <c:v>5.8600509907482969</c:v>
                  </c:pt>
                  <c:pt idx="3">
                    <c:v>2.4852341376451448</c:v>
                  </c:pt>
                  <c:pt idx="4">
                    <c:v>1.4399743850762146</c:v>
                  </c:pt>
                  <c:pt idx="5">
                    <c:v>1.1043838857539365</c:v>
                  </c:pt>
                  <c:pt idx="6">
                    <c:v>1.0095019716111211</c:v>
                  </c:pt>
                </c:numCache>
              </c:numRef>
            </c:minus>
          </c:errBars>
          <c:xVal>
            <c:numRef>
              <c:f>'Dha2'!$A$3:$A$10</c:f>
              <c:numCache>
                <c:formatCode>General</c:formatCode>
                <c:ptCount val="8"/>
                <c:pt idx="0">
                  <c:v>1.0000000000000005E-4</c:v>
                </c:pt>
                <c:pt idx="1">
                  <c:v>1.0000000000000005E-3</c:v>
                </c:pt>
                <c:pt idx="2">
                  <c:v>3.0000000000000009E-3</c:v>
                </c:pt>
                <c:pt idx="3">
                  <c:v>1.0000000000000004E-2</c:v>
                </c:pt>
                <c:pt idx="4">
                  <c:v>3.0000000000000002E-2</c:v>
                </c:pt>
                <c:pt idx="5">
                  <c:v>0.1</c:v>
                </c:pt>
                <c:pt idx="6">
                  <c:v>0.3000000000000001</c:v>
                </c:pt>
                <c:pt idx="7">
                  <c:v>1</c:v>
                </c:pt>
              </c:numCache>
            </c:numRef>
          </c:xVal>
          <c:yVal>
            <c:numRef>
              <c:f>'Dha2'!$C$3:$C$10</c:f>
              <c:numCache>
                <c:formatCode>General</c:formatCode>
                <c:ptCount val="8"/>
                <c:pt idx="0">
                  <c:v>100</c:v>
                </c:pt>
                <c:pt idx="1">
                  <c:v>58.06883555427396</c:v>
                </c:pt>
                <c:pt idx="2">
                  <c:v>36.729441060529993</c:v>
                </c:pt>
                <c:pt idx="3">
                  <c:v>17.34090793231551</c:v>
                </c:pt>
                <c:pt idx="4">
                  <c:v>10.049883954670394</c:v>
                </c:pt>
                <c:pt idx="5">
                  <c:v>8.351721588159787</c:v>
                </c:pt>
                <c:pt idx="6">
                  <c:v>8.0426423275718584</c:v>
                </c:pt>
                <c:pt idx="7">
                  <c:v>6.2336605236659013</c:v>
                </c:pt>
              </c:numCache>
            </c:numRef>
          </c:yVal>
          <c:smooth val="0"/>
          <c:extLst>
            <c:ext xmlns:c16="http://schemas.microsoft.com/office/drawing/2014/chart" uri="{C3380CC4-5D6E-409C-BE32-E72D297353CC}">
              <c16:uniqueId val="{00000003-42DA-4F68-8BD1-8D184F0B03AE}"/>
            </c:ext>
          </c:extLst>
        </c:ser>
        <c:dLbls>
          <c:showLegendKey val="0"/>
          <c:showVal val="0"/>
          <c:showCatName val="0"/>
          <c:showSerName val="0"/>
          <c:showPercent val="0"/>
          <c:showBubbleSize val="0"/>
        </c:dLbls>
        <c:axId val="66193280"/>
        <c:axId val="66194816"/>
      </c:scatterChart>
      <c:valAx>
        <c:axId val="66193280"/>
        <c:scaling>
          <c:logBase val="10"/>
          <c:orientation val="minMax"/>
          <c:max val="1"/>
        </c:scaling>
        <c:delete val="0"/>
        <c:axPos val="b"/>
        <c:numFmt formatCode="General" sourceLinked="1"/>
        <c:majorTickMark val="out"/>
        <c:minorTickMark val="none"/>
        <c:tickLblPos val="nextTo"/>
        <c:spPr>
          <a:ln w="9525">
            <a:solidFill>
              <a:schemeClr val="tx1"/>
            </a:solidFill>
          </a:ln>
        </c:spPr>
        <c:txPr>
          <a:bodyPr/>
          <a:lstStyle/>
          <a:p>
            <a:pPr>
              <a:defRPr>
                <a:solidFill>
                  <a:schemeClr val="bg1"/>
                </a:solidFill>
              </a:defRPr>
            </a:pPr>
            <a:endParaRPr lang="ko-KR"/>
          </a:p>
        </c:txPr>
        <c:crossAx val="66194816"/>
        <c:crosses val="autoZero"/>
        <c:crossBetween val="midCat"/>
        <c:majorUnit val="10"/>
      </c:valAx>
      <c:valAx>
        <c:axId val="66194816"/>
        <c:scaling>
          <c:orientation val="minMax"/>
          <c:max val="120"/>
        </c:scaling>
        <c:delete val="0"/>
        <c:axPos val="l"/>
        <c:numFmt formatCode="General" sourceLinked="1"/>
        <c:majorTickMark val="out"/>
        <c:minorTickMark val="none"/>
        <c:tickLblPos val="nextTo"/>
        <c:spPr>
          <a:ln w="9525">
            <a:solidFill>
              <a:schemeClr val="tx1"/>
            </a:solidFill>
          </a:ln>
        </c:spPr>
        <c:crossAx val="66193280"/>
        <c:crossesAt val="1.0000000000000007E-4"/>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53509557945048"/>
          <c:y val="8.9827674897119347E-2"/>
          <c:w val="0.80660842293906831"/>
          <c:h val="0.71653870884773629"/>
        </c:manualLayout>
      </c:layout>
      <c:lineChart>
        <c:grouping val="standard"/>
        <c:varyColors val="0"/>
        <c:ser>
          <c:idx val="0"/>
          <c:order val="0"/>
          <c:spPr>
            <a:ln w="19050" cap="rnd">
              <a:noFill/>
              <a:round/>
            </a:ln>
            <a:effectLst/>
          </c:spPr>
          <c:marker>
            <c:symbol val="none"/>
          </c:marker>
          <c:cat>
            <c:numRef>
              <c:f>Sheet2!$H$15:$H$19</c:f>
              <c:numCache>
                <c:formatCode>General</c:formatCode>
                <c:ptCount val="5"/>
                <c:pt idx="0">
                  <c:v>0</c:v>
                </c:pt>
                <c:pt idx="1">
                  <c:v>1.0000000000000005E-3</c:v>
                </c:pt>
                <c:pt idx="2">
                  <c:v>1.0000000000000004E-2</c:v>
                </c:pt>
                <c:pt idx="3">
                  <c:v>0.1</c:v>
                </c:pt>
                <c:pt idx="4">
                  <c:v>1</c:v>
                </c:pt>
              </c:numCache>
            </c:numRef>
          </c:cat>
          <c:val>
            <c:numRef>
              <c:f>Sheet2!$I$15:$I$19</c:f>
              <c:numCache>
                <c:formatCode>General</c:formatCode>
                <c:ptCount val="5"/>
                <c:pt idx="0">
                  <c:v>0</c:v>
                </c:pt>
                <c:pt idx="1">
                  <c:v>0</c:v>
                </c:pt>
                <c:pt idx="2">
                  <c:v>0</c:v>
                </c:pt>
                <c:pt idx="3">
                  <c:v>0</c:v>
                </c:pt>
                <c:pt idx="4">
                  <c:v>0</c:v>
                </c:pt>
              </c:numCache>
            </c:numRef>
          </c:val>
          <c:smooth val="0"/>
          <c:extLst>
            <c:ext xmlns:c16="http://schemas.microsoft.com/office/drawing/2014/chart" uri="{C3380CC4-5D6E-409C-BE32-E72D297353CC}">
              <c16:uniqueId val="{00000000-AE3B-418A-8023-AA1EA3930DE5}"/>
            </c:ext>
          </c:extLst>
        </c:ser>
        <c:dLbls>
          <c:showLegendKey val="0"/>
          <c:showVal val="0"/>
          <c:showCatName val="0"/>
          <c:showSerName val="0"/>
          <c:showPercent val="0"/>
          <c:showBubbleSize val="0"/>
        </c:dLbls>
        <c:smooth val="0"/>
        <c:axId val="66227200"/>
        <c:axId val="66237184"/>
      </c:lineChart>
      <c:catAx>
        <c:axId val="66227200"/>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ko-KR"/>
          </a:p>
        </c:txPr>
        <c:crossAx val="66237184"/>
        <c:crosses val="autoZero"/>
        <c:auto val="1"/>
        <c:lblAlgn val="ctr"/>
        <c:lblOffset val="100"/>
        <c:tickMarkSkip val="1"/>
        <c:noMultiLvlLbl val="0"/>
      </c:catAx>
      <c:valAx>
        <c:axId val="6623718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noFill/>
                <a:latin typeface="Arial" panose="020B0604020202020204" pitchFamily="34" charset="0"/>
                <a:ea typeface="+mn-ea"/>
                <a:cs typeface="Arial" panose="020B0604020202020204" pitchFamily="34" charset="0"/>
              </a:defRPr>
            </a:pPr>
            <a:endParaRPr lang="ko-KR"/>
          </a:p>
        </c:txPr>
        <c:crossAx val="66227200"/>
        <c:crosses val="autoZero"/>
        <c:crossBetween val="midCat"/>
      </c:valAx>
      <c:spPr>
        <a:no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ko-K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81707845687045"/>
          <c:y val="7.0664269816812217E-2"/>
          <c:w val="0.77821413090593849"/>
          <c:h val="0.80044555726759148"/>
        </c:manualLayout>
      </c:layout>
      <c:scatterChart>
        <c:scatterStyle val="lineMarker"/>
        <c:varyColors val="0"/>
        <c:ser>
          <c:idx val="1"/>
          <c:order val="1"/>
          <c:tx>
            <c:strRef>
              <c:f>E6E7!$G$3</c:f>
              <c:strCache>
                <c:ptCount val="1"/>
                <c:pt idx="0">
                  <c:v>WT</c:v>
                </c:pt>
              </c:strCache>
            </c:strRef>
          </c:tx>
          <c:spPr>
            <a:ln w="15875">
              <a:solidFill>
                <a:schemeClr val="tx1">
                  <a:lumMod val="50000"/>
                  <a:lumOff val="50000"/>
                </a:schemeClr>
              </a:solidFill>
            </a:ln>
          </c:spPr>
          <c:marker>
            <c:symbol val="none"/>
          </c:marker>
          <c:xVal>
            <c:numRef>
              <c:f>E6E7!$E$4:$E$103</c:f>
              <c:numCache>
                <c:formatCode>General</c:formatCode>
                <c:ptCount val="100"/>
                <c:pt idx="0">
                  <c:v>1.0000000000000005E-3</c:v>
                </c:pt>
                <c:pt idx="1">
                  <c:v>1.1154865624891791E-3</c:v>
                </c:pt>
                <c:pt idx="2">
                  <c:v>1.2443102739590553E-3</c:v>
                </c:pt>
                <c:pt idx="3">
                  <c:v>1.3880113901685565E-3</c:v>
                </c:pt>
                <c:pt idx="4">
                  <c:v>1.5483080578800597E-3</c:v>
                </c:pt>
                <c:pt idx="5">
                  <c:v>1.7271168331589261E-3</c:v>
                </c:pt>
                <c:pt idx="6">
                  <c:v>1.9265756236737544E-3</c:v>
                </c:pt>
                <c:pt idx="7">
                  <c:v>2.1490692198272792E-3</c:v>
                </c:pt>
                <c:pt idx="8">
                  <c:v>2.3972578420963279E-3</c:v>
                </c:pt>
                <c:pt idx="9">
                  <c:v>2.6741089096802601E-3</c:v>
                </c:pt>
                <c:pt idx="10">
                  <c:v>2.9829325622493757E-3</c:v>
                </c:pt>
                <c:pt idx="11">
                  <c:v>3.3274211900005983E-3</c:v>
                </c:pt>
                <c:pt idx="12">
                  <c:v>3.7116936337339072E-3</c:v>
                </c:pt>
                <c:pt idx="13">
                  <c:v>4.140344372506809E-3</c:v>
                </c:pt>
                <c:pt idx="14">
                  <c:v>4.6184985222435309E-3</c:v>
                </c:pt>
                <c:pt idx="15">
                  <c:v>5.1518730404387812E-3</c:v>
                </c:pt>
                <c:pt idx="16">
                  <c:v>5.7468451614923416E-3</c:v>
                </c:pt>
                <c:pt idx="17">
                  <c:v>6.4105285543506621E-3</c:v>
                </c:pt>
                <c:pt idx="18">
                  <c:v>7.1508584772968084E-3</c:v>
                </c:pt>
                <c:pt idx="19">
                  <c:v>7.9766865416864285E-3</c:v>
                </c:pt>
                <c:pt idx="20">
                  <c:v>8.8978866709276353E-3</c:v>
                </c:pt>
                <c:pt idx="21">
                  <c:v>9.9254730159713533E-3</c:v>
                </c:pt>
                <c:pt idx="22">
                  <c:v>1.1071731801158596E-2</c:v>
                </c:pt>
                <c:pt idx="23">
                  <c:v>1.2350368047676519E-2</c:v>
                </c:pt>
                <c:pt idx="24">
                  <c:v>1.3776669598978887E-2</c:v>
                </c:pt>
                <c:pt idx="25">
                  <c:v>1.5367689848899557E-2</c:v>
                </c:pt>
                <c:pt idx="26">
                  <c:v>1.7142451522948812E-2</c:v>
                </c:pt>
                <c:pt idx="27">
                  <c:v>1.9122174366002026E-2</c:v>
                </c:pt>
                <c:pt idx="28">
                  <c:v>2.133052855085029E-2</c:v>
                </c:pt>
                <c:pt idx="29">
                  <c:v>2.3793918024052802E-2</c:v>
                </c:pt>
                <c:pt idx="30">
                  <c:v>2.6541795824799996E-2</c:v>
                </c:pt>
                <c:pt idx="31">
                  <c:v>2.9607016655068461E-2</c:v>
                </c:pt>
                <c:pt idx="32">
                  <c:v>3.3026229234122191E-2</c:v>
                </c:pt>
                <c:pt idx="33">
                  <c:v>3.6840315005178613E-2</c:v>
                </c:pt>
                <c:pt idx="34">
                  <c:v>4.1094876346145198E-2</c:v>
                </c:pt>
                <c:pt idx="35">
                  <c:v>4.5840782456831701E-2</c:v>
                </c:pt>
                <c:pt idx="36">
                  <c:v>5.113477684458545E-2</c:v>
                </c:pt>
                <c:pt idx="37">
                  <c:v>5.7040156577357698E-2</c:v>
                </c:pt>
                <c:pt idx="38">
                  <c:v>6.3627528184321339E-2</c:v>
                </c:pt>
                <c:pt idx="39">
                  <c:v>7.0975652857439439E-2</c:v>
                </c:pt>
                <c:pt idx="40">
                  <c:v>7.9172387026370458E-2</c:v>
                </c:pt>
                <c:pt idx="41">
                  <c:v>8.8315734051463354E-2</c:v>
                </c:pt>
                <c:pt idx="42">
                  <c:v>9.8515014590775454E-2</c:v>
                </c:pt>
                <c:pt idx="43">
                  <c:v>0.10989217523247156</c:v>
                </c:pt>
                <c:pt idx="44">
                  <c:v>0.12258324479452817</c:v>
                </c:pt>
                <c:pt idx="45">
                  <c:v>0.13673996266947328</c:v>
                </c:pt>
                <c:pt idx="46">
                  <c:v>0.15253159091306939</c:v>
                </c:pt>
                <c:pt idx="47">
                  <c:v>0.17014694001862551</c:v>
                </c:pt>
                <c:pt idx="48">
                  <c:v>0.18979662567645209</c:v>
                </c:pt>
                <c:pt idx="49">
                  <c:v>0.21171558554787115</c:v>
                </c:pt>
                <c:pt idx="50">
                  <c:v>0.23616589129197049</c:v>
                </c:pt>
                <c:pt idx="51">
                  <c:v>0.26343987825447351</c:v>
                </c:pt>
                <c:pt idx="52">
                  <c:v>0.29386364489329647</c:v>
                </c:pt>
                <c:pt idx="53">
                  <c:v>0.32780094708256452</c:v>
                </c:pt>
                <c:pt idx="54">
                  <c:v>0.36565755248378445</c:v>
                </c:pt>
                <c:pt idx="55">
                  <c:v>0.40788608626834372</c:v>
                </c:pt>
                <c:pt idx="56">
                  <c:v>0.45499144930629576</c:v>
                </c:pt>
                <c:pt idx="57">
                  <c:v>0.50753684774864938</c:v>
                </c:pt>
                <c:pt idx="58">
                  <c:v>0.56615053493534517</c:v>
                </c:pt>
                <c:pt idx="59">
                  <c:v>0.6315333140664382</c:v>
                </c:pt>
                <c:pt idx="60">
                  <c:v>0.70446692722746518</c:v>
                </c:pt>
                <c:pt idx="61">
                  <c:v>0.78582339104028021</c:v>
                </c:pt>
                <c:pt idx="62">
                  <c:v>0.87657543521350245</c:v>
                </c:pt>
                <c:pt idx="63">
                  <c:v>0.97780811898876563</c:v>
                </c:pt>
                <c:pt idx="64">
                  <c:v>1.0907318199362919</c:v>
                </c:pt>
                <c:pt idx="65">
                  <c:v>1.2166966884182997</c:v>
                </c:pt>
                <c:pt idx="66">
                  <c:v>1.3572088096807873</c:v>
                </c:pt>
                <c:pt idx="67">
                  <c:v>1.513948189690852</c:v>
                </c:pt>
                <c:pt idx="68">
                  <c:v>1.6887888657935453</c:v>
                </c:pt>
                <c:pt idx="69">
                  <c:v>1.88382128667404</c:v>
                </c:pt>
                <c:pt idx="70">
                  <c:v>2.1013773314159692</c:v>
                </c:pt>
                <c:pt idx="71">
                  <c:v>2.3440581813112766</c:v>
                </c:pt>
                <c:pt idx="72">
                  <c:v>2.614765402945554</c:v>
                </c:pt>
                <c:pt idx="73">
                  <c:v>2.9167356777634028</c:v>
                </c:pt>
                <c:pt idx="74">
                  <c:v>3.2535794548778449</c:v>
                </c:pt>
                <c:pt idx="75">
                  <c:v>3.6293241702639341</c:v>
                </c:pt>
                <c:pt idx="76">
                  <c:v>4.0484623428466096</c:v>
                </c:pt>
                <c:pt idx="77">
                  <c:v>4.5160053525873387</c:v>
                </c:pt>
                <c:pt idx="78">
                  <c:v>5.0375432869403838</c:v>
                </c:pt>
                <c:pt idx="79">
                  <c:v>5.6193118574785101</c:v>
                </c:pt>
                <c:pt idx="80">
                  <c:v>6.2682668674533915</c:v>
                </c:pt>
                <c:pt idx="81">
                  <c:v>6.9921674768404625</c:v>
                </c:pt>
                <c:pt idx="82">
                  <c:v>7.7996688630894075</c:v>
                </c:pt>
                <c:pt idx="83">
                  <c:v>8.700425828674959</c:v>
                </c:pt>
                <c:pt idx="84">
                  <c:v>9.7052080998207</c:v>
                </c:pt>
                <c:pt idx="85">
                  <c:v>10.826029246438994</c:v>
                </c:pt>
                <c:pt idx="86">
                  <c:v>12.076290149517545</c:v>
                </c:pt>
                <c:pt idx="87">
                  <c:v>13.470939417525257</c:v>
                </c:pt>
                <c:pt idx="88">
                  <c:v>15.026651904355228</c:v>
                </c:pt>
                <c:pt idx="89">
                  <c:v>16.762028317106687</c:v>
                </c:pt>
                <c:pt idx="90">
                  <c:v>18.697817347795631</c:v>
                </c:pt>
                <c:pt idx="91">
                  <c:v>20.857164047368496</c:v>
                </c:pt>
                <c:pt idx="92">
                  <c:v>23.265886226471963</c:v>
                </c:pt>
                <c:pt idx="93">
                  <c:v>25.952783450031557</c:v>
                </c:pt>
                <c:pt idx="94">
                  <c:v>28.949981264361572</c:v>
                </c:pt>
                <c:pt idx="95">
                  <c:v>32.293315084708865</c:v>
                </c:pt>
                <c:pt idx="96">
                  <c:v>36.022759118167286</c:v>
                </c:pt>
                <c:pt idx="97">
                  <c:v>40.182903740100187</c:v>
                </c:pt>
                <c:pt idx="98">
                  <c:v>44.823489267087815</c:v>
                </c:pt>
                <c:pt idx="99">
                  <c:v>49.999999961314415</c:v>
                </c:pt>
              </c:numCache>
            </c:numRef>
          </c:xVal>
          <c:yVal>
            <c:numRef>
              <c:f>E6E7!$G$4:$G$103</c:f>
              <c:numCache>
                <c:formatCode>General</c:formatCode>
                <c:ptCount val="100"/>
                <c:pt idx="0">
                  <c:v>100.00012890000002</c:v>
                </c:pt>
                <c:pt idx="1">
                  <c:v>98.569743669999994</c:v>
                </c:pt>
                <c:pt idx="2">
                  <c:v>97.013332799999972</c:v>
                </c:pt>
                <c:pt idx="3">
                  <c:v>95.325277009999937</c:v>
                </c:pt>
                <c:pt idx="4">
                  <c:v>93.500870109999937</c:v>
                </c:pt>
                <c:pt idx="5">
                  <c:v>91.536579090000004</c:v>
                </c:pt>
                <c:pt idx="6">
                  <c:v>89.430314809999999</c:v>
                </c:pt>
                <c:pt idx="7">
                  <c:v>87.181702269999988</c:v>
                </c:pt>
                <c:pt idx="8">
                  <c:v>84.792336309999953</c:v>
                </c:pt>
                <c:pt idx="9">
                  <c:v>82.266006730000001</c:v>
                </c:pt>
                <c:pt idx="10">
                  <c:v>79.608874899999975</c:v>
                </c:pt>
                <c:pt idx="11">
                  <c:v>76.829583959999979</c:v>
                </c:pt>
                <c:pt idx="12">
                  <c:v>73.939285950000027</c:v>
                </c:pt>
                <c:pt idx="13">
                  <c:v>70.95157285999997</c:v>
                </c:pt>
                <c:pt idx="14">
                  <c:v>67.882303249999978</c:v>
                </c:pt>
                <c:pt idx="15">
                  <c:v>64.749323410000031</c:v>
                </c:pt>
                <c:pt idx="16">
                  <c:v>61.572089509999998</c:v>
                </c:pt>
                <c:pt idx="17">
                  <c:v>58.371205439999997</c:v>
                </c:pt>
                <c:pt idx="18">
                  <c:v>55.167898360000002</c:v>
                </c:pt>
                <c:pt idx="19">
                  <c:v>51.983459669999995</c:v>
                </c:pt>
                <c:pt idx="20">
                  <c:v>48.838682400000003</c:v>
                </c:pt>
                <c:pt idx="21">
                  <c:v>45.753326320000014</c:v>
                </c:pt>
                <c:pt idx="22">
                  <c:v>42.745639490000002</c:v>
                </c:pt>
                <c:pt idx="23">
                  <c:v>39.831959679999997</c:v>
                </c:pt>
                <c:pt idx="24">
                  <c:v>37.026412200000017</c:v>
                </c:pt>
                <c:pt idx="25">
                  <c:v>34.340712490000001</c:v>
                </c:pt>
                <c:pt idx="26">
                  <c:v>31.784073859999992</c:v>
                </c:pt>
                <c:pt idx="27">
                  <c:v>29.363213900000002</c:v>
                </c:pt>
                <c:pt idx="28">
                  <c:v>27.082447169999984</c:v>
                </c:pt>
                <c:pt idx="29">
                  <c:v>24.943848269999993</c:v>
                </c:pt>
                <c:pt idx="30">
                  <c:v>22.947467579999991</c:v>
                </c:pt>
                <c:pt idx="31">
                  <c:v>21.0915815</c:v>
                </c:pt>
                <c:pt idx="32">
                  <c:v>19.372960740000007</c:v>
                </c:pt>
                <c:pt idx="33">
                  <c:v>17.78714196</c:v>
                </c:pt>
                <c:pt idx="34">
                  <c:v>16.328691110000001</c:v>
                </c:pt>
                <c:pt idx="35">
                  <c:v>14.991449490000004</c:v>
                </c:pt>
                <c:pt idx="36">
                  <c:v>13.76875663</c:v>
                </c:pt>
                <c:pt idx="37">
                  <c:v>12.653646310000006</c:v>
                </c:pt>
                <c:pt idx="38">
                  <c:v>11.63901429</c:v>
                </c:pt>
                <c:pt idx="39">
                  <c:v>10.71775804</c:v>
                </c:pt>
                <c:pt idx="40">
                  <c:v>9.8828897690000055</c:v>
                </c:pt>
                <c:pt idx="41">
                  <c:v>9.1276249190000005</c:v>
                </c:pt>
                <c:pt idx="42">
                  <c:v>8.4454489150000036</c:v>
                </c:pt>
                <c:pt idx="43">
                  <c:v>7.8301649259999984</c:v>
                </c:pt>
                <c:pt idx="44">
                  <c:v>7.2759255749999978</c:v>
                </c:pt>
                <c:pt idx="45">
                  <c:v>6.777251326</c:v>
                </c:pt>
                <c:pt idx="46">
                  <c:v>6.3290380810000002</c:v>
                </c:pt>
                <c:pt idx="47">
                  <c:v>5.9265562399999974</c:v>
                </c:pt>
                <c:pt idx="48">
                  <c:v>5.5654431960000004</c:v>
                </c:pt>
                <c:pt idx="49">
                  <c:v>5.2416909309999999</c:v>
                </c:pt>
                <c:pt idx="50">
                  <c:v>4.9516301220000019</c:v>
                </c:pt>
                <c:pt idx="51">
                  <c:v>4.6919119029999976</c:v>
                </c:pt>
                <c:pt idx="52">
                  <c:v>4.4594882120000001</c:v>
                </c:pt>
                <c:pt idx="53">
                  <c:v>4.2515914549999998</c:v>
                </c:pt>
                <c:pt idx="54">
                  <c:v>4.0657140459999965</c:v>
                </c:pt>
                <c:pt idx="55">
                  <c:v>3.899588268</c:v>
                </c:pt>
                <c:pt idx="56">
                  <c:v>3.7511667490000011</c:v>
                </c:pt>
                <c:pt idx="57">
                  <c:v>3.6186037930000001</c:v>
                </c:pt>
                <c:pt idx="58">
                  <c:v>3.500237694</c:v>
                </c:pt>
                <c:pt idx="59">
                  <c:v>3.3945741460000001</c:v>
                </c:pt>
                <c:pt idx="60">
                  <c:v>3.3002707630000003</c:v>
                </c:pt>
                <c:pt idx="61">
                  <c:v>3.2161227490000002</c:v>
                </c:pt>
                <c:pt idx="62">
                  <c:v>3.1410496769999998</c:v>
                </c:pt>
                <c:pt idx="63">
                  <c:v>3.0740833529999998</c:v>
                </c:pt>
                <c:pt idx="64">
                  <c:v>3.0143567230000001</c:v>
                </c:pt>
                <c:pt idx="65">
                  <c:v>2.9610937460000009</c:v>
                </c:pt>
                <c:pt idx="66">
                  <c:v>2.913600202</c:v>
                </c:pt>
                <c:pt idx="67">
                  <c:v>2.871255345999999</c:v>
                </c:pt>
                <c:pt idx="68">
                  <c:v>2.8335043560000002</c:v>
                </c:pt>
                <c:pt idx="69">
                  <c:v>2.7998515070000001</c:v>
                </c:pt>
                <c:pt idx="70">
                  <c:v>2.769854026</c:v>
                </c:pt>
                <c:pt idx="71">
                  <c:v>2.7431165400000013</c:v>
                </c:pt>
                <c:pt idx="72">
                  <c:v>2.7192860969999999</c:v>
                </c:pt>
                <c:pt idx="73">
                  <c:v>2.6980476849999997</c:v>
                </c:pt>
                <c:pt idx="74">
                  <c:v>2.6791202090000001</c:v>
                </c:pt>
                <c:pt idx="75">
                  <c:v>2.6622528829999998</c:v>
                </c:pt>
                <c:pt idx="76">
                  <c:v>2.6472220000000002</c:v>
                </c:pt>
                <c:pt idx="77">
                  <c:v>2.6338280379999999</c:v>
                </c:pt>
                <c:pt idx="78">
                  <c:v>2.6218930620000007</c:v>
                </c:pt>
                <c:pt idx="79">
                  <c:v>2.6112584129999989</c:v>
                </c:pt>
                <c:pt idx="80">
                  <c:v>2.601782628</c:v>
                </c:pt>
                <c:pt idx="81">
                  <c:v>2.5933395930000001</c:v>
                </c:pt>
                <c:pt idx="82">
                  <c:v>2.5858168830000001</c:v>
                </c:pt>
                <c:pt idx="83">
                  <c:v>2.579114283</c:v>
                </c:pt>
                <c:pt idx="84">
                  <c:v>2.5731424709999997</c:v>
                </c:pt>
                <c:pt idx="85">
                  <c:v>2.5678218340000001</c:v>
                </c:pt>
                <c:pt idx="86">
                  <c:v>2.5630814210000001</c:v>
                </c:pt>
                <c:pt idx="87">
                  <c:v>2.5588579979999997</c:v>
                </c:pt>
                <c:pt idx="88">
                  <c:v>2.5550952159999998</c:v>
                </c:pt>
                <c:pt idx="89">
                  <c:v>2.5517428599999992</c:v>
                </c:pt>
                <c:pt idx="90">
                  <c:v>2.5487561839999997</c:v>
                </c:pt>
                <c:pt idx="91">
                  <c:v>2.5460953149999992</c:v>
                </c:pt>
                <c:pt idx="92">
                  <c:v>2.543724725000001</c:v>
                </c:pt>
                <c:pt idx="93">
                  <c:v>2.5416127570000002</c:v>
                </c:pt>
                <c:pt idx="94">
                  <c:v>2.5397312060000008</c:v>
                </c:pt>
                <c:pt idx="95">
                  <c:v>2.5380549389999998</c:v>
                </c:pt>
                <c:pt idx="96">
                  <c:v>2.5365615639999999</c:v>
                </c:pt>
                <c:pt idx="97">
                  <c:v>2.5352311299999997</c:v>
                </c:pt>
                <c:pt idx="98">
                  <c:v>2.5340458629999998</c:v>
                </c:pt>
                <c:pt idx="99">
                  <c:v>2.5329899259999991</c:v>
                </c:pt>
              </c:numCache>
            </c:numRef>
          </c:yVal>
          <c:smooth val="0"/>
          <c:extLst>
            <c:ext xmlns:c16="http://schemas.microsoft.com/office/drawing/2014/chart" uri="{C3380CC4-5D6E-409C-BE32-E72D297353CC}">
              <c16:uniqueId val="{00000000-17E3-44C5-A18A-F9E9B3A10D14}"/>
            </c:ext>
          </c:extLst>
        </c:ser>
        <c:ser>
          <c:idx val="2"/>
          <c:order val="2"/>
          <c:tx>
            <c:strRef>
              <c:f>E6E7!$H$3</c:f>
              <c:strCache>
                <c:ptCount val="1"/>
                <c:pt idx="0">
                  <c:v>6pi</c:v>
                </c:pt>
              </c:strCache>
            </c:strRef>
          </c:tx>
          <c:spPr>
            <a:ln w="15875">
              <a:solidFill>
                <a:schemeClr val="tx1"/>
              </a:solidFill>
            </a:ln>
          </c:spPr>
          <c:marker>
            <c:symbol val="none"/>
          </c:marker>
          <c:xVal>
            <c:numRef>
              <c:f>E6E7!$E$3:$E$102</c:f>
              <c:numCache>
                <c:formatCode>General</c:formatCode>
                <c:ptCount val="100"/>
                <c:pt idx="1">
                  <c:v>1.0000000000000005E-3</c:v>
                </c:pt>
                <c:pt idx="2">
                  <c:v>1.1154865624891791E-3</c:v>
                </c:pt>
                <c:pt idx="3">
                  <c:v>1.2443102739590553E-3</c:v>
                </c:pt>
                <c:pt idx="4">
                  <c:v>1.3880113901685565E-3</c:v>
                </c:pt>
                <c:pt idx="5">
                  <c:v>1.5483080578800597E-3</c:v>
                </c:pt>
                <c:pt idx="6">
                  <c:v>1.7271168331589261E-3</c:v>
                </c:pt>
                <c:pt idx="7">
                  <c:v>1.9265756236737544E-3</c:v>
                </c:pt>
                <c:pt idx="8">
                  <c:v>2.1490692198272792E-3</c:v>
                </c:pt>
                <c:pt idx="9">
                  <c:v>2.3972578420963279E-3</c:v>
                </c:pt>
                <c:pt idx="10">
                  <c:v>2.6741089096802601E-3</c:v>
                </c:pt>
                <c:pt idx="11">
                  <c:v>2.9829325622493757E-3</c:v>
                </c:pt>
                <c:pt idx="12">
                  <c:v>3.3274211900005983E-3</c:v>
                </c:pt>
                <c:pt idx="13">
                  <c:v>3.7116936337339072E-3</c:v>
                </c:pt>
                <c:pt idx="14">
                  <c:v>4.140344372506809E-3</c:v>
                </c:pt>
                <c:pt idx="15">
                  <c:v>4.6184985222435309E-3</c:v>
                </c:pt>
                <c:pt idx="16">
                  <c:v>5.1518730404387812E-3</c:v>
                </c:pt>
                <c:pt idx="17">
                  <c:v>5.7468451614923416E-3</c:v>
                </c:pt>
                <c:pt idx="18">
                  <c:v>6.4105285543506621E-3</c:v>
                </c:pt>
                <c:pt idx="19">
                  <c:v>7.1508584772968084E-3</c:v>
                </c:pt>
                <c:pt idx="20">
                  <c:v>7.9766865416864285E-3</c:v>
                </c:pt>
                <c:pt idx="21">
                  <c:v>8.8978866709276353E-3</c:v>
                </c:pt>
                <c:pt idx="22">
                  <c:v>9.9254730159713533E-3</c:v>
                </c:pt>
                <c:pt idx="23">
                  <c:v>1.1071731801158596E-2</c:v>
                </c:pt>
                <c:pt idx="24">
                  <c:v>1.2350368047676519E-2</c:v>
                </c:pt>
                <c:pt idx="25">
                  <c:v>1.3776669598978887E-2</c:v>
                </c:pt>
                <c:pt idx="26">
                  <c:v>1.5367689848899557E-2</c:v>
                </c:pt>
                <c:pt idx="27">
                  <c:v>1.7142451522948812E-2</c:v>
                </c:pt>
                <c:pt idx="28">
                  <c:v>1.9122174366002026E-2</c:v>
                </c:pt>
                <c:pt idx="29">
                  <c:v>2.133052855085029E-2</c:v>
                </c:pt>
                <c:pt idx="30">
                  <c:v>2.3793918024052802E-2</c:v>
                </c:pt>
                <c:pt idx="31">
                  <c:v>2.6541795824799996E-2</c:v>
                </c:pt>
                <c:pt idx="32">
                  <c:v>2.9607016655068461E-2</c:v>
                </c:pt>
                <c:pt idx="33">
                  <c:v>3.3026229234122191E-2</c:v>
                </c:pt>
                <c:pt idx="34">
                  <c:v>3.6840315005178613E-2</c:v>
                </c:pt>
                <c:pt idx="35">
                  <c:v>4.1094876346145198E-2</c:v>
                </c:pt>
                <c:pt idx="36">
                  <c:v>4.5840782456831701E-2</c:v>
                </c:pt>
                <c:pt idx="37">
                  <c:v>5.113477684458545E-2</c:v>
                </c:pt>
                <c:pt idx="38">
                  <c:v>5.7040156577357698E-2</c:v>
                </c:pt>
                <c:pt idx="39">
                  <c:v>6.3627528184321339E-2</c:v>
                </c:pt>
                <c:pt idx="40">
                  <c:v>7.0975652857439439E-2</c:v>
                </c:pt>
                <c:pt idx="41">
                  <c:v>7.9172387026370458E-2</c:v>
                </c:pt>
                <c:pt idx="42">
                  <c:v>8.8315734051463354E-2</c:v>
                </c:pt>
                <c:pt idx="43">
                  <c:v>9.8515014590775454E-2</c:v>
                </c:pt>
                <c:pt idx="44">
                  <c:v>0.10989217523247156</c:v>
                </c:pt>
                <c:pt idx="45">
                  <c:v>0.12258324479452817</c:v>
                </c:pt>
                <c:pt idx="46">
                  <c:v>0.13673996266947328</c:v>
                </c:pt>
                <c:pt idx="47">
                  <c:v>0.15253159091306939</c:v>
                </c:pt>
                <c:pt idx="48">
                  <c:v>0.17014694001862551</c:v>
                </c:pt>
                <c:pt idx="49">
                  <c:v>0.18979662567645209</c:v>
                </c:pt>
                <c:pt idx="50">
                  <c:v>0.21171558554787115</c:v>
                </c:pt>
                <c:pt idx="51">
                  <c:v>0.23616589129197049</c:v>
                </c:pt>
                <c:pt idx="52">
                  <c:v>0.26343987825447351</c:v>
                </c:pt>
                <c:pt idx="53">
                  <c:v>0.29386364489329647</c:v>
                </c:pt>
                <c:pt idx="54">
                  <c:v>0.32780094708256452</c:v>
                </c:pt>
                <c:pt idx="55">
                  <c:v>0.36565755248378445</c:v>
                </c:pt>
                <c:pt idx="56">
                  <c:v>0.40788608626834372</c:v>
                </c:pt>
                <c:pt idx="57">
                  <c:v>0.45499144930629576</c:v>
                </c:pt>
                <c:pt idx="58">
                  <c:v>0.50753684774864938</c:v>
                </c:pt>
                <c:pt idx="59">
                  <c:v>0.56615053493534517</c:v>
                </c:pt>
                <c:pt idx="60">
                  <c:v>0.6315333140664382</c:v>
                </c:pt>
                <c:pt idx="61">
                  <c:v>0.70446692722746518</c:v>
                </c:pt>
                <c:pt idx="62">
                  <c:v>0.78582339104028021</c:v>
                </c:pt>
                <c:pt idx="63">
                  <c:v>0.87657543521350245</c:v>
                </c:pt>
                <c:pt idx="64">
                  <c:v>0.97780811898876563</c:v>
                </c:pt>
                <c:pt idx="65">
                  <c:v>1.0907318199362919</c:v>
                </c:pt>
                <c:pt idx="66">
                  <c:v>1.2166966884182997</c:v>
                </c:pt>
                <c:pt idx="67">
                  <c:v>1.3572088096807873</c:v>
                </c:pt>
                <c:pt idx="68">
                  <c:v>1.513948189690852</c:v>
                </c:pt>
                <c:pt idx="69">
                  <c:v>1.6887888657935453</c:v>
                </c:pt>
                <c:pt idx="70">
                  <c:v>1.88382128667404</c:v>
                </c:pt>
                <c:pt idx="71">
                  <c:v>2.1013773314159692</c:v>
                </c:pt>
                <c:pt idx="72">
                  <c:v>2.3440581813112766</c:v>
                </c:pt>
                <c:pt idx="73">
                  <c:v>2.614765402945554</c:v>
                </c:pt>
                <c:pt idx="74">
                  <c:v>2.9167356777634028</c:v>
                </c:pt>
                <c:pt idx="75">
                  <c:v>3.2535794548778449</c:v>
                </c:pt>
                <c:pt idx="76">
                  <c:v>3.6293241702639341</c:v>
                </c:pt>
                <c:pt idx="77">
                  <c:v>4.0484623428466096</c:v>
                </c:pt>
                <c:pt idx="78">
                  <c:v>4.5160053525873387</c:v>
                </c:pt>
                <c:pt idx="79">
                  <c:v>5.0375432869403838</c:v>
                </c:pt>
                <c:pt idx="80">
                  <c:v>5.6193118574785101</c:v>
                </c:pt>
                <c:pt idx="81">
                  <c:v>6.2682668674533915</c:v>
                </c:pt>
                <c:pt idx="82">
                  <c:v>6.9921674768404625</c:v>
                </c:pt>
                <c:pt idx="83">
                  <c:v>7.7996688630894075</c:v>
                </c:pt>
                <c:pt idx="84">
                  <c:v>8.700425828674959</c:v>
                </c:pt>
                <c:pt idx="85">
                  <c:v>9.7052080998207</c:v>
                </c:pt>
                <c:pt idx="86">
                  <c:v>10.826029246438994</c:v>
                </c:pt>
                <c:pt idx="87">
                  <c:v>12.076290149517545</c:v>
                </c:pt>
                <c:pt idx="88">
                  <c:v>13.470939417525257</c:v>
                </c:pt>
                <c:pt idx="89">
                  <c:v>15.026651904355228</c:v>
                </c:pt>
                <c:pt idx="90">
                  <c:v>16.762028317106687</c:v>
                </c:pt>
                <c:pt idx="91">
                  <c:v>18.697817347795631</c:v>
                </c:pt>
                <c:pt idx="92">
                  <c:v>20.857164047368496</c:v>
                </c:pt>
                <c:pt idx="93">
                  <c:v>23.265886226471963</c:v>
                </c:pt>
                <c:pt idx="94">
                  <c:v>25.952783450031557</c:v>
                </c:pt>
                <c:pt idx="95">
                  <c:v>28.949981264361572</c:v>
                </c:pt>
                <c:pt idx="96">
                  <c:v>32.293315084708865</c:v>
                </c:pt>
                <c:pt idx="97">
                  <c:v>36.022759118167286</c:v>
                </c:pt>
                <c:pt idx="98">
                  <c:v>40.182903740100187</c:v>
                </c:pt>
                <c:pt idx="99">
                  <c:v>44.823489267087815</c:v>
                </c:pt>
              </c:numCache>
            </c:numRef>
          </c:xVal>
          <c:yVal>
            <c:numRef>
              <c:f>E6E7!$H$4:$H$103</c:f>
              <c:numCache>
                <c:formatCode>General</c:formatCode>
                <c:ptCount val="100"/>
                <c:pt idx="0">
                  <c:v>100.0270895</c:v>
                </c:pt>
                <c:pt idx="1">
                  <c:v>99.201377119999975</c:v>
                </c:pt>
                <c:pt idx="2">
                  <c:v>98.305112559999969</c:v>
                </c:pt>
                <c:pt idx="3">
                  <c:v>97.33390805999997</c:v>
                </c:pt>
                <c:pt idx="4">
                  <c:v>96.283420449999994</c:v>
                </c:pt>
                <c:pt idx="5">
                  <c:v>95.149422689999994</c:v>
                </c:pt>
                <c:pt idx="6">
                  <c:v>93.927886700000002</c:v>
                </c:pt>
                <c:pt idx="7">
                  <c:v>92.615077419999963</c:v>
                </c:pt>
                <c:pt idx="8">
                  <c:v>91.207657159999982</c:v>
                </c:pt>
                <c:pt idx="9">
                  <c:v>89.702799279999979</c:v>
                </c:pt>
                <c:pt idx="10">
                  <c:v>88.098308649999979</c:v>
                </c:pt>
                <c:pt idx="11">
                  <c:v>86.392746409999972</c:v>
                </c:pt>
                <c:pt idx="12">
                  <c:v>84.585554909999999</c:v>
                </c:pt>
                <c:pt idx="13">
                  <c:v>82.677178279999964</c:v>
                </c:pt>
                <c:pt idx="14">
                  <c:v>80.66917331999997</c:v>
                </c:pt>
                <c:pt idx="15">
                  <c:v>78.564304649999997</c:v>
                </c:pt>
                <c:pt idx="16">
                  <c:v>76.366617969999993</c:v>
                </c:pt>
                <c:pt idx="17">
                  <c:v>74.081485200000003</c:v>
                </c:pt>
                <c:pt idx="18">
                  <c:v>71.715616100000005</c:v>
                </c:pt>
                <c:pt idx="19">
                  <c:v>69.277031649999998</c:v>
                </c:pt>
                <c:pt idx="20">
                  <c:v>66.774996189999982</c:v>
                </c:pt>
                <c:pt idx="21">
                  <c:v>64.219907449999994</c:v>
                </c:pt>
                <c:pt idx="22">
                  <c:v>61.623145290000018</c:v>
                </c:pt>
                <c:pt idx="23">
                  <c:v>58.996883189999998</c:v>
                </c:pt>
                <c:pt idx="24">
                  <c:v>56.353868119999994</c:v>
                </c:pt>
                <c:pt idx="25">
                  <c:v>53.70717707</c:v>
                </c:pt>
                <c:pt idx="26">
                  <c:v>51.069959850000011</c:v>
                </c:pt>
                <c:pt idx="27">
                  <c:v>48.455178900000014</c:v>
                </c:pt>
                <c:pt idx="28">
                  <c:v>45.875356830000015</c:v>
                </c:pt>
                <c:pt idx="29">
                  <c:v>43.342342160000001</c:v>
                </c:pt>
                <c:pt idx="30">
                  <c:v>40.867102300000013</c:v>
                </c:pt>
                <c:pt idx="31">
                  <c:v>38.459550850000007</c:v>
                </c:pt>
                <c:pt idx="32">
                  <c:v>36.128414280000015</c:v>
                </c:pt>
                <c:pt idx="33">
                  <c:v>33.881140529999996</c:v>
                </c:pt>
                <c:pt idx="34">
                  <c:v>31.723849649999984</c:v>
                </c:pt>
                <c:pt idx="35">
                  <c:v>29.661324489999991</c:v>
                </c:pt>
                <c:pt idx="36">
                  <c:v>27.697037790000007</c:v>
                </c:pt>
                <c:pt idx="37">
                  <c:v>25.833210449999999</c:v>
                </c:pt>
                <c:pt idx="38">
                  <c:v>24.070895239999999</c:v>
                </c:pt>
                <c:pt idx="39">
                  <c:v>22.41007961</c:v>
                </c:pt>
                <c:pt idx="40">
                  <c:v>20.849801620000008</c:v>
                </c:pt>
                <c:pt idx="41">
                  <c:v>19.388273029999993</c:v>
                </c:pt>
                <c:pt idx="42">
                  <c:v>18.023004700000001</c:v>
                </c:pt>
                <c:pt idx="43">
                  <c:v>16.750929859999992</c:v>
                </c:pt>
                <c:pt idx="44">
                  <c:v>15.56852187</c:v>
                </c:pt>
                <c:pt idx="45">
                  <c:v>14.47190402</c:v>
                </c:pt>
                <c:pt idx="46">
                  <c:v>13.456949460000002</c:v>
                </c:pt>
                <c:pt idx="47">
                  <c:v>12.51937034</c:v>
                </c:pt>
                <c:pt idx="48">
                  <c:v>11.65479564</c:v>
                </c:pt>
                <c:pt idx="49">
                  <c:v>10.858837870000004</c:v>
                </c:pt>
                <c:pt idx="50">
                  <c:v>10.127148890000001</c:v>
                </c:pt>
                <c:pt idx="51">
                  <c:v>9.4554656270000041</c:v>
                </c:pt>
                <c:pt idx="52">
                  <c:v>8.8396465970000069</c:v>
                </c:pt>
                <c:pt idx="53">
                  <c:v>8.2757000750000032</c:v>
                </c:pt>
                <c:pt idx="54">
                  <c:v>7.7598049910000002</c:v>
                </c:pt>
                <c:pt idx="55">
                  <c:v>7.2883255120000001</c:v>
                </c:pt>
                <c:pt idx="56">
                  <c:v>6.8578202509999961</c:v>
                </c:pt>
                <c:pt idx="57">
                  <c:v>6.4650470039999997</c:v>
                </c:pt>
                <c:pt idx="58">
                  <c:v>6.1069637869999998</c:v>
                </c:pt>
                <c:pt idx="59">
                  <c:v>5.7807269200000002</c:v>
                </c:pt>
                <c:pt idx="60">
                  <c:v>5.4836867649999999</c:v>
                </c:pt>
                <c:pt idx="61">
                  <c:v>5.2133816739999981</c:v>
                </c:pt>
                <c:pt idx="62">
                  <c:v>4.967530606999996</c:v>
                </c:pt>
                <c:pt idx="63">
                  <c:v>4.7440248129999976</c:v>
                </c:pt>
                <c:pt idx="64">
                  <c:v>4.5409188989999976</c:v>
                </c:pt>
                <c:pt idx="65">
                  <c:v>4.3564215459999982</c:v>
                </c:pt>
                <c:pt idx="66">
                  <c:v>4.188886092999998</c:v>
                </c:pt>
                <c:pt idx="67">
                  <c:v>4.0368011560000001</c:v>
                </c:pt>
                <c:pt idx="68">
                  <c:v>3.8987814129999996</c:v>
                </c:pt>
                <c:pt idx="69">
                  <c:v>3.7735586539999999</c:v>
                </c:pt>
                <c:pt idx="70">
                  <c:v>3.659973167</c:v>
                </c:pt>
                <c:pt idx="71">
                  <c:v>3.5569655239999989</c:v>
                </c:pt>
                <c:pt idx="72">
                  <c:v>3.4635687750000002</c:v>
                </c:pt>
                <c:pt idx="73">
                  <c:v>3.3789011009999999</c:v>
                </c:pt>
                <c:pt idx="74">
                  <c:v>3.3021589099999988</c:v>
                </c:pt>
                <c:pt idx="75">
                  <c:v>3.2326103789999996</c:v>
                </c:pt>
                <c:pt idx="76">
                  <c:v>3.1695894510000002</c:v>
                </c:pt>
                <c:pt idx="77">
                  <c:v>3.1124902460000001</c:v>
                </c:pt>
                <c:pt idx="78">
                  <c:v>3.0607619010000002</c:v>
                </c:pt>
                <c:pt idx="79">
                  <c:v>3.0139037910000002</c:v>
                </c:pt>
                <c:pt idx="80">
                  <c:v>2.9714611299999989</c:v>
                </c:pt>
                <c:pt idx="81">
                  <c:v>2.9330209249999997</c:v>
                </c:pt>
                <c:pt idx="82">
                  <c:v>2.8982082549999997</c:v>
                </c:pt>
                <c:pt idx="83">
                  <c:v>2.8666828639999991</c:v>
                </c:pt>
                <c:pt idx="84">
                  <c:v>2.8381360390000001</c:v>
                </c:pt>
                <c:pt idx="85">
                  <c:v>2.8122877509999999</c:v>
                </c:pt>
                <c:pt idx="86">
                  <c:v>2.7888840470000016</c:v>
                </c:pt>
                <c:pt idx="87">
                  <c:v>2.7676946670000016</c:v>
                </c:pt>
                <c:pt idx="88">
                  <c:v>2.7485108690000009</c:v>
                </c:pt>
                <c:pt idx="89">
                  <c:v>2.7311434539999997</c:v>
                </c:pt>
                <c:pt idx="90">
                  <c:v>2.7154209539999998</c:v>
                </c:pt>
                <c:pt idx="91">
                  <c:v>2.7011879980000009</c:v>
                </c:pt>
                <c:pt idx="92">
                  <c:v>2.6883038110000008</c:v>
                </c:pt>
                <c:pt idx="93">
                  <c:v>2.676640863999999</c:v>
                </c:pt>
                <c:pt idx="94">
                  <c:v>2.6660836299999997</c:v>
                </c:pt>
                <c:pt idx="95">
                  <c:v>2.6565274730000001</c:v>
                </c:pt>
                <c:pt idx="96">
                  <c:v>2.6478776230000003</c:v>
                </c:pt>
                <c:pt idx="97">
                  <c:v>2.6400482520000002</c:v>
                </c:pt>
                <c:pt idx="98">
                  <c:v>2.63296164</c:v>
                </c:pt>
                <c:pt idx="99">
                  <c:v>2.6265474069999999</c:v>
                </c:pt>
              </c:numCache>
            </c:numRef>
          </c:yVal>
          <c:smooth val="0"/>
          <c:extLst>
            <c:ext xmlns:c16="http://schemas.microsoft.com/office/drawing/2014/chart" uri="{C3380CC4-5D6E-409C-BE32-E72D297353CC}">
              <c16:uniqueId val="{00000001-17E3-44C5-A18A-F9E9B3A10D14}"/>
            </c:ext>
          </c:extLst>
        </c:ser>
        <c:ser>
          <c:idx val="7"/>
          <c:order val="3"/>
          <c:spPr>
            <a:ln>
              <a:noFill/>
            </a:ln>
          </c:spPr>
          <c:marker>
            <c:symbol val="circle"/>
            <c:size val="5"/>
            <c:spPr>
              <a:solidFill>
                <a:schemeClr val="tx1">
                  <a:lumMod val="95000"/>
                  <a:lumOff val="5000"/>
                </a:schemeClr>
              </a:solidFill>
              <a:ln w="3175">
                <a:solidFill>
                  <a:schemeClr val="tx1">
                    <a:lumMod val="75000"/>
                    <a:lumOff val="25000"/>
                  </a:schemeClr>
                </a:solidFill>
              </a:ln>
            </c:spPr>
          </c:marker>
          <c:errBars>
            <c:errDir val="y"/>
            <c:errBarType val="both"/>
            <c:errValType val="cust"/>
            <c:noEndCap val="0"/>
            <c:plus>
              <c:numRef>
                <c:f>E6E7!$D$15:$D$21</c:f>
                <c:numCache>
                  <c:formatCode>General</c:formatCode>
                  <c:ptCount val="7"/>
                  <c:pt idx="0">
                    <c:v>5.9825221803459989</c:v>
                  </c:pt>
                  <c:pt idx="1">
                    <c:v>3.4832741505079259</c:v>
                  </c:pt>
                  <c:pt idx="2">
                    <c:v>1.3476842782190519</c:v>
                  </c:pt>
                  <c:pt idx="3">
                    <c:v>1.4331568898523055</c:v>
                  </c:pt>
                  <c:pt idx="4">
                    <c:v>1.2431225644486894</c:v>
                  </c:pt>
                  <c:pt idx="5">
                    <c:v>0.48794194947336977</c:v>
                  </c:pt>
                  <c:pt idx="6">
                    <c:v>0.27166789285795012</c:v>
                  </c:pt>
                </c:numCache>
              </c:numRef>
            </c:plus>
            <c:minus>
              <c:numRef>
                <c:f>E6E7!$D$15:$D$21</c:f>
                <c:numCache>
                  <c:formatCode>General</c:formatCode>
                  <c:ptCount val="7"/>
                  <c:pt idx="0">
                    <c:v>5.9825221803459989</c:v>
                  </c:pt>
                  <c:pt idx="1">
                    <c:v>3.4832741505079259</c:v>
                  </c:pt>
                  <c:pt idx="2">
                    <c:v>1.3476842782190519</c:v>
                  </c:pt>
                  <c:pt idx="3">
                    <c:v>1.4331568898523055</c:v>
                  </c:pt>
                  <c:pt idx="4">
                    <c:v>1.2431225644486894</c:v>
                  </c:pt>
                  <c:pt idx="5">
                    <c:v>0.48794194947336977</c:v>
                  </c:pt>
                  <c:pt idx="6">
                    <c:v>0.27166789285795012</c:v>
                  </c:pt>
                </c:numCache>
              </c:numRef>
            </c:minus>
          </c:errBars>
          <c:xVal>
            <c:numRef>
              <c:f>E6E7!$A$15:$A$21</c:f>
              <c:numCache>
                <c:formatCode>General</c:formatCode>
                <c:ptCount val="7"/>
                <c:pt idx="0">
                  <c:v>1.0000000000000005E-3</c:v>
                </c:pt>
                <c:pt idx="1">
                  <c:v>2.0000000000000007E-2</c:v>
                </c:pt>
                <c:pt idx="2">
                  <c:v>0.1</c:v>
                </c:pt>
                <c:pt idx="3">
                  <c:v>0.5</c:v>
                </c:pt>
                <c:pt idx="4">
                  <c:v>2.5</c:v>
                </c:pt>
                <c:pt idx="5">
                  <c:v>15</c:v>
                </c:pt>
                <c:pt idx="6">
                  <c:v>50</c:v>
                </c:pt>
              </c:numCache>
            </c:numRef>
          </c:xVal>
          <c:yVal>
            <c:numRef>
              <c:f>E6E7!$C$15:$C$21</c:f>
              <c:numCache>
                <c:formatCode>General</c:formatCode>
                <c:ptCount val="7"/>
                <c:pt idx="0">
                  <c:v>100</c:v>
                </c:pt>
                <c:pt idx="1">
                  <c:v>47.594259502419604</c:v>
                </c:pt>
                <c:pt idx="2">
                  <c:v>17.122997381764247</c:v>
                </c:pt>
                <c:pt idx="3">
                  <c:v>7.5473546371684446</c:v>
                </c:pt>
                <c:pt idx="4">
                  <c:v>4.1145984278303462</c:v>
                </c:pt>
                <c:pt idx="5">
                  <c:v>2.3100478029067175</c:v>
                </c:pt>
                <c:pt idx="6">
                  <c:v>1.964913236947154</c:v>
                </c:pt>
              </c:numCache>
            </c:numRef>
          </c:yVal>
          <c:smooth val="0"/>
          <c:extLst>
            <c:ext xmlns:c16="http://schemas.microsoft.com/office/drawing/2014/chart" uri="{C3380CC4-5D6E-409C-BE32-E72D297353CC}">
              <c16:uniqueId val="{00000002-17E3-44C5-A18A-F9E9B3A10D14}"/>
            </c:ext>
          </c:extLst>
        </c:ser>
        <c:ser>
          <c:idx val="0"/>
          <c:order val="0"/>
          <c:spPr>
            <a:ln w="28575">
              <a:noFill/>
            </a:ln>
          </c:spPr>
          <c:marker>
            <c:symbol val="circle"/>
            <c:size val="5"/>
            <c:spPr>
              <a:solidFill>
                <a:schemeClr val="bg1">
                  <a:lumMod val="50000"/>
                </a:schemeClr>
              </a:solidFill>
              <a:ln w="3175">
                <a:solidFill>
                  <a:schemeClr val="bg1">
                    <a:lumMod val="75000"/>
                  </a:schemeClr>
                </a:solidFill>
              </a:ln>
            </c:spPr>
          </c:marker>
          <c:errBars>
            <c:errDir val="y"/>
            <c:errBarType val="both"/>
            <c:errValType val="cust"/>
            <c:noEndCap val="0"/>
            <c:plus>
              <c:numRef>
                <c:f>E6E7!$D$3:$D$9</c:f>
                <c:numCache>
                  <c:formatCode>General</c:formatCode>
                  <c:ptCount val="7"/>
                  <c:pt idx="0">
                    <c:v>15.689039086884602</c:v>
                  </c:pt>
                  <c:pt idx="1">
                    <c:v>2.1888703506395202</c:v>
                  </c:pt>
                  <c:pt idx="2">
                    <c:v>0.51032472454188205</c:v>
                  </c:pt>
                  <c:pt idx="3">
                    <c:v>0.25895382763905495</c:v>
                  </c:pt>
                  <c:pt idx="4">
                    <c:v>0.19756662662710478</c:v>
                  </c:pt>
                  <c:pt idx="5">
                    <c:v>0.37133508814604088</c:v>
                  </c:pt>
                  <c:pt idx="6">
                    <c:v>0.25241988034551671</c:v>
                  </c:pt>
                </c:numCache>
              </c:numRef>
            </c:plus>
            <c:minus>
              <c:numRef>
                <c:f>E6E7!$D$3:$D$9</c:f>
                <c:numCache>
                  <c:formatCode>General</c:formatCode>
                  <c:ptCount val="7"/>
                  <c:pt idx="0">
                    <c:v>15.689039086884602</c:v>
                  </c:pt>
                  <c:pt idx="1">
                    <c:v>2.1888703506395202</c:v>
                  </c:pt>
                  <c:pt idx="2">
                    <c:v>0.51032472454188205</c:v>
                  </c:pt>
                  <c:pt idx="3">
                    <c:v>0.25895382763905495</c:v>
                  </c:pt>
                  <c:pt idx="4">
                    <c:v>0.19756662662710478</c:v>
                  </c:pt>
                  <c:pt idx="5">
                    <c:v>0.37133508814604088</c:v>
                  </c:pt>
                  <c:pt idx="6">
                    <c:v>0.25241988034551671</c:v>
                  </c:pt>
                </c:numCache>
              </c:numRef>
            </c:minus>
          </c:errBars>
          <c:xVal>
            <c:numRef>
              <c:f>E6E7!$A$3:$A$9</c:f>
              <c:numCache>
                <c:formatCode>General</c:formatCode>
                <c:ptCount val="7"/>
                <c:pt idx="0">
                  <c:v>1.0000000000000005E-3</c:v>
                </c:pt>
                <c:pt idx="1">
                  <c:v>2.0000000000000007E-2</c:v>
                </c:pt>
                <c:pt idx="2">
                  <c:v>0.1</c:v>
                </c:pt>
                <c:pt idx="3">
                  <c:v>0.5</c:v>
                </c:pt>
                <c:pt idx="4">
                  <c:v>2.5</c:v>
                </c:pt>
                <c:pt idx="5">
                  <c:v>15</c:v>
                </c:pt>
                <c:pt idx="6">
                  <c:v>50</c:v>
                </c:pt>
              </c:numCache>
            </c:numRef>
          </c:xVal>
          <c:yVal>
            <c:numRef>
              <c:f>E6E7!$C$3:$C$9</c:f>
              <c:numCache>
                <c:formatCode>General</c:formatCode>
                <c:ptCount val="7"/>
                <c:pt idx="0">
                  <c:v>100</c:v>
                </c:pt>
                <c:pt idx="1">
                  <c:v>28.411823560139236</c:v>
                </c:pt>
                <c:pt idx="2">
                  <c:v>8.346730376197014</c:v>
                </c:pt>
                <c:pt idx="3">
                  <c:v>3.6143843750379894</c:v>
                </c:pt>
                <c:pt idx="4">
                  <c:v>2.936120530719506</c:v>
                </c:pt>
                <c:pt idx="5">
                  <c:v>2.3657572287661059</c:v>
                </c:pt>
                <c:pt idx="6">
                  <c:v>2.5449038612723793</c:v>
                </c:pt>
              </c:numCache>
            </c:numRef>
          </c:yVal>
          <c:smooth val="0"/>
          <c:extLst>
            <c:ext xmlns:c16="http://schemas.microsoft.com/office/drawing/2014/chart" uri="{C3380CC4-5D6E-409C-BE32-E72D297353CC}">
              <c16:uniqueId val="{00000003-17E3-44C5-A18A-F9E9B3A10D14}"/>
            </c:ext>
          </c:extLst>
        </c:ser>
        <c:dLbls>
          <c:showLegendKey val="0"/>
          <c:showVal val="0"/>
          <c:showCatName val="0"/>
          <c:showSerName val="0"/>
          <c:showPercent val="0"/>
          <c:showBubbleSize val="0"/>
        </c:dLbls>
        <c:axId val="66320256"/>
        <c:axId val="66321792"/>
      </c:scatterChart>
      <c:valAx>
        <c:axId val="66320256"/>
        <c:scaling>
          <c:logBase val="10"/>
          <c:orientation val="minMax"/>
          <c:max val="50"/>
        </c:scaling>
        <c:delete val="0"/>
        <c:axPos val="b"/>
        <c:numFmt formatCode="General" sourceLinked="1"/>
        <c:majorTickMark val="out"/>
        <c:minorTickMark val="none"/>
        <c:tickLblPos val="nextTo"/>
        <c:spPr>
          <a:ln w="9525">
            <a:solidFill>
              <a:schemeClr val="tx1"/>
            </a:solidFill>
          </a:ln>
        </c:spPr>
        <c:txPr>
          <a:bodyPr/>
          <a:lstStyle/>
          <a:p>
            <a:pPr>
              <a:defRPr>
                <a:solidFill>
                  <a:schemeClr val="bg1"/>
                </a:solidFill>
              </a:defRPr>
            </a:pPr>
            <a:endParaRPr lang="ko-KR"/>
          </a:p>
        </c:txPr>
        <c:crossAx val="66321792"/>
        <c:crosses val="autoZero"/>
        <c:crossBetween val="midCat"/>
        <c:majorUnit val="10"/>
      </c:valAx>
      <c:valAx>
        <c:axId val="66321792"/>
        <c:scaling>
          <c:orientation val="minMax"/>
          <c:max val="120"/>
        </c:scaling>
        <c:delete val="0"/>
        <c:axPos val="l"/>
        <c:numFmt formatCode="General" sourceLinked="1"/>
        <c:majorTickMark val="out"/>
        <c:minorTickMark val="none"/>
        <c:tickLblPos val="nextTo"/>
        <c:spPr>
          <a:ln w="9525">
            <a:solidFill>
              <a:schemeClr val="tx1"/>
            </a:solidFill>
          </a:ln>
        </c:spPr>
        <c:crossAx val="66320256"/>
        <c:crossesAt val="0"/>
        <c:crossBetween val="midCat"/>
      </c:valAx>
    </c:plotArea>
    <c:plotVisOnly val="1"/>
    <c:dispBlanksAs val="gap"/>
    <c:showDLblsOverMax val="0"/>
  </c:chart>
  <c:txPr>
    <a:bodyPr/>
    <a:lstStyle/>
    <a:p>
      <a:pPr>
        <a:defRPr sz="1000">
          <a:latin typeface="Arial" panose="020B0604020202020204" pitchFamily="34" charset="0"/>
          <a:cs typeface="Arial" panose="020B0604020202020204" pitchFamily="34" charset="0"/>
        </a:defRPr>
      </a:pPr>
      <a:endParaRPr lang="ko-K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19050" cap="rnd">
              <a:noFill/>
              <a:round/>
            </a:ln>
            <a:effectLst/>
          </c:spPr>
          <c:marker>
            <c:symbol val="none"/>
          </c:marker>
          <c:cat>
            <c:numRef>
              <c:f>Sheet2!$A$15:$A$19</c:f>
              <c:numCache>
                <c:formatCode>General</c:formatCode>
                <c:ptCount val="5"/>
                <c:pt idx="0">
                  <c:v>0</c:v>
                </c:pt>
                <c:pt idx="1">
                  <c:v>1.0000000000000004E-2</c:v>
                </c:pt>
                <c:pt idx="2">
                  <c:v>0.1</c:v>
                </c:pt>
                <c:pt idx="3">
                  <c:v>1</c:v>
                </c:pt>
                <c:pt idx="4">
                  <c:v>10</c:v>
                </c:pt>
              </c:numCache>
            </c:numRef>
          </c:cat>
          <c:val>
            <c:numRef>
              <c:f>Sheet2!$B$15:$B$19</c:f>
              <c:numCache>
                <c:formatCode>General</c:formatCode>
                <c:ptCount val="5"/>
                <c:pt idx="0">
                  <c:v>0</c:v>
                </c:pt>
                <c:pt idx="1">
                  <c:v>0</c:v>
                </c:pt>
                <c:pt idx="2">
                  <c:v>0</c:v>
                </c:pt>
                <c:pt idx="3">
                  <c:v>0</c:v>
                </c:pt>
              </c:numCache>
            </c:numRef>
          </c:val>
          <c:smooth val="0"/>
          <c:extLst>
            <c:ext xmlns:c16="http://schemas.microsoft.com/office/drawing/2014/chart" uri="{C3380CC4-5D6E-409C-BE32-E72D297353CC}">
              <c16:uniqueId val="{00000000-849C-41BC-8295-27D8025085C6}"/>
            </c:ext>
          </c:extLst>
        </c:ser>
        <c:dLbls>
          <c:showLegendKey val="0"/>
          <c:showVal val="0"/>
          <c:showCatName val="0"/>
          <c:showSerName val="0"/>
          <c:showPercent val="0"/>
          <c:showBubbleSize val="0"/>
        </c:dLbls>
        <c:smooth val="0"/>
        <c:axId val="66608128"/>
        <c:axId val="66634496"/>
      </c:lineChart>
      <c:catAx>
        <c:axId val="66608128"/>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ko-KR"/>
          </a:p>
        </c:txPr>
        <c:crossAx val="66634496"/>
        <c:crosses val="autoZero"/>
        <c:auto val="1"/>
        <c:lblAlgn val="ctr"/>
        <c:lblOffset val="100"/>
        <c:tickMarkSkip val="1"/>
        <c:noMultiLvlLbl val="0"/>
      </c:catAx>
      <c:valAx>
        <c:axId val="6663449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noFill/>
                <a:latin typeface="Arial" panose="020B0604020202020204" pitchFamily="34" charset="0"/>
                <a:ea typeface="+mn-ea"/>
                <a:cs typeface="Arial" panose="020B0604020202020204" pitchFamily="34" charset="0"/>
              </a:defRPr>
            </a:pPr>
            <a:endParaRPr lang="ko-KR"/>
          </a:p>
        </c:txPr>
        <c:crossAx val="66608128"/>
        <c:crosses val="autoZero"/>
        <c:crossBetween val="midCat"/>
      </c:valAx>
      <c:spPr>
        <a:no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ko-K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11488908263109"/>
          <c:y val="6.8714424951267117E-2"/>
          <c:w val="0.81555046982466306"/>
          <c:h val="0.66975536062378216"/>
        </c:manualLayout>
      </c:layout>
      <c:scatterChart>
        <c:scatterStyle val="lineMarker"/>
        <c:varyColors val="0"/>
        <c:ser>
          <c:idx val="0"/>
          <c:order val="0"/>
          <c:spPr>
            <a:ln w="28575">
              <a:noFill/>
            </a:ln>
          </c:spPr>
          <c:marker>
            <c:symbol val="circle"/>
            <c:size val="5"/>
            <c:spPr>
              <a:solidFill>
                <a:schemeClr val="tx1"/>
              </a:solidFill>
              <a:ln>
                <a:noFill/>
              </a:ln>
            </c:spPr>
          </c:marker>
          <c:dPt>
            <c:idx val="0"/>
            <c:marker>
              <c:spPr>
                <a:solidFill>
                  <a:schemeClr val="bg1">
                    <a:lumMod val="65000"/>
                  </a:schemeClr>
                </a:solidFill>
                <a:ln>
                  <a:noFill/>
                </a:ln>
              </c:spPr>
            </c:marker>
            <c:bubble3D val="0"/>
            <c:extLst>
              <c:ext xmlns:c16="http://schemas.microsoft.com/office/drawing/2014/chart" uri="{C3380CC4-5D6E-409C-BE32-E72D297353CC}">
                <c16:uniqueId val="{00000000-8076-48EB-AF73-588B105C98C8}"/>
              </c:ext>
            </c:extLst>
          </c:dPt>
          <c:dPt>
            <c:idx val="1"/>
            <c:marker>
              <c:spPr>
                <a:solidFill>
                  <a:schemeClr val="bg1">
                    <a:lumMod val="65000"/>
                  </a:schemeClr>
                </a:solidFill>
                <a:ln>
                  <a:noFill/>
                </a:ln>
              </c:spPr>
            </c:marker>
            <c:bubble3D val="0"/>
            <c:extLst>
              <c:ext xmlns:c16="http://schemas.microsoft.com/office/drawing/2014/chart" uri="{C3380CC4-5D6E-409C-BE32-E72D297353CC}">
                <c16:uniqueId val="{00000001-8076-48EB-AF73-588B105C98C8}"/>
              </c:ext>
            </c:extLst>
          </c:dPt>
          <c:dPt>
            <c:idx val="2"/>
            <c:marker>
              <c:spPr>
                <a:solidFill>
                  <a:schemeClr val="bg1">
                    <a:lumMod val="65000"/>
                  </a:schemeClr>
                </a:solidFill>
                <a:ln>
                  <a:noFill/>
                </a:ln>
              </c:spPr>
            </c:marker>
            <c:bubble3D val="0"/>
            <c:extLst>
              <c:ext xmlns:c16="http://schemas.microsoft.com/office/drawing/2014/chart" uri="{C3380CC4-5D6E-409C-BE32-E72D297353CC}">
                <c16:uniqueId val="{00000002-8076-48EB-AF73-588B105C98C8}"/>
              </c:ext>
            </c:extLst>
          </c:dPt>
          <c:xVal>
            <c:numRef>
              <c:f>'Fig. S3'!$G$4:$G$9</c:f>
              <c:numCache>
                <c:formatCode>General</c:formatCode>
                <c:ptCount val="6"/>
                <c:pt idx="0">
                  <c:v>-4.5999999999999996</c:v>
                </c:pt>
                <c:pt idx="1">
                  <c:v>-4.3</c:v>
                </c:pt>
                <c:pt idx="2">
                  <c:v>-3.7</c:v>
                </c:pt>
                <c:pt idx="3">
                  <c:v>-3.4</c:v>
                </c:pt>
                <c:pt idx="4">
                  <c:v>-3.2</c:v>
                </c:pt>
                <c:pt idx="5">
                  <c:v>-1.3</c:v>
                </c:pt>
              </c:numCache>
            </c:numRef>
          </c:xVal>
          <c:yVal>
            <c:numRef>
              <c:f>'Fig. S3'!$K$4:$K$9</c:f>
              <c:numCache>
                <c:formatCode>General</c:formatCode>
                <c:ptCount val="6"/>
                <c:pt idx="0">
                  <c:v>-0.91753783980802706</c:v>
                </c:pt>
                <c:pt idx="1">
                  <c:v>-0.30485458152842104</c:v>
                </c:pt>
                <c:pt idx="2">
                  <c:v>-0.97431335633635052</c:v>
                </c:pt>
                <c:pt idx="3">
                  <c:v>-4.4067085150843841</c:v>
                </c:pt>
                <c:pt idx="4">
                  <c:v>-3.0874628412503404</c:v>
                </c:pt>
                <c:pt idx="5">
                  <c:v>-2.4594316186372982</c:v>
                </c:pt>
              </c:numCache>
            </c:numRef>
          </c:yVal>
          <c:smooth val="0"/>
          <c:extLst>
            <c:ext xmlns:c16="http://schemas.microsoft.com/office/drawing/2014/chart" uri="{C3380CC4-5D6E-409C-BE32-E72D297353CC}">
              <c16:uniqueId val="{00000003-8076-48EB-AF73-588B105C98C8}"/>
            </c:ext>
          </c:extLst>
        </c:ser>
        <c:dLbls>
          <c:showLegendKey val="0"/>
          <c:showVal val="0"/>
          <c:showCatName val="0"/>
          <c:showSerName val="0"/>
          <c:showPercent val="0"/>
          <c:showBubbleSize val="0"/>
        </c:dLbls>
        <c:axId val="66817024"/>
        <c:axId val="66823296"/>
      </c:scatterChart>
      <c:valAx>
        <c:axId val="66817024"/>
        <c:scaling>
          <c:orientation val="minMax"/>
          <c:max val="-1"/>
          <c:min val="-5"/>
        </c:scaling>
        <c:delete val="0"/>
        <c:axPos val="b"/>
        <c:title>
          <c:tx>
            <c:rich>
              <a:bodyPr/>
              <a:lstStyle/>
              <a:p>
                <a:pPr>
                  <a:defRPr/>
                </a:pPr>
                <a:r>
                  <a:rPr lang="en-US" altLang="ko-KR" sz="1000" b="0" i="0" u="none" strike="noStrike" baseline="0" dirty="0" smtClean="0">
                    <a:effectLst/>
                    <a:latin typeface="Symbol" panose="05050102010706020507" pitchFamily="18" charset="2"/>
                  </a:rPr>
                  <a:t>D</a:t>
                </a:r>
                <a:r>
                  <a:rPr lang="en-US" dirty="0" smtClean="0"/>
                  <a:t>G[2:5</a:t>
                </a:r>
                <a:r>
                  <a:rPr lang="en-US" dirty="0"/>
                  <a:t>] (kcal mol</a:t>
                </a:r>
                <a:r>
                  <a:rPr lang="en-US" baseline="30000" dirty="0"/>
                  <a:t>-1</a:t>
                </a:r>
                <a:r>
                  <a:rPr lang="en-US" dirty="0"/>
                  <a:t>)</a:t>
                </a:r>
                <a:endParaRPr lang="ko-KR" dirty="0"/>
              </a:p>
            </c:rich>
          </c:tx>
          <c:layout/>
          <c:overlay val="0"/>
        </c:title>
        <c:numFmt formatCode="General" sourceLinked="1"/>
        <c:majorTickMark val="out"/>
        <c:minorTickMark val="none"/>
        <c:tickLblPos val="nextTo"/>
        <c:spPr>
          <a:ln>
            <a:solidFill>
              <a:schemeClr val="tx1"/>
            </a:solidFill>
          </a:ln>
        </c:spPr>
        <c:txPr>
          <a:bodyPr/>
          <a:lstStyle/>
          <a:p>
            <a:pPr>
              <a:defRPr sz="900"/>
            </a:pPr>
            <a:endParaRPr lang="ko-KR"/>
          </a:p>
        </c:txPr>
        <c:crossAx val="66823296"/>
        <c:crossesAt val="-5"/>
        <c:crossBetween val="midCat"/>
        <c:majorUnit val="0.5"/>
      </c:valAx>
      <c:valAx>
        <c:axId val="66823296"/>
        <c:scaling>
          <c:orientation val="minMax"/>
          <c:max val="0"/>
          <c:min val="-5"/>
        </c:scaling>
        <c:delete val="0"/>
        <c:axPos val="l"/>
        <c:numFmt formatCode="General" sourceLinked="1"/>
        <c:majorTickMark val="out"/>
        <c:minorTickMark val="none"/>
        <c:tickLblPos val="nextTo"/>
        <c:spPr>
          <a:ln>
            <a:solidFill>
              <a:schemeClr val="tx1"/>
            </a:solidFill>
          </a:ln>
        </c:spPr>
        <c:txPr>
          <a:bodyPr/>
          <a:lstStyle/>
          <a:p>
            <a:pPr>
              <a:defRPr sz="900"/>
            </a:pPr>
            <a:endParaRPr lang="ko-KR"/>
          </a:p>
        </c:txPr>
        <c:crossAx val="66817024"/>
        <c:crossesAt val="-5"/>
        <c:crossBetween val="midCat"/>
        <c:majorUnit val="1"/>
      </c:valAx>
    </c:plotArea>
    <c:plotVisOnly val="1"/>
    <c:dispBlanksAs val="gap"/>
    <c:showDLblsOverMax val="0"/>
  </c:chart>
  <c:txPr>
    <a:bodyPr/>
    <a:lstStyle/>
    <a:p>
      <a:pPr>
        <a:defRPr b="0">
          <a:latin typeface="Arial" panose="020B0604020202020204" pitchFamily="34" charset="0"/>
          <a:cs typeface="Arial" panose="020B0604020202020204" pitchFamily="34" charset="0"/>
        </a:defRPr>
      </a:pPr>
      <a:endParaRPr lang="ko-K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959900845727616E-2"/>
          <c:y val="6.591374269005848E-2"/>
          <c:w val="0.82572834645669313"/>
          <c:h val="0.6614152046783629"/>
        </c:manualLayout>
      </c:layout>
      <c:scatterChart>
        <c:scatterStyle val="lineMarker"/>
        <c:varyColors val="0"/>
        <c:ser>
          <c:idx val="2"/>
          <c:order val="2"/>
          <c:spPr>
            <a:ln w="19050">
              <a:solidFill>
                <a:schemeClr val="bg1">
                  <a:lumMod val="75000"/>
                </a:schemeClr>
              </a:solidFill>
            </a:ln>
          </c:spPr>
          <c:marker>
            <c:symbol val="none"/>
          </c:marker>
          <c:xVal>
            <c:numRef>
              <c:f>'mmu HC'!$G$2:$G$116</c:f>
              <c:numCache>
                <c:formatCode>General</c:formatCode>
                <c:ptCount val="115"/>
                <c:pt idx="0">
                  <c:v>-10.9</c:v>
                </c:pt>
                <c:pt idx="1">
                  <c:v>-10.8</c:v>
                </c:pt>
                <c:pt idx="2">
                  <c:v>-10.7</c:v>
                </c:pt>
                <c:pt idx="3">
                  <c:v>-10.6</c:v>
                </c:pt>
                <c:pt idx="4">
                  <c:v>-10.5</c:v>
                </c:pt>
                <c:pt idx="5">
                  <c:v>-10.4</c:v>
                </c:pt>
                <c:pt idx="6">
                  <c:v>-10.3</c:v>
                </c:pt>
                <c:pt idx="7">
                  <c:v>-10.200000000000001</c:v>
                </c:pt>
                <c:pt idx="8">
                  <c:v>-10.1</c:v>
                </c:pt>
                <c:pt idx="9">
                  <c:v>-10</c:v>
                </c:pt>
                <c:pt idx="10">
                  <c:v>-9.9</c:v>
                </c:pt>
                <c:pt idx="11">
                  <c:v>-9.8000000000000007</c:v>
                </c:pt>
                <c:pt idx="12">
                  <c:v>-9.7000000000000011</c:v>
                </c:pt>
                <c:pt idx="13">
                  <c:v>-9.6</c:v>
                </c:pt>
                <c:pt idx="14">
                  <c:v>-9.5</c:v>
                </c:pt>
                <c:pt idx="15">
                  <c:v>-9.4</c:v>
                </c:pt>
                <c:pt idx="16">
                  <c:v>-9.3000000000000007</c:v>
                </c:pt>
                <c:pt idx="17">
                  <c:v>-9.2000000000000011</c:v>
                </c:pt>
                <c:pt idx="18">
                  <c:v>-9.1</c:v>
                </c:pt>
                <c:pt idx="19">
                  <c:v>-9</c:v>
                </c:pt>
                <c:pt idx="20">
                  <c:v>-8.9</c:v>
                </c:pt>
                <c:pt idx="21">
                  <c:v>-8.8000000000000007</c:v>
                </c:pt>
                <c:pt idx="22">
                  <c:v>-8.7000000000000011</c:v>
                </c:pt>
                <c:pt idx="23">
                  <c:v>-8.6</c:v>
                </c:pt>
                <c:pt idx="24">
                  <c:v>-8.5</c:v>
                </c:pt>
                <c:pt idx="25">
                  <c:v>-8.4</c:v>
                </c:pt>
                <c:pt idx="26">
                  <c:v>-8.3000000000000007</c:v>
                </c:pt>
                <c:pt idx="27">
                  <c:v>-8.2000000000000011</c:v>
                </c:pt>
                <c:pt idx="28">
                  <c:v>-8.1</c:v>
                </c:pt>
                <c:pt idx="29">
                  <c:v>-8</c:v>
                </c:pt>
                <c:pt idx="30">
                  <c:v>-7.9</c:v>
                </c:pt>
                <c:pt idx="31">
                  <c:v>-7.8</c:v>
                </c:pt>
                <c:pt idx="32">
                  <c:v>-7.7</c:v>
                </c:pt>
                <c:pt idx="33">
                  <c:v>-7.6</c:v>
                </c:pt>
                <c:pt idx="34">
                  <c:v>-7.5</c:v>
                </c:pt>
                <c:pt idx="35">
                  <c:v>-7.4</c:v>
                </c:pt>
                <c:pt idx="36">
                  <c:v>-7.3</c:v>
                </c:pt>
                <c:pt idx="37">
                  <c:v>-7.2</c:v>
                </c:pt>
                <c:pt idx="38">
                  <c:v>-7.1</c:v>
                </c:pt>
                <c:pt idx="39">
                  <c:v>-7</c:v>
                </c:pt>
                <c:pt idx="40">
                  <c:v>-6.9</c:v>
                </c:pt>
                <c:pt idx="41">
                  <c:v>-6.8</c:v>
                </c:pt>
                <c:pt idx="42">
                  <c:v>-6.7</c:v>
                </c:pt>
                <c:pt idx="43">
                  <c:v>-6.6</c:v>
                </c:pt>
                <c:pt idx="44">
                  <c:v>-6.5</c:v>
                </c:pt>
                <c:pt idx="45">
                  <c:v>-6.4</c:v>
                </c:pt>
                <c:pt idx="46">
                  <c:v>-6.3</c:v>
                </c:pt>
                <c:pt idx="47">
                  <c:v>-6.2</c:v>
                </c:pt>
                <c:pt idx="48">
                  <c:v>-6.1</c:v>
                </c:pt>
                <c:pt idx="49">
                  <c:v>-6</c:v>
                </c:pt>
                <c:pt idx="50">
                  <c:v>-5.9</c:v>
                </c:pt>
                <c:pt idx="51">
                  <c:v>-5.8</c:v>
                </c:pt>
                <c:pt idx="52">
                  <c:v>-5.7</c:v>
                </c:pt>
                <c:pt idx="53">
                  <c:v>-5.6</c:v>
                </c:pt>
                <c:pt idx="54">
                  <c:v>-5.5</c:v>
                </c:pt>
                <c:pt idx="55">
                  <c:v>-5.4</c:v>
                </c:pt>
                <c:pt idx="56">
                  <c:v>-5.3</c:v>
                </c:pt>
                <c:pt idx="57">
                  <c:v>-5.2</c:v>
                </c:pt>
                <c:pt idx="58">
                  <c:v>-5.0999999999999996</c:v>
                </c:pt>
                <c:pt idx="59">
                  <c:v>-5</c:v>
                </c:pt>
                <c:pt idx="60">
                  <c:v>-4.9000000000000004</c:v>
                </c:pt>
                <c:pt idx="61">
                  <c:v>-4.8</c:v>
                </c:pt>
                <c:pt idx="62">
                  <c:v>-4.7</c:v>
                </c:pt>
                <c:pt idx="63">
                  <c:v>-4.5999999999999996</c:v>
                </c:pt>
                <c:pt idx="64">
                  <c:v>-4.5</c:v>
                </c:pt>
                <c:pt idx="65">
                  <c:v>-4.4000000000000004</c:v>
                </c:pt>
                <c:pt idx="66">
                  <c:v>-4.3</c:v>
                </c:pt>
                <c:pt idx="67">
                  <c:v>-4.2</c:v>
                </c:pt>
                <c:pt idx="68">
                  <c:v>-4.0999999999999996</c:v>
                </c:pt>
                <c:pt idx="69">
                  <c:v>-4</c:v>
                </c:pt>
                <c:pt idx="70">
                  <c:v>-3.9</c:v>
                </c:pt>
                <c:pt idx="71">
                  <c:v>-3.8</c:v>
                </c:pt>
                <c:pt idx="72">
                  <c:v>-3.7</c:v>
                </c:pt>
                <c:pt idx="73">
                  <c:v>-3.6</c:v>
                </c:pt>
                <c:pt idx="74">
                  <c:v>-3.5</c:v>
                </c:pt>
                <c:pt idx="75">
                  <c:v>-3.4</c:v>
                </c:pt>
                <c:pt idx="76">
                  <c:v>-3.3</c:v>
                </c:pt>
                <c:pt idx="77">
                  <c:v>-3.2</c:v>
                </c:pt>
                <c:pt idx="78">
                  <c:v>-3.1</c:v>
                </c:pt>
                <c:pt idx="79">
                  <c:v>-3</c:v>
                </c:pt>
                <c:pt idx="80">
                  <c:v>-2.9</c:v>
                </c:pt>
                <c:pt idx="81">
                  <c:v>-2.8</c:v>
                </c:pt>
                <c:pt idx="82">
                  <c:v>-2.7</c:v>
                </c:pt>
                <c:pt idx="83">
                  <c:v>-2.6</c:v>
                </c:pt>
                <c:pt idx="84">
                  <c:v>-2.5</c:v>
                </c:pt>
                <c:pt idx="85">
                  <c:v>-2.4</c:v>
                </c:pt>
                <c:pt idx="86">
                  <c:v>-2.2999999999999998</c:v>
                </c:pt>
                <c:pt idx="87">
                  <c:v>-2.2000000000000002</c:v>
                </c:pt>
                <c:pt idx="88">
                  <c:v>-2.1</c:v>
                </c:pt>
                <c:pt idx="89">
                  <c:v>-2</c:v>
                </c:pt>
                <c:pt idx="90">
                  <c:v>-1.9000000000000001</c:v>
                </c:pt>
                <c:pt idx="91">
                  <c:v>-1.8</c:v>
                </c:pt>
                <c:pt idx="92">
                  <c:v>-1.7</c:v>
                </c:pt>
                <c:pt idx="93">
                  <c:v>-1.6</c:v>
                </c:pt>
                <c:pt idx="94">
                  <c:v>-1.5</c:v>
                </c:pt>
                <c:pt idx="95">
                  <c:v>-1.4</c:v>
                </c:pt>
                <c:pt idx="96">
                  <c:v>-1.3</c:v>
                </c:pt>
                <c:pt idx="97">
                  <c:v>-1.2</c:v>
                </c:pt>
                <c:pt idx="98">
                  <c:v>-1.1000000000000001</c:v>
                </c:pt>
                <c:pt idx="99">
                  <c:v>-1</c:v>
                </c:pt>
                <c:pt idx="100">
                  <c:v>-0.9</c:v>
                </c:pt>
                <c:pt idx="101">
                  <c:v>-0.8</c:v>
                </c:pt>
                <c:pt idx="102">
                  <c:v>-0.70000000000000018</c:v>
                </c:pt>
                <c:pt idx="103">
                  <c:v>-0.6000000000000002</c:v>
                </c:pt>
                <c:pt idx="104">
                  <c:v>-0.5</c:v>
                </c:pt>
                <c:pt idx="105">
                  <c:v>-0.4</c:v>
                </c:pt>
                <c:pt idx="106">
                  <c:v>-0.3000000000000001</c:v>
                </c:pt>
                <c:pt idx="107">
                  <c:v>-0.2</c:v>
                </c:pt>
                <c:pt idx="108">
                  <c:v>-0.1</c:v>
                </c:pt>
                <c:pt idx="109">
                  <c:v>0</c:v>
                </c:pt>
                <c:pt idx="110">
                  <c:v>0.1</c:v>
                </c:pt>
                <c:pt idx="111">
                  <c:v>0.2</c:v>
                </c:pt>
                <c:pt idx="112">
                  <c:v>0.3000000000000001</c:v>
                </c:pt>
                <c:pt idx="113">
                  <c:v>0.4</c:v>
                </c:pt>
                <c:pt idx="114">
                  <c:v>0.5</c:v>
                </c:pt>
              </c:numCache>
            </c:numRef>
          </c:xVal>
          <c:yVal>
            <c:numRef>
              <c:f>'mmu HC'!$H$2:$H$116</c:f>
              <c:numCache>
                <c:formatCode>General</c:formatCode>
                <c:ptCount val="115"/>
                <c:pt idx="0">
                  <c:v>0</c:v>
                </c:pt>
                <c:pt idx="1">
                  <c:v>12</c:v>
                </c:pt>
                <c:pt idx="2">
                  <c:v>0</c:v>
                </c:pt>
                <c:pt idx="3">
                  <c:v>0</c:v>
                </c:pt>
                <c:pt idx="4">
                  <c:v>0</c:v>
                </c:pt>
                <c:pt idx="5">
                  <c:v>2</c:v>
                </c:pt>
                <c:pt idx="6">
                  <c:v>0</c:v>
                </c:pt>
                <c:pt idx="7">
                  <c:v>0</c:v>
                </c:pt>
                <c:pt idx="8">
                  <c:v>0</c:v>
                </c:pt>
                <c:pt idx="9">
                  <c:v>0</c:v>
                </c:pt>
                <c:pt idx="10">
                  <c:v>0</c:v>
                </c:pt>
                <c:pt idx="11">
                  <c:v>0</c:v>
                </c:pt>
                <c:pt idx="12">
                  <c:v>0</c:v>
                </c:pt>
                <c:pt idx="13">
                  <c:v>4</c:v>
                </c:pt>
                <c:pt idx="14">
                  <c:v>0</c:v>
                </c:pt>
                <c:pt idx="15">
                  <c:v>0</c:v>
                </c:pt>
                <c:pt idx="16">
                  <c:v>0</c:v>
                </c:pt>
                <c:pt idx="17">
                  <c:v>1</c:v>
                </c:pt>
                <c:pt idx="18">
                  <c:v>2</c:v>
                </c:pt>
                <c:pt idx="19">
                  <c:v>0</c:v>
                </c:pt>
                <c:pt idx="20">
                  <c:v>3</c:v>
                </c:pt>
                <c:pt idx="21">
                  <c:v>6</c:v>
                </c:pt>
                <c:pt idx="22">
                  <c:v>14</c:v>
                </c:pt>
                <c:pt idx="23">
                  <c:v>0</c:v>
                </c:pt>
                <c:pt idx="24">
                  <c:v>13</c:v>
                </c:pt>
                <c:pt idx="25">
                  <c:v>0</c:v>
                </c:pt>
                <c:pt idx="26">
                  <c:v>11</c:v>
                </c:pt>
                <c:pt idx="27">
                  <c:v>0</c:v>
                </c:pt>
                <c:pt idx="28">
                  <c:v>24</c:v>
                </c:pt>
                <c:pt idx="29">
                  <c:v>1</c:v>
                </c:pt>
                <c:pt idx="30">
                  <c:v>2</c:v>
                </c:pt>
                <c:pt idx="31">
                  <c:v>0</c:v>
                </c:pt>
                <c:pt idx="32">
                  <c:v>8</c:v>
                </c:pt>
                <c:pt idx="33">
                  <c:v>8</c:v>
                </c:pt>
                <c:pt idx="34">
                  <c:v>7</c:v>
                </c:pt>
                <c:pt idx="35">
                  <c:v>0</c:v>
                </c:pt>
                <c:pt idx="36">
                  <c:v>1</c:v>
                </c:pt>
                <c:pt idx="37">
                  <c:v>4</c:v>
                </c:pt>
                <c:pt idx="38">
                  <c:v>11</c:v>
                </c:pt>
                <c:pt idx="39">
                  <c:v>4</c:v>
                </c:pt>
                <c:pt idx="40">
                  <c:v>9</c:v>
                </c:pt>
                <c:pt idx="41">
                  <c:v>17</c:v>
                </c:pt>
                <c:pt idx="42">
                  <c:v>20</c:v>
                </c:pt>
                <c:pt idx="43">
                  <c:v>12</c:v>
                </c:pt>
                <c:pt idx="44">
                  <c:v>21</c:v>
                </c:pt>
                <c:pt idx="45">
                  <c:v>18</c:v>
                </c:pt>
                <c:pt idx="46">
                  <c:v>7</c:v>
                </c:pt>
                <c:pt idx="47">
                  <c:v>9</c:v>
                </c:pt>
                <c:pt idx="48">
                  <c:v>37</c:v>
                </c:pt>
                <c:pt idx="49">
                  <c:v>21</c:v>
                </c:pt>
                <c:pt idx="50">
                  <c:v>6</c:v>
                </c:pt>
                <c:pt idx="51">
                  <c:v>3</c:v>
                </c:pt>
                <c:pt idx="52">
                  <c:v>6</c:v>
                </c:pt>
                <c:pt idx="53">
                  <c:v>5</c:v>
                </c:pt>
                <c:pt idx="54">
                  <c:v>4</c:v>
                </c:pt>
                <c:pt idx="55">
                  <c:v>9</c:v>
                </c:pt>
                <c:pt idx="56">
                  <c:v>4</c:v>
                </c:pt>
                <c:pt idx="57">
                  <c:v>3</c:v>
                </c:pt>
                <c:pt idx="58">
                  <c:v>0</c:v>
                </c:pt>
                <c:pt idx="59">
                  <c:v>1</c:v>
                </c:pt>
                <c:pt idx="60">
                  <c:v>16</c:v>
                </c:pt>
                <c:pt idx="61">
                  <c:v>12</c:v>
                </c:pt>
                <c:pt idx="62">
                  <c:v>14</c:v>
                </c:pt>
                <c:pt idx="63">
                  <c:v>14</c:v>
                </c:pt>
                <c:pt idx="64">
                  <c:v>23</c:v>
                </c:pt>
                <c:pt idx="65">
                  <c:v>27</c:v>
                </c:pt>
                <c:pt idx="66">
                  <c:v>6</c:v>
                </c:pt>
                <c:pt idx="67">
                  <c:v>20</c:v>
                </c:pt>
                <c:pt idx="68">
                  <c:v>27</c:v>
                </c:pt>
                <c:pt idx="69">
                  <c:v>19</c:v>
                </c:pt>
                <c:pt idx="70">
                  <c:v>11</c:v>
                </c:pt>
                <c:pt idx="71">
                  <c:v>5</c:v>
                </c:pt>
                <c:pt idx="72">
                  <c:v>27</c:v>
                </c:pt>
                <c:pt idx="73">
                  <c:v>0</c:v>
                </c:pt>
                <c:pt idx="74">
                  <c:v>1</c:v>
                </c:pt>
                <c:pt idx="75">
                  <c:v>0</c:v>
                </c:pt>
                <c:pt idx="76">
                  <c:v>1</c:v>
                </c:pt>
                <c:pt idx="77">
                  <c:v>0</c:v>
                </c:pt>
                <c:pt idx="78">
                  <c:v>0</c:v>
                </c:pt>
                <c:pt idx="79">
                  <c:v>3</c:v>
                </c:pt>
                <c:pt idx="80">
                  <c:v>5</c:v>
                </c:pt>
                <c:pt idx="81">
                  <c:v>4</c:v>
                </c:pt>
                <c:pt idx="82">
                  <c:v>28</c:v>
                </c:pt>
                <c:pt idx="83">
                  <c:v>6</c:v>
                </c:pt>
                <c:pt idx="84">
                  <c:v>14</c:v>
                </c:pt>
                <c:pt idx="85">
                  <c:v>14</c:v>
                </c:pt>
                <c:pt idx="86">
                  <c:v>4</c:v>
                </c:pt>
                <c:pt idx="87">
                  <c:v>16</c:v>
                </c:pt>
                <c:pt idx="88">
                  <c:v>8</c:v>
                </c:pt>
                <c:pt idx="89">
                  <c:v>13</c:v>
                </c:pt>
                <c:pt idx="90">
                  <c:v>8</c:v>
                </c:pt>
                <c:pt idx="91">
                  <c:v>2</c:v>
                </c:pt>
                <c:pt idx="92">
                  <c:v>5</c:v>
                </c:pt>
                <c:pt idx="93">
                  <c:v>2</c:v>
                </c:pt>
                <c:pt idx="94">
                  <c:v>0</c:v>
                </c:pt>
                <c:pt idx="95">
                  <c:v>0</c:v>
                </c:pt>
                <c:pt idx="96">
                  <c:v>0</c:v>
                </c:pt>
                <c:pt idx="97">
                  <c:v>0</c:v>
                </c:pt>
                <c:pt idx="98">
                  <c:v>0</c:v>
                </c:pt>
                <c:pt idx="99">
                  <c:v>0</c:v>
                </c:pt>
                <c:pt idx="100">
                  <c:v>0</c:v>
                </c:pt>
                <c:pt idx="101">
                  <c:v>5</c:v>
                </c:pt>
                <c:pt idx="102">
                  <c:v>1</c:v>
                </c:pt>
                <c:pt idx="103">
                  <c:v>0</c:v>
                </c:pt>
                <c:pt idx="104">
                  <c:v>0</c:v>
                </c:pt>
                <c:pt idx="105">
                  <c:v>0</c:v>
                </c:pt>
                <c:pt idx="106">
                  <c:v>2</c:v>
                </c:pt>
                <c:pt idx="107">
                  <c:v>5</c:v>
                </c:pt>
                <c:pt idx="108">
                  <c:v>0</c:v>
                </c:pt>
                <c:pt idx="109">
                  <c:v>0</c:v>
                </c:pt>
                <c:pt idx="110">
                  <c:v>0</c:v>
                </c:pt>
                <c:pt idx="111">
                  <c:v>0</c:v>
                </c:pt>
                <c:pt idx="112">
                  <c:v>2</c:v>
                </c:pt>
                <c:pt idx="113">
                  <c:v>1</c:v>
                </c:pt>
                <c:pt idx="114">
                  <c:v>0</c:v>
                </c:pt>
              </c:numCache>
            </c:numRef>
          </c:yVal>
          <c:smooth val="0"/>
          <c:extLst>
            <c:ext xmlns:c16="http://schemas.microsoft.com/office/drawing/2014/chart" uri="{C3380CC4-5D6E-409C-BE32-E72D297353CC}">
              <c16:uniqueId val="{00000000-EB32-48C1-8910-875D8C067061}"/>
            </c:ext>
          </c:extLst>
        </c:ser>
        <c:ser>
          <c:idx val="0"/>
          <c:order val="0"/>
          <c:spPr>
            <a:ln w="28575">
              <a:noFill/>
            </a:ln>
          </c:spPr>
          <c:marker>
            <c:symbol val="circle"/>
            <c:size val="3"/>
            <c:spPr>
              <a:solidFill>
                <a:schemeClr val="tx1"/>
              </a:solidFill>
              <a:ln>
                <a:noFill/>
              </a:ln>
            </c:spPr>
          </c:marker>
          <c:xVal>
            <c:numRef>
              <c:f>'mmu HC'!$G$2:$G$116</c:f>
              <c:numCache>
                <c:formatCode>General</c:formatCode>
                <c:ptCount val="115"/>
                <c:pt idx="0">
                  <c:v>-10.9</c:v>
                </c:pt>
                <c:pt idx="1">
                  <c:v>-10.8</c:v>
                </c:pt>
                <c:pt idx="2">
                  <c:v>-10.7</c:v>
                </c:pt>
                <c:pt idx="3">
                  <c:v>-10.6</c:v>
                </c:pt>
                <c:pt idx="4">
                  <c:v>-10.5</c:v>
                </c:pt>
                <c:pt idx="5">
                  <c:v>-10.4</c:v>
                </c:pt>
                <c:pt idx="6">
                  <c:v>-10.3</c:v>
                </c:pt>
                <c:pt idx="7">
                  <c:v>-10.200000000000001</c:v>
                </c:pt>
                <c:pt idx="8">
                  <c:v>-10.1</c:v>
                </c:pt>
                <c:pt idx="9">
                  <c:v>-10</c:v>
                </c:pt>
                <c:pt idx="10">
                  <c:v>-9.9</c:v>
                </c:pt>
                <c:pt idx="11">
                  <c:v>-9.8000000000000007</c:v>
                </c:pt>
                <c:pt idx="12">
                  <c:v>-9.7000000000000011</c:v>
                </c:pt>
                <c:pt idx="13">
                  <c:v>-9.6</c:v>
                </c:pt>
                <c:pt idx="14">
                  <c:v>-9.5</c:v>
                </c:pt>
                <c:pt idx="15">
                  <c:v>-9.4</c:v>
                </c:pt>
                <c:pt idx="16">
                  <c:v>-9.3000000000000007</c:v>
                </c:pt>
                <c:pt idx="17">
                  <c:v>-9.2000000000000011</c:v>
                </c:pt>
                <c:pt idx="18">
                  <c:v>-9.1</c:v>
                </c:pt>
                <c:pt idx="19">
                  <c:v>-9</c:v>
                </c:pt>
                <c:pt idx="20">
                  <c:v>-8.9</c:v>
                </c:pt>
                <c:pt idx="21">
                  <c:v>-8.8000000000000007</c:v>
                </c:pt>
                <c:pt idx="22">
                  <c:v>-8.7000000000000011</c:v>
                </c:pt>
                <c:pt idx="23">
                  <c:v>-8.6</c:v>
                </c:pt>
                <c:pt idx="24">
                  <c:v>-8.5</c:v>
                </c:pt>
                <c:pt idx="25">
                  <c:v>-8.4</c:v>
                </c:pt>
                <c:pt idx="26">
                  <c:v>-8.3000000000000007</c:v>
                </c:pt>
                <c:pt idx="27">
                  <c:v>-8.2000000000000011</c:v>
                </c:pt>
                <c:pt idx="28">
                  <c:v>-8.1</c:v>
                </c:pt>
                <c:pt idx="29">
                  <c:v>-8</c:v>
                </c:pt>
                <c:pt idx="30">
                  <c:v>-7.9</c:v>
                </c:pt>
                <c:pt idx="31">
                  <c:v>-7.8</c:v>
                </c:pt>
                <c:pt idx="32">
                  <c:v>-7.7</c:v>
                </c:pt>
                <c:pt idx="33">
                  <c:v>-7.6</c:v>
                </c:pt>
                <c:pt idx="34">
                  <c:v>-7.5</c:v>
                </c:pt>
                <c:pt idx="35">
                  <c:v>-7.4</c:v>
                </c:pt>
                <c:pt idx="36">
                  <c:v>-7.3</c:v>
                </c:pt>
                <c:pt idx="37">
                  <c:v>-7.2</c:v>
                </c:pt>
                <c:pt idx="38">
                  <c:v>-7.1</c:v>
                </c:pt>
                <c:pt idx="39">
                  <c:v>-7</c:v>
                </c:pt>
                <c:pt idx="40">
                  <c:v>-6.9</c:v>
                </c:pt>
                <c:pt idx="41">
                  <c:v>-6.8</c:v>
                </c:pt>
                <c:pt idx="42">
                  <c:v>-6.7</c:v>
                </c:pt>
                <c:pt idx="43">
                  <c:v>-6.6</c:v>
                </c:pt>
                <c:pt idx="44">
                  <c:v>-6.5</c:v>
                </c:pt>
                <c:pt idx="45">
                  <c:v>-6.4</c:v>
                </c:pt>
                <c:pt idx="46">
                  <c:v>-6.3</c:v>
                </c:pt>
                <c:pt idx="47">
                  <c:v>-6.2</c:v>
                </c:pt>
                <c:pt idx="48">
                  <c:v>-6.1</c:v>
                </c:pt>
                <c:pt idx="49">
                  <c:v>-6</c:v>
                </c:pt>
                <c:pt idx="50">
                  <c:v>-5.9</c:v>
                </c:pt>
                <c:pt idx="51">
                  <c:v>-5.8</c:v>
                </c:pt>
                <c:pt idx="52">
                  <c:v>-5.7</c:v>
                </c:pt>
                <c:pt idx="53">
                  <c:v>-5.6</c:v>
                </c:pt>
                <c:pt idx="54">
                  <c:v>-5.5</c:v>
                </c:pt>
                <c:pt idx="55">
                  <c:v>-5.4</c:v>
                </c:pt>
                <c:pt idx="56">
                  <c:v>-5.3</c:v>
                </c:pt>
                <c:pt idx="57">
                  <c:v>-5.2</c:v>
                </c:pt>
                <c:pt idx="58">
                  <c:v>-5.0999999999999996</c:v>
                </c:pt>
                <c:pt idx="59">
                  <c:v>-5</c:v>
                </c:pt>
                <c:pt idx="60">
                  <c:v>-4.9000000000000004</c:v>
                </c:pt>
                <c:pt idx="61">
                  <c:v>-4.8</c:v>
                </c:pt>
                <c:pt idx="62">
                  <c:v>-4.7</c:v>
                </c:pt>
                <c:pt idx="63">
                  <c:v>-4.5999999999999996</c:v>
                </c:pt>
                <c:pt idx="64">
                  <c:v>-4.5</c:v>
                </c:pt>
                <c:pt idx="65">
                  <c:v>-4.4000000000000004</c:v>
                </c:pt>
                <c:pt idx="66">
                  <c:v>-4.3</c:v>
                </c:pt>
                <c:pt idx="67">
                  <c:v>-4.2</c:v>
                </c:pt>
                <c:pt idx="68">
                  <c:v>-4.0999999999999996</c:v>
                </c:pt>
                <c:pt idx="69">
                  <c:v>-4</c:v>
                </c:pt>
                <c:pt idx="70">
                  <c:v>-3.9</c:v>
                </c:pt>
                <c:pt idx="71">
                  <c:v>-3.8</c:v>
                </c:pt>
                <c:pt idx="72">
                  <c:v>-3.7</c:v>
                </c:pt>
                <c:pt idx="73">
                  <c:v>-3.6</c:v>
                </c:pt>
                <c:pt idx="74">
                  <c:v>-3.5</c:v>
                </c:pt>
                <c:pt idx="75">
                  <c:v>-3.4</c:v>
                </c:pt>
                <c:pt idx="76">
                  <c:v>-3.3</c:v>
                </c:pt>
                <c:pt idx="77">
                  <c:v>-3.2</c:v>
                </c:pt>
                <c:pt idx="78">
                  <c:v>-3.1</c:v>
                </c:pt>
                <c:pt idx="79">
                  <c:v>-3</c:v>
                </c:pt>
                <c:pt idx="80">
                  <c:v>-2.9</c:v>
                </c:pt>
                <c:pt idx="81">
                  <c:v>-2.8</c:v>
                </c:pt>
                <c:pt idx="82">
                  <c:v>-2.7</c:v>
                </c:pt>
                <c:pt idx="83">
                  <c:v>-2.6</c:v>
                </c:pt>
                <c:pt idx="84">
                  <c:v>-2.5</c:v>
                </c:pt>
                <c:pt idx="85">
                  <c:v>-2.4</c:v>
                </c:pt>
                <c:pt idx="86">
                  <c:v>-2.2999999999999998</c:v>
                </c:pt>
                <c:pt idx="87">
                  <c:v>-2.2000000000000002</c:v>
                </c:pt>
                <c:pt idx="88">
                  <c:v>-2.1</c:v>
                </c:pt>
                <c:pt idx="89">
                  <c:v>-2</c:v>
                </c:pt>
                <c:pt idx="90">
                  <c:v>-1.9000000000000001</c:v>
                </c:pt>
                <c:pt idx="91">
                  <c:v>-1.8</c:v>
                </c:pt>
                <c:pt idx="92">
                  <c:v>-1.7</c:v>
                </c:pt>
                <c:pt idx="93">
                  <c:v>-1.6</c:v>
                </c:pt>
                <c:pt idx="94">
                  <c:v>-1.5</c:v>
                </c:pt>
                <c:pt idx="95">
                  <c:v>-1.4</c:v>
                </c:pt>
                <c:pt idx="96">
                  <c:v>-1.3</c:v>
                </c:pt>
                <c:pt idx="97">
                  <c:v>-1.2</c:v>
                </c:pt>
                <c:pt idx="98">
                  <c:v>-1.1000000000000001</c:v>
                </c:pt>
                <c:pt idx="99">
                  <c:v>-1</c:v>
                </c:pt>
                <c:pt idx="100">
                  <c:v>-0.9</c:v>
                </c:pt>
                <c:pt idx="101">
                  <c:v>-0.8</c:v>
                </c:pt>
                <c:pt idx="102">
                  <c:v>-0.70000000000000018</c:v>
                </c:pt>
                <c:pt idx="103">
                  <c:v>-0.6000000000000002</c:v>
                </c:pt>
                <c:pt idx="104">
                  <c:v>-0.5</c:v>
                </c:pt>
                <c:pt idx="105">
                  <c:v>-0.4</c:v>
                </c:pt>
                <c:pt idx="106">
                  <c:v>-0.3000000000000001</c:v>
                </c:pt>
                <c:pt idx="107">
                  <c:v>-0.2</c:v>
                </c:pt>
                <c:pt idx="108">
                  <c:v>-0.1</c:v>
                </c:pt>
                <c:pt idx="109">
                  <c:v>0</c:v>
                </c:pt>
                <c:pt idx="110">
                  <c:v>0.1</c:v>
                </c:pt>
                <c:pt idx="111">
                  <c:v>0.2</c:v>
                </c:pt>
                <c:pt idx="112">
                  <c:v>0.3000000000000001</c:v>
                </c:pt>
                <c:pt idx="113">
                  <c:v>0.4</c:v>
                </c:pt>
                <c:pt idx="114">
                  <c:v>0.5</c:v>
                </c:pt>
              </c:numCache>
            </c:numRef>
          </c:xVal>
          <c:yVal>
            <c:numRef>
              <c:f>'mmu HC'!$K$2:$K$116</c:f>
              <c:numCache>
                <c:formatCode>General</c:formatCode>
                <c:ptCount val="115"/>
                <c:pt idx="1">
                  <c:v>12</c:v>
                </c:pt>
                <c:pt idx="5">
                  <c:v>2</c:v>
                </c:pt>
                <c:pt idx="13">
                  <c:v>4</c:v>
                </c:pt>
                <c:pt idx="17">
                  <c:v>1</c:v>
                </c:pt>
                <c:pt idx="18">
                  <c:v>2</c:v>
                </c:pt>
                <c:pt idx="20">
                  <c:v>3</c:v>
                </c:pt>
                <c:pt idx="21">
                  <c:v>6</c:v>
                </c:pt>
                <c:pt idx="28">
                  <c:v>2</c:v>
                </c:pt>
                <c:pt idx="29">
                  <c:v>1</c:v>
                </c:pt>
                <c:pt idx="30">
                  <c:v>2</c:v>
                </c:pt>
                <c:pt idx="32">
                  <c:v>1</c:v>
                </c:pt>
                <c:pt idx="33">
                  <c:v>8</c:v>
                </c:pt>
                <c:pt idx="41">
                  <c:v>1</c:v>
                </c:pt>
                <c:pt idx="90">
                  <c:v>1</c:v>
                </c:pt>
                <c:pt idx="93">
                  <c:v>2</c:v>
                </c:pt>
                <c:pt idx="113">
                  <c:v>1</c:v>
                </c:pt>
              </c:numCache>
            </c:numRef>
          </c:yVal>
          <c:smooth val="0"/>
          <c:extLst>
            <c:ext xmlns:c16="http://schemas.microsoft.com/office/drawing/2014/chart" uri="{C3380CC4-5D6E-409C-BE32-E72D297353CC}">
              <c16:uniqueId val="{00000001-EB32-48C1-8910-875D8C067061}"/>
            </c:ext>
          </c:extLst>
        </c:ser>
        <c:dLbls>
          <c:showLegendKey val="0"/>
          <c:showVal val="0"/>
          <c:showCatName val="0"/>
          <c:showSerName val="0"/>
          <c:showPercent val="0"/>
          <c:showBubbleSize val="0"/>
        </c:dLbls>
        <c:axId val="67318144"/>
        <c:axId val="67320064"/>
      </c:scatterChart>
      <c:scatterChart>
        <c:scatterStyle val="lineMarker"/>
        <c:varyColors val="0"/>
        <c:ser>
          <c:idx val="1"/>
          <c:order val="1"/>
          <c:spPr>
            <a:ln w="6350">
              <a:solidFill>
                <a:schemeClr val="tx1"/>
              </a:solidFill>
            </a:ln>
          </c:spPr>
          <c:marker>
            <c:symbol val="none"/>
          </c:marker>
          <c:xVal>
            <c:numRef>
              <c:f>'mmu HC'!$G$2:$G$116</c:f>
              <c:numCache>
                <c:formatCode>General</c:formatCode>
                <c:ptCount val="115"/>
                <c:pt idx="0">
                  <c:v>-10.9</c:v>
                </c:pt>
                <c:pt idx="1">
                  <c:v>-10.8</c:v>
                </c:pt>
                <c:pt idx="2">
                  <c:v>-10.7</c:v>
                </c:pt>
                <c:pt idx="3">
                  <c:v>-10.6</c:v>
                </c:pt>
                <c:pt idx="4">
                  <c:v>-10.5</c:v>
                </c:pt>
                <c:pt idx="5">
                  <c:v>-10.4</c:v>
                </c:pt>
                <c:pt idx="6">
                  <c:v>-10.3</c:v>
                </c:pt>
                <c:pt idx="7">
                  <c:v>-10.200000000000001</c:v>
                </c:pt>
                <c:pt idx="8">
                  <c:v>-10.1</c:v>
                </c:pt>
                <c:pt idx="9">
                  <c:v>-10</c:v>
                </c:pt>
                <c:pt idx="10">
                  <c:v>-9.9</c:v>
                </c:pt>
                <c:pt idx="11">
                  <c:v>-9.8000000000000007</c:v>
                </c:pt>
                <c:pt idx="12">
                  <c:v>-9.7000000000000011</c:v>
                </c:pt>
                <c:pt idx="13">
                  <c:v>-9.6</c:v>
                </c:pt>
                <c:pt idx="14">
                  <c:v>-9.5</c:v>
                </c:pt>
                <c:pt idx="15">
                  <c:v>-9.4</c:v>
                </c:pt>
                <c:pt idx="16">
                  <c:v>-9.3000000000000007</c:v>
                </c:pt>
                <c:pt idx="17">
                  <c:v>-9.2000000000000011</c:v>
                </c:pt>
                <c:pt idx="18">
                  <c:v>-9.1</c:v>
                </c:pt>
                <c:pt idx="19">
                  <c:v>-9</c:v>
                </c:pt>
                <c:pt idx="20">
                  <c:v>-8.9</c:v>
                </c:pt>
                <c:pt idx="21">
                  <c:v>-8.8000000000000007</c:v>
                </c:pt>
                <c:pt idx="22">
                  <c:v>-8.7000000000000011</c:v>
                </c:pt>
                <c:pt idx="23">
                  <c:v>-8.6</c:v>
                </c:pt>
                <c:pt idx="24">
                  <c:v>-8.5</c:v>
                </c:pt>
                <c:pt idx="25">
                  <c:v>-8.4</c:v>
                </c:pt>
                <c:pt idx="26">
                  <c:v>-8.3000000000000007</c:v>
                </c:pt>
                <c:pt idx="27">
                  <c:v>-8.2000000000000011</c:v>
                </c:pt>
                <c:pt idx="28">
                  <c:v>-8.1</c:v>
                </c:pt>
                <c:pt idx="29">
                  <c:v>-8</c:v>
                </c:pt>
                <c:pt idx="30">
                  <c:v>-7.9</c:v>
                </c:pt>
                <c:pt idx="31">
                  <c:v>-7.8</c:v>
                </c:pt>
                <c:pt idx="32">
                  <c:v>-7.7</c:v>
                </c:pt>
                <c:pt idx="33">
                  <c:v>-7.6</c:v>
                </c:pt>
                <c:pt idx="34">
                  <c:v>-7.5</c:v>
                </c:pt>
                <c:pt idx="35">
                  <c:v>-7.4</c:v>
                </c:pt>
                <c:pt idx="36">
                  <c:v>-7.3</c:v>
                </c:pt>
                <c:pt idx="37">
                  <c:v>-7.2</c:v>
                </c:pt>
                <c:pt idx="38">
                  <c:v>-7.1</c:v>
                </c:pt>
                <c:pt idx="39">
                  <c:v>-7</c:v>
                </c:pt>
                <c:pt idx="40">
                  <c:v>-6.9</c:v>
                </c:pt>
                <c:pt idx="41">
                  <c:v>-6.8</c:v>
                </c:pt>
                <c:pt idx="42">
                  <c:v>-6.7</c:v>
                </c:pt>
                <c:pt idx="43">
                  <c:v>-6.6</c:v>
                </c:pt>
                <c:pt idx="44">
                  <c:v>-6.5</c:v>
                </c:pt>
                <c:pt idx="45">
                  <c:v>-6.4</c:v>
                </c:pt>
                <c:pt idx="46">
                  <c:v>-6.3</c:v>
                </c:pt>
                <c:pt idx="47">
                  <c:v>-6.2</c:v>
                </c:pt>
                <c:pt idx="48">
                  <c:v>-6.1</c:v>
                </c:pt>
                <c:pt idx="49">
                  <c:v>-6</c:v>
                </c:pt>
                <c:pt idx="50">
                  <c:v>-5.9</c:v>
                </c:pt>
                <c:pt idx="51">
                  <c:v>-5.8</c:v>
                </c:pt>
                <c:pt idx="52">
                  <c:v>-5.7</c:v>
                </c:pt>
                <c:pt idx="53">
                  <c:v>-5.6</c:v>
                </c:pt>
                <c:pt idx="54">
                  <c:v>-5.5</c:v>
                </c:pt>
                <c:pt idx="55">
                  <c:v>-5.4</c:v>
                </c:pt>
                <c:pt idx="56">
                  <c:v>-5.3</c:v>
                </c:pt>
                <c:pt idx="57">
                  <c:v>-5.2</c:v>
                </c:pt>
                <c:pt idx="58">
                  <c:v>-5.0999999999999996</c:v>
                </c:pt>
                <c:pt idx="59">
                  <c:v>-5</c:v>
                </c:pt>
                <c:pt idx="60">
                  <c:v>-4.9000000000000004</c:v>
                </c:pt>
                <c:pt idx="61">
                  <c:v>-4.8</c:v>
                </c:pt>
                <c:pt idx="62">
                  <c:v>-4.7</c:v>
                </c:pt>
                <c:pt idx="63">
                  <c:v>-4.5999999999999996</c:v>
                </c:pt>
                <c:pt idx="64">
                  <c:v>-4.5</c:v>
                </c:pt>
                <c:pt idx="65">
                  <c:v>-4.4000000000000004</c:v>
                </c:pt>
                <c:pt idx="66">
                  <c:v>-4.3</c:v>
                </c:pt>
                <c:pt idx="67">
                  <c:v>-4.2</c:v>
                </c:pt>
                <c:pt idx="68">
                  <c:v>-4.0999999999999996</c:v>
                </c:pt>
                <c:pt idx="69">
                  <c:v>-4</c:v>
                </c:pt>
                <c:pt idx="70">
                  <c:v>-3.9</c:v>
                </c:pt>
                <c:pt idx="71">
                  <c:v>-3.8</c:v>
                </c:pt>
                <c:pt idx="72">
                  <c:v>-3.7</c:v>
                </c:pt>
                <c:pt idx="73">
                  <c:v>-3.6</c:v>
                </c:pt>
                <c:pt idx="74">
                  <c:v>-3.5</c:v>
                </c:pt>
                <c:pt idx="75">
                  <c:v>-3.4</c:v>
                </c:pt>
                <c:pt idx="76">
                  <c:v>-3.3</c:v>
                </c:pt>
                <c:pt idx="77">
                  <c:v>-3.2</c:v>
                </c:pt>
                <c:pt idx="78">
                  <c:v>-3.1</c:v>
                </c:pt>
                <c:pt idx="79">
                  <c:v>-3</c:v>
                </c:pt>
                <c:pt idx="80">
                  <c:v>-2.9</c:v>
                </c:pt>
                <c:pt idx="81">
                  <c:v>-2.8</c:v>
                </c:pt>
                <c:pt idx="82">
                  <c:v>-2.7</c:v>
                </c:pt>
                <c:pt idx="83">
                  <c:v>-2.6</c:v>
                </c:pt>
                <c:pt idx="84">
                  <c:v>-2.5</c:v>
                </c:pt>
                <c:pt idx="85">
                  <c:v>-2.4</c:v>
                </c:pt>
                <c:pt idx="86">
                  <c:v>-2.2999999999999998</c:v>
                </c:pt>
                <c:pt idx="87">
                  <c:v>-2.2000000000000002</c:v>
                </c:pt>
                <c:pt idx="88">
                  <c:v>-2.1</c:v>
                </c:pt>
                <c:pt idx="89">
                  <c:v>-2</c:v>
                </c:pt>
                <c:pt idx="90">
                  <c:v>-1.9000000000000001</c:v>
                </c:pt>
                <c:pt idx="91">
                  <c:v>-1.8</c:v>
                </c:pt>
                <c:pt idx="92">
                  <c:v>-1.7</c:v>
                </c:pt>
                <c:pt idx="93">
                  <c:v>-1.6</c:v>
                </c:pt>
                <c:pt idx="94">
                  <c:v>-1.5</c:v>
                </c:pt>
                <c:pt idx="95">
                  <c:v>-1.4</c:v>
                </c:pt>
                <c:pt idx="96">
                  <c:v>-1.3</c:v>
                </c:pt>
                <c:pt idx="97">
                  <c:v>-1.2</c:v>
                </c:pt>
                <c:pt idx="98">
                  <c:v>-1.1000000000000001</c:v>
                </c:pt>
                <c:pt idx="99">
                  <c:v>-1</c:v>
                </c:pt>
                <c:pt idx="100">
                  <c:v>-0.9</c:v>
                </c:pt>
                <c:pt idx="101">
                  <c:v>-0.8</c:v>
                </c:pt>
                <c:pt idx="102">
                  <c:v>-0.70000000000000018</c:v>
                </c:pt>
                <c:pt idx="103">
                  <c:v>-0.6000000000000002</c:v>
                </c:pt>
                <c:pt idx="104">
                  <c:v>-0.5</c:v>
                </c:pt>
                <c:pt idx="105">
                  <c:v>-0.4</c:v>
                </c:pt>
                <c:pt idx="106">
                  <c:v>-0.3000000000000001</c:v>
                </c:pt>
                <c:pt idx="107">
                  <c:v>-0.2</c:v>
                </c:pt>
                <c:pt idx="108">
                  <c:v>-0.1</c:v>
                </c:pt>
                <c:pt idx="109">
                  <c:v>0</c:v>
                </c:pt>
                <c:pt idx="110">
                  <c:v>0.1</c:v>
                </c:pt>
                <c:pt idx="111">
                  <c:v>0.2</c:v>
                </c:pt>
                <c:pt idx="112">
                  <c:v>0.3000000000000001</c:v>
                </c:pt>
                <c:pt idx="113">
                  <c:v>0.4</c:v>
                </c:pt>
                <c:pt idx="114">
                  <c:v>0.5</c:v>
                </c:pt>
              </c:numCache>
            </c:numRef>
          </c:xVal>
          <c:yVal>
            <c:numRef>
              <c:f>'mmu HC'!$J$2:$J$116</c:f>
              <c:numCache>
                <c:formatCode>General</c:formatCode>
                <c:ptCount val="115"/>
                <c:pt idx="0">
                  <c:v>0</c:v>
                </c:pt>
                <c:pt idx="1">
                  <c:v>1.6643550624133157</c:v>
                </c:pt>
                <c:pt idx="2">
                  <c:v>1.6643550624133157</c:v>
                </c:pt>
                <c:pt idx="3">
                  <c:v>1.6643550624133157</c:v>
                </c:pt>
                <c:pt idx="4">
                  <c:v>1.6643550624133157</c:v>
                </c:pt>
                <c:pt idx="5">
                  <c:v>1.9417475728155345</c:v>
                </c:pt>
                <c:pt idx="6">
                  <c:v>1.9417475728155345</c:v>
                </c:pt>
                <c:pt idx="7">
                  <c:v>1.9417475728155345</c:v>
                </c:pt>
                <c:pt idx="8">
                  <c:v>1.9417475728155345</c:v>
                </c:pt>
                <c:pt idx="9">
                  <c:v>1.9417475728155345</c:v>
                </c:pt>
                <c:pt idx="10">
                  <c:v>1.9417475728155345</c:v>
                </c:pt>
                <c:pt idx="11">
                  <c:v>1.9417475728155345</c:v>
                </c:pt>
                <c:pt idx="12">
                  <c:v>1.9417475728155345</c:v>
                </c:pt>
                <c:pt idx="13">
                  <c:v>2.496532593619972</c:v>
                </c:pt>
                <c:pt idx="14">
                  <c:v>2.496532593619972</c:v>
                </c:pt>
                <c:pt idx="15">
                  <c:v>2.496532593619972</c:v>
                </c:pt>
                <c:pt idx="16">
                  <c:v>2.496532593619972</c:v>
                </c:pt>
                <c:pt idx="17">
                  <c:v>2.6352288488210815</c:v>
                </c:pt>
                <c:pt idx="18">
                  <c:v>2.9126213592232997</c:v>
                </c:pt>
                <c:pt idx="19">
                  <c:v>2.9126213592232997</c:v>
                </c:pt>
                <c:pt idx="20">
                  <c:v>3.3287101248266282</c:v>
                </c:pt>
                <c:pt idx="21">
                  <c:v>4.1608876560332826</c:v>
                </c:pt>
                <c:pt idx="22">
                  <c:v>6.1026352288488175</c:v>
                </c:pt>
                <c:pt idx="23">
                  <c:v>6.1026352288488175</c:v>
                </c:pt>
                <c:pt idx="24">
                  <c:v>7.9056865464632446</c:v>
                </c:pt>
                <c:pt idx="25">
                  <c:v>7.9056865464632446</c:v>
                </c:pt>
                <c:pt idx="26">
                  <c:v>9.4313453536754484</c:v>
                </c:pt>
                <c:pt idx="27">
                  <c:v>9.4313453536754484</c:v>
                </c:pt>
                <c:pt idx="28">
                  <c:v>12.76005547850208</c:v>
                </c:pt>
                <c:pt idx="29">
                  <c:v>12.89875173370319</c:v>
                </c:pt>
                <c:pt idx="30">
                  <c:v>13.176144244105412</c:v>
                </c:pt>
                <c:pt idx="31">
                  <c:v>13.176144244105412</c:v>
                </c:pt>
                <c:pt idx="32">
                  <c:v>14.285714285714286</c:v>
                </c:pt>
                <c:pt idx="33">
                  <c:v>15.395284327323166</c:v>
                </c:pt>
                <c:pt idx="34">
                  <c:v>16.366158113730933</c:v>
                </c:pt>
                <c:pt idx="35">
                  <c:v>16.366158113730933</c:v>
                </c:pt>
                <c:pt idx="36">
                  <c:v>16.504854368932047</c:v>
                </c:pt>
                <c:pt idx="37">
                  <c:v>17.059639389736471</c:v>
                </c:pt>
                <c:pt idx="38">
                  <c:v>18.585298196948685</c:v>
                </c:pt>
                <c:pt idx="39">
                  <c:v>19.140083217753123</c:v>
                </c:pt>
                <c:pt idx="40">
                  <c:v>20.388349514563089</c:v>
                </c:pt>
                <c:pt idx="41">
                  <c:v>22.746185852981966</c:v>
                </c:pt>
                <c:pt idx="42">
                  <c:v>25.520110957004164</c:v>
                </c:pt>
                <c:pt idx="43">
                  <c:v>27.184466019417485</c:v>
                </c:pt>
                <c:pt idx="44">
                  <c:v>30.097087378640786</c:v>
                </c:pt>
                <c:pt idx="45">
                  <c:v>32.593619972260761</c:v>
                </c:pt>
                <c:pt idx="46">
                  <c:v>33.564493758668497</c:v>
                </c:pt>
                <c:pt idx="47">
                  <c:v>34.812760055478492</c:v>
                </c:pt>
                <c:pt idx="48">
                  <c:v>39.944521497919538</c:v>
                </c:pt>
                <c:pt idx="49">
                  <c:v>42.85714285714284</c:v>
                </c:pt>
                <c:pt idx="50">
                  <c:v>43.689320388349522</c:v>
                </c:pt>
                <c:pt idx="51">
                  <c:v>44.105409153952849</c:v>
                </c:pt>
                <c:pt idx="52">
                  <c:v>44.937586685159495</c:v>
                </c:pt>
                <c:pt idx="53">
                  <c:v>45.631067961165044</c:v>
                </c:pt>
                <c:pt idx="54">
                  <c:v>46.185852981969511</c:v>
                </c:pt>
                <c:pt idx="55">
                  <c:v>47.434119278779498</c:v>
                </c:pt>
                <c:pt idx="56">
                  <c:v>47.988904299583922</c:v>
                </c:pt>
                <c:pt idx="57">
                  <c:v>48.404993065187234</c:v>
                </c:pt>
                <c:pt idx="58">
                  <c:v>48.404993065187234</c:v>
                </c:pt>
                <c:pt idx="59">
                  <c:v>48.543689320388346</c:v>
                </c:pt>
                <c:pt idx="60">
                  <c:v>50.762829403606091</c:v>
                </c:pt>
                <c:pt idx="61">
                  <c:v>52.427184466019405</c:v>
                </c:pt>
                <c:pt idx="62">
                  <c:v>54.368932038834984</c:v>
                </c:pt>
                <c:pt idx="63">
                  <c:v>56.310679611650471</c:v>
                </c:pt>
                <c:pt idx="64">
                  <c:v>59.500693481275988</c:v>
                </c:pt>
                <c:pt idx="65">
                  <c:v>63.245492371705986</c:v>
                </c:pt>
                <c:pt idx="66">
                  <c:v>64.07766990291266</c:v>
                </c:pt>
                <c:pt idx="67">
                  <c:v>66.851595006934801</c:v>
                </c:pt>
                <c:pt idx="68">
                  <c:v>70.596393897364763</c:v>
                </c:pt>
                <c:pt idx="69">
                  <c:v>73.231622746185877</c:v>
                </c:pt>
                <c:pt idx="70">
                  <c:v>74.757281553398087</c:v>
                </c:pt>
                <c:pt idx="71">
                  <c:v>75.450762829403601</c:v>
                </c:pt>
                <c:pt idx="72">
                  <c:v>79.195561719833563</c:v>
                </c:pt>
                <c:pt idx="73">
                  <c:v>79.195561719833563</c:v>
                </c:pt>
                <c:pt idx="74">
                  <c:v>79.334257975034703</c:v>
                </c:pt>
                <c:pt idx="75">
                  <c:v>79.334257975034703</c:v>
                </c:pt>
                <c:pt idx="76">
                  <c:v>79.472954230235814</c:v>
                </c:pt>
                <c:pt idx="77">
                  <c:v>79.472954230235814</c:v>
                </c:pt>
                <c:pt idx="78">
                  <c:v>79.472954230235814</c:v>
                </c:pt>
                <c:pt idx="79">
                  <c:v>79.889042995839148</c:v>
                </c:pt>
                <c:pt idx="80">
                  <c:v>80.58252427184469</c:v>
                </c:pt>
                <c:pt idx="81">
                  <c:v>81.137309292649107</c:v>
                </c:pt>
                <c:pt idx="82">
                  <c:v>85.020804438280209</c:v>
                </c:pt>
                <c:pt idx="83">
                  <c:v>85.852981969486805</c:v>
                </c:pt>
                <c:pt idx="84">
                  <c:v>87.79472954230242</c:v>
                </c:pt>
                <c:pt idx="85">
                  <c:v>89.736477115117893</c:v>
                </c:pt>
                <c:pt idx="86">
                  <c:v>90.291262135922366</c:v>
                </c:pt>
                <c:pt idx="87">
                  <c:v>92.510402219140133</c:v>
                </c:pt>
                <c:pt idx="88">
                  <c:v>93.61997226074898</c:v>
                </c:pt>
                <c:pt idx="89">
                  <c:v>95.423023578363427</c:v>
                </c:pt>
                <c:pt idx="90">
                  <c:v>96.532593619972332</c:v>
                </c:pt>
                <c:pt idx="91">
                  <c:v>96.809986130374469</c:v>
                </c:pt>
                <c:pt idx="92">
                  <c:v>97.503467406380054</c:v>
                </c:pt>
                <c:pt idx="93">
                  <c:v>97.780859916782248</c:v>
                </c:pt>
                <c:pt idx="94">
                  <c:v>97.780859916782248</c:v>
                </c:pt>
                <c:pt idx="95">
                  <c:v>97.780859916782248</c:v>
                </c:pt>
                <c:pt idx="96">
                  <c:v>97.780859916782248</c:v>
                </c:pt>
                <c:pt idx="97">
                  <c:v>97.780859916782248</c:v>
                </c:pt>
                <c:pt idx="98">
                  <c:v>97.780859916782248</c:v>
                </c:pt>
                <c:pt idx="99">
                  <c:v>97.780859916782248</c:v>
                </c:pt>
                <c:pt idx="100">
                  <c:v>97.780859916782248</c:v>
                </c:pt>
                <c:pt idx="101">
                  <c:v>98.474341192787776</c:v>
                </c:pt>
                <c:pt idx="102">
                  <c:v>98.613037447988901</c:v>
                </c:pt>
                <c:pt idx="103">
                  <c:v>98.613037447988901</c:v>
                </c:pt>
                <c:pt idx="104">
                  <c:v>98.613037447988901</c:v>
                </c:pt>
                <c:pt idx="105">
                  <c:v>98.613037447988901</c:v>
                </c:pt>
                <c:pt idx="106">
                  <c:v>98.890429958391167</c:v>
                </c:pt>
                <c:pt idx="107">
                  <c:v>99.58391123439668</c:v>
                </c:pt>
                <c:pt idx="108">
                  <c:v>99.58391123439668</c:v>
                </c:pt>
                <c:pt idx="109">
                  <c:v>99.58391123439668</c:v>
                </c:pt>
                <c:pt idx="110">
                  <c:v>99.58391123439668</c:v>
                </c:pt>
                <c:pt idx="111">
                  <c:v>99.58391123439668</c:v>
                </c:pt>
                <c:pt idx="112">
                  <c:v>99.861303744798917</c:v>
                </c:pt>
                <c:pt idx="113">
                  <c:v>100.00000000000003</c:v>
                </c:pt>
                <c:pt idx="114">
                  <c:v>100.00000000000003</c:v>
                </c:pt>
              </c:numCache>
            </c:numRef>
          </c:yVal>
          <c:smooth val="0"/>
          <c:extLst>
            <c:ext xmlns:c16="http://schemas.microsoft.com/office/drawing/2014/chart" uri="{C3380CC4-5D6E-409C-BE32-E72D297353CC}">
              <c16:uniqueId val="{00000002-EB32-48C1-8910-875D8C067061}"/>
            </c:ext>
          </c:extLst>
        </c:ser>
        <c:dLbls>
          <c:showLegendKey val="0"/>
          <c:showVal val="0"/>
          <c:showCatName val="0"/>
          <c:showSerName val="0"/>
          <c:showPercent val="0"/>
          <c:showBubbleSize val="0"/>
        </c:dLbls>
        <c:axId val="67336064"/>
        <c:axId val="67334528"/>
      </c:scatterChart>
      <c:valAx>
        <c:axId val="67318144"/>
        <c:scaling>
          <c:orientation val="minMax"/>
          <c:max val="1.5"/>
          <c:min val="-11"/>
        </c:scaling>
        <c:delete val="0"/>
        <c:axPos val="b"/>
        <c:title>
          <c:tx>
            <c:rich>
              <a:bodyPr/>
              <a:lstStyle/>
              <a:p>
                <a:pPr>
                  <a:defRPr/>
                </a:pPr>
                <a:r>
                  <a:rPr lang="en-US" altLang="ko-KR" sz="1000" b="1" i="0" u="none" strike="noStrike" baseline="0" dirty="0" smtClean="0">
                    <a:effectLst/>
                    <a:latin typeface="Symbol" panose="05050102010706020507" pitchFamily="18" charset="2"/>
                  </a:rPr>
                  <a:t>D</a:t>
                </a:r>
                <a:r>
                  <a:rPr lang="en-US" altLang="ko-KR" sz="1000" b="1" i="0" u="none" strike="noStrike" baseline="0" dirty="0" smtClean="0">
                    <a:effectLst/>
                  </a:rPr>
                  <a:t>G[2:6] (kcal mol</a:t>
                </a:r>
                <a:r>
                  <a:rPr lang="en-US" altLang="ko-KR" sz="1000" b="1" i="0" u="none" strike="noStrike" baseline="30000" dirty="0" smtClean="0">
                    <a:effectLst/>
                  </a:rPr>
                  <a:t>-1</a:t>
                </a:r>
                <a:r>
                  <a:rPr lang="en-US" altLang="ko-KR" dirty="0" smtClean="0"/>
                  <a:t>)</a:t>
                </a:r>
                <a:endParaRPr lang="ko-KR" altLang="en-US" dirty="0"/>
              </a:p>
            </c:rich>
          </c:tx>
          <c:layout/>
          <c:overlay val="0"/>
        </c:title>
        <c:numFmt formatCode="General" sourceLinked="1"/>
        <c:majorTickMark val="out"/>
        <c:minorTickMark val="none"/>
        <c:tickLblPos val="nextTo"/>
        <c:spPr>
          <a:ln>
            <a:solidFill>
              <a:schemeClr val="tx1"/>
            </a:solidFill>
          </a:ln>
        </c:spPr>
        <c:txPr>
          <a:bodyPr/>
          <a:lstStyle/>
          <a:p>
            <a:pPr>
              <a:defRPr sz="900" b="1"/>
            </a:pPr>
            <a:endParaRPr lang="ko-KR"/>
          </a:p>
        </c:txPr>
        <c:crossAx val="67320064"/>
        <c:crosses val="autoZero"/>
        <c:crossBetween val="midCat"/>
        <c:majorUnit val="0.5"/>
      </c:valAx>
      <c:valAx>
        <c:axId val="67320064"/>
        <c:scaling>
          <c:orientation val="minMax"/>
          <c:max val="40"/>
          <c:min val="0"/>
        </c:scaling>
        <c:delete val="0"/>
        <c:axPos val="l"/>
        <c:title>
          <c:tx>
            <c:rich>
              <a:bodyPr rot="-5400000" vert="horz"/>
              <a:lstStyle/>
              <a:p>
                <a:pPr>
                  <a:defRPr/>
                </a:pPr>
                <a:r>
                  <a:rPr lang="en-US" altLang="ko-KR" dirty="0" smtClean="0"/>
                  <a:t>number</a:t>
                </a:r>
                <a:r>
                  <a:rPr lang="en-US" altLang="ko-KR" baseline="0" dirty="0" smtClean="0"/>
                  <a:t> </a:t>
                </a:r>
                <a:r>
                  <a:rPr lang="en-US" altLang="ko-KR" dirty="0" smtClean="0"/>
                  <a:t>of</a:t>
                </a:r>
                <a:r>
                  <a:rPr lang="en-US" altLang="ko-KR" baseline="0" dirty="0" smtClean="0"/>
                  <a:t> miRNAs</a:t>
                </a:r>
                <a:endParaRPr lang="ko-KR" altLang="en-US" dirty="0"/>
              </a:p>
            </c:rich>
          </c:tx>
          <c:layout/>
          <c:overlay val="0"/>
        </c:title>
        <c:numFmt formatCode="General" sourceLinked="1"/>
        <c:majorTickMark val="out"/>
        <c:minorTickMark val="none"/>
        <c:tickLblPos val="nextTo"/>
        <c:spPr>
          <a:ln>
            <a:solidFill>
              <a:schemeClr val="tx1"/>
            </a:solidFill>
          </a:ln>
        </c:spPr>
        <c:txPr>
          <a:bodyPr/>
          <a:lstStyle/>
          <a:p>
            <a:pPr>
              <a:defRPr sz="900" b="1"/>
            </a:pPr>
            <a:endParaRPr lang="ko-KR"/>
          </a:p>
        </c:txPr>
        <c:crossAx val="67318144"/>
        <c:crossesAt val="-11"/>
        <c:crossBetween val="midCat"/>
        <c:majorUnit val="5"/>
      </c:valAx>
      <c:valAx>
        <c:axId val="67334528"/>
        <c:scaling>
          <c:orientation val="minMax"/>
          <c:max val="100"/>
          <c:min val="0"/>
        </c:scaling>
        <c:delete val="0"/>
        <c:axPos val="r"/>
        <c:numFmt formatCode="General" sourceLinked="1"/>
        <c:majorTickMark val="out"/>
        <c:minorTickMark val="none"/>
        <c:tickLblPos val="nextTo"/>
        <c:spPr>
          <a:ln>
            <a:solidFill>
              <a:schemeClr val="tx1"/>
            </a:solidFill>
          </a:ln>
        </c:spPr>
        <c:txPr>
          <a:bodyPr/>
          <a:lstStyle/>
          <a:p>
            <a:pPr>
              <a:defRPr sz="900" b="1"/>
            </a:pPr>
            <a:endParaRPr lang="ko-KR"/>
          </a:p>
        </c:txPr>
        <c:crossAx val="67336064"/>
        <c:crosses val="max"/>
        <c:crossBetween val="midCat"/>
        <c:majorUnit val="20"/>
      </c:valAx>
      <c:valAx>
        <c:axId val="67336064"/>
        <c:scaling>
          <c:orientation val="minMax"/>
        </c:scaling>
        <c:delete val="1"/>
        <c:axPos val="b"/>
        <c:numFmt formatCode="General" sourceLinked="1"/>
        <c:majorTickMark val="out"/>
        <c:minorTickMark val="none"/>
        <c:tickLblPos val="none"/>
        <c:crossAx val="67334528"/>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333479148439805E-2"/>
          <c:y val="5.5701754385964905E-2"/>
          <c:w val="0.82445333916593733"/>
          <c:h val="0.66411842105263152"/>
        </c:manualLayout>
      </c:layout>
      <c:scatterChart>
        <c:scatterStyle val="lineMarker"/>
        <c:varyColors val="0"/>
        <c:ser>
          <c:idx val="2"/>
          <c:order val="2"/>
          <c:spPr>
            <a:ln w="19050">
              <a:solidFill>
                <a:schemeClr val="bg1">
                  <a:lumMod val="75000"/>
                </a:schemeClr>
              </a:solidFill>
            </a:ln>
          </c:spPr>
          <c:marker>
            <c:symbol val="none"/>
          </c:marker>
          <c:xVal>
            <c:numRef>
              <c:f>'hsa HC'!$G$2:$G$116</c:f>
              <c:numCache>
                <c:formatCode>General</c:formatCode>
                <c:ptCount val="115"/>
                <c:pt idx="0">
                  <c:v>-10.9</c:v>
                </c:pt>
                <c:pt idx="1">
                  <c:v>-10.8</c:v>
                </c:pt>
                <c:pt idx="2">
                  <c:v>-10.7</c:v>
                </c:pt>
                <c:pt idx="3">
                  <c:v>-10.6</c:v>
                </c:pt>
                <c:pt idx="4">
                  <c:v>-10.5</c:v>
                </c:pt>
                <c:pt idx="5">
                  <c:v>-10.4</c:v>
                </c:pt>
                <c:pt idx="6">
                  <c:v>-10.3</c:v>
                </c:pt>
                <c:pt idx="7">
                  <c:v>-10.200000000000001</c:v>
                </c:pt>
                <c:pt idx="8">
                  <c:v>-10.1</c:v>
                </c:pt>
                <c:pt idx="9">
                  <c:v>-10</c:v>
                </c:pt>
                <c:pt idx="10">
                  <c:v>-9.9</c:v>
                </c:pt>
                <c:pt idx="11">
                  <c:v>-9.8000000000000007</c:v>
                </c:pt>
                <c:pt idx="12">
                  <c:v>-9.7000000000000011</c:v>
                </c:pt>
                <c:pt idx="13">
                  <c:v>-9.6</c:v>
                </c:pt>
                <c:pt idx="14">
                  <c:v>-9.5</c:v>
                </c:pt>
                <c:pt idx="15">
                  <c:v>-9.4</c:v>
                </c:pt>
                <c:pt idx="16">
                  <c:v>-9.3000000000000007</c:v>
                </c:pt>
                <c:pt idx="17">
                  <c:v>-9.2000000000000011</c:v>
                </c:pt>
                <c:pt idx="18">
                  <c:v>-9.1</c:v>
                </c:pt>
                <c:pt idx="19">
                  <c:v>-9</c:v>
                </c:pt>
                <c:pt idx="20">
                  <c:v>-8.9</c:v>
                </c:pt>
                <c:pt idx="21">
                  <c:v>-8.8000000000000007</c:v>
                </c:pt>
                <c:pt idx="22">
                  <c:v>-8.7000000000000011</c:v>
                </c:pt>
                <c:pt idx="23">
                  <c:v>-8.6</c:v>
                </c:pt>
                <c:pt idx="24">
                  <c:v>-8.5</c:v>
                </c:pt>
                <c:pt idx="25">
                  <c:v>-8.4</c:v>
                </c:pt>
                <c:pt idx="26">
                  <c:v>-8.3000000000000007</c:v>
                </c:pt>
                <c:pt idx="27">
                  <c:v>-8.2000000000000011</c:v>
                </c:pt>
                <c:pt idx="28">
                  <c:v>-8.1</c:v>
                </c:pt>
                <c:pt idx="29">
                  <c:v>-8</c:v>
                </c:pt>
                <c:pt idx="30">
                  <c:v>-7.9</c:v>
                </c:pt>
                <c:pt idx="31">
                  <c:v>-7.8</c:v>
                </c:pt>
                <c:pt idx="32">
                  <c:v>-7.7</c:v>
                </c:pt>
                <c:pt idx="33">
                  <c:v>-7.6</c:v>
                </c:pt>
                <c:pt idx="34">
                  <c:v>-7.5</c:v>
                </c:pt>
                <c:pt idx="35">
                  <c:v>-7.4</c:v>
                </c:pt>
                <c:pt idx="36">
                  <c:v>-7.3</c:v>
                </c:pt>
                <c:pt idx="37">
                  <c:v>-7.2</c:v>
                </c:pt>
                <c:pt idx="38">
                  <c:v>-7.1</c:v>
                </c:pt>
                <c:pt idx="39">
                  <c:v>-7</c:v>
                </c:pt>
                <c:pt idx="40">
                  <c:v>-6.9</c:v>
                </c:pt>
                <c:pt idx="41">
                  <c:v>-6.8</c:v>
                </c:pt>
                <c:pt idx="42">
                  <c:v>-6.7</c:v>
                </c:pt>
                <c:pt idx="43">
                  <c:v>-6.6</c:v>
                </c:pt>
                <c:pt idx="44">
                  <c:v>-6.5</c:v>
                </c:pt>
                <c:pt idx="45">
                  <c:v>-6.4</c:v>
                </c:pt>
                <c:pt idx="46">
                  <c:v>-6.3</c:v>
                </c:pt>
                <c:pt idx="47">
                  <c:v>-6.2</c:v>
                </c:pt>
                <c:pt idx="48">
                  <c:v>-6.1</c:v>
                </c:pt>
                <c:pt idx="49">
                  <c:v>-6</c:v>
                </c:pt>
                <c:pt idx="50">
                  <c:v>-5.9</c:v>
                </c:pt>
                <c:pt idx="51">
                  <c:v>-5.8</c:v>
                </c:pt>
                <c:pt idx="52">
                  <c:v>-5.7</c:v>
                </c:pt>
                <c:pt idx="53">
                  <c:v>-5.6</c:v>
                </c:pt>
                <c:pt idx="54">
                  <c:v>-5.5</c:v>
                </c:pt>
                <c:pt idx="55">
                  <c:v>-5.4</c:v>
                </c:pt>
                <c:pt idx="56">
                  <c:v>-5.3</c:v>
                </c:pt>
                <c:pt idx="57">
                  <c:v>-5.2</c:v>
                </c:pt>
                <c:pt idx="58">
                  <c:v>-5.0999999999999996</c:v>
                </c:pt>
                <c:pt idx="59">
                  <c:v>-5</c:v>
                </c:pt>
                <c:pt idx="60">
                  <c:v>-4.9000000000000004</c:v>
                </c:pt>
                <c:pt idx="61">
                  <c:v>-4.8</c:v>
                </c:pt>
                <c:pt idx="62">
                  <c:v>-4.7</c:v>
                </c:pt>
                <c:pt idx="63">
                  <c:v>-4.5999999999999996</c:v>
                </c:pt>
                <c:pt idx="64">
                  <c:v>-4.5</c:v>
                </c:pt>
                <c:pt idx="65">
                  <c:v>-4.4000000000000004</c:v>
                </c:pt>
                <c:pt idx="66">
                  <c:v>-4.3</c:v>
                </c:pt>
                <c:pt idx="67">
                  <c:v>-4.2</c:v>
                </c:pt>
                <c:pt idx="68">
                  <c:v>-4.0999999999999996</c:v>
                </c:pt>
                <c:pt idx="69">
                  <c:v>-4</c:v>
                </c:pt>
                <c:pt idx="70">
                  <c:v>-3.9</c:v>
                </c:pt>
                <c:pt idx="71">
                  <c:v>-3.8</c:v>
                </c:pt>
                <c:pt idx="72">
                  <c:v>-3.7</c:v>
                </c:pt>
                <c:pt idx="73">
                  <c:v>-3.6</c:v>
                </c:pt>
                <c:pt idx="74">
                  <c:v>-3.5</c:v>
                </c:pt>
                <c:pt idx="75">
                  <c:v>-3.4</c:v>
                </c:pt>
                <c:pt idx="76">
                  <c:v>-3.3</c:v>
                </c:pt>
                <c:pt idx="77">
                  <c:v>-3.2</c:v>
                </c:pt>
                <c:pt idx="78">
                  <c:v>-3.1</c:v>
                </c:pt>
                <c:pt idx="79">
                  <c:v>-3</c:v>
                </c:pt>
                <c:pt idx="80">
                  <c:v>-2.9</c:v>
                </c:pt>
                <c:pt idx="81">
                  <c:v>-2.8</c:v>
                </c:pt>
                <c:pt idx="82">
                  <c:v>-2.7</c:v>
                </c:pt>
                <c:pt idx="83">
                  <c:v>-2.6</c:v>
                </c:pt>
                <c:pt idx="84">
                  <c:v>-2.5</c:v>
                </c:pt>
                <c:pt idx="85">
                  <c:v>-2.4</c:v>
                </c:pt>
                <c:pt idx="86">
                  <c:v>-2.2999999999999998</c:v>
                </c:pt>
                <c:pt idx="87">
                  <c:v>-2.2000000000000002</c:v>
                </c:pt>
                <c:pt idx="88">
                  <c:v>-2.1</c:v>
                </c:pt>
                <c:pt idx="89">
                  <c:v>-2</c:v>
                </c:pt>
                <c:pt idx="90">
                  <c:v>-1.9000000000000001</c:v>
                </c:pt>
                <c:pt idx="91">
                  <c:v>-1.8</c:v>
                </c:pt>
                <c:pt idx="92">
                  <c:v>-1.7</c:v>
                </c:pt>
                <c:pt idx="93">
                  <c:v>-1.6</c:v>
                </c:pt>
                <c:pt idx="94">
                  <c:v>-1.5</c:v>
                </c:pt>
                <c:pt idx="95">
                  <c:v>-1.4</c:v>
                </c:pt>
                <c:pt idx="96">
                  <c:v>-1.3</c:v>
                </c:pt>
                <c:pt idx="97">
                  <c:v>-1.2</c:v>
                </c:pt>
                <c:pt idx="98">
                  <c:v>-1.1000000000000001</c:v>
                </c:pt>
                <c:pt idx="99">
                  <c:v>-1</c:v>
                </c:pt>
                <c:pt idx="100">
                  <c:v>-0.9</c:v>
                </c:pt>
                <c:pt idx="101">
                  <c:v>-0.8</c:v>
                </c:pt>
                <c:pt idx="102">
                  <c:v>-0.70000000000000018</c:v>
                </c:pt>
                <c:pt idx="103">
                  <c:v>-0.6000000000000002</c:v>
                </c:pt>
                <c:pt idx="104">
                  <c:v>-0.5</c:v>
                </c:pt>
                <c:pt idx="105">
                  <c:v>-0.4</c:v>
                </c:pt>
                <c:pt idx="106">
                  <c:v>-0.3000000000000001</c:v>
                </c:pt>
                <c:pt idx="107">
                  <c:v>-0.2</c:v>
                </c:pt>
                <c:pt idx="108">
                  <c:v>-0.1</c:v>
                </c:pt>
                <c:pt idx="109">
                  <c:v>0</c:v>
                </c:pt>
                <c:pt idx="110">
                  <c:v>0.1</c:v>
                </c:pt>
                <c:pt idx="111">
                  <c:v>0.2</c:v>
                </c:pt>
                <c:pt idx="112">
                  <c:v>0.3000000000000001</c:v>
                </c:pt>
                <c:pt idx="113">
                  <c:v>0.4</c:v>
                </c:pt>
                <c:pt idx="114">
                  <c:v>0.5</c:v>
                </c:pt>
              </c:numCache>
            </c:numRef>
          </c:xVal>
          <c:yVal>
            <c:numRef>
              <c:f>'hsa HC'!$H$2:$H$116</c:f>
              <c:numCache>
                <c:formatCode>General</c:formatCode>
                <c:ptCount val="115"/>
                <c:pt idx="0">
                  <c:v>0</c:v>
                </c:pt>
                <c:pt idx="1">
                  <c:v>7</c:v>
                </c:pt>
                <c:pt idx="2">
                  <c:v>0</c:v>
                </c:pt>
                <c:pt idx="3">
                  <c:v>0</c:v>
                </c:pt>
                <c:pt idx="4">
                  <c:v>0</c:v>
                </c:pt>
                <c:pt idx="5">
                  <c:v>4</c:v>
                </c:pt>
                <c:pt idx="6">
                  <c:v>0</c:v>
                </c:pt>
                <c:pt idx="7">
                  <c:v>0</c:v>
                </c:pt>
                <c:pt idx="8">
                  <c:v>0</c:v>
                </c:pt>
                <c:pt idx="9">
                  <c:v>0</c:v>
                </c:pt>
                <c:pt idx="10">
                  <c:v>0</c:v>
                </c:pt>
                <c:pt idx="11">
                  <c:v>0</c:v>
                </c:pt>
                <c:pt idx="12">
                  <c:v>0</c:v>
                </c:pt>
                <c:pt idx="13">
                  <c:v>6</c:v>
                </c:pt>
                <c:pt idx="14">
                  <c:v>0</c:v>
                </c:pt>
                <c:pt idx="15">
                  <c:v>0</c:v>
                </c:pt>
                <c:pt idx="16">
                  <c:v>0</c:v>
                </c:pt>
                <c:pt idx="17">
                  <c:v>3</c:v>
                </c:pt>
                <c:pt idx="18">
                  <c:v>1</c:v>
                </c:pt>
                <c:pt idx="19">
                  <c:v>0</c:v>
                </c:pt>
                <c:pt idx="20">
                  <c:v>2</c:v>
                </c:pt>
                <c:pt idx="21">
                  <c:v>10</c:v>
                </c:pt>
                <c:pt idx="22">
                  <c:v>7</c:v>
                </c:pt>
                <c:pt idx="23">
                  <c:v>0</c:v>
                </c:pt>
                <c:pt idx="24">
                  <c:v>4</c:v>
                </c:pt>
                <c:pt idx="25">
                  <c:v>2</c:v>
                </c:pt>
                <c:pt idx="26">
                  <c:v>8</c:v>
                </c:pt>
                <c:pt idx="27">
                  <c:v>0</c:v>
                </c:pt>
                <c:pt idx="28">
                  <c:v>17</c:v>
                </c:pt>
                <c:pt idx="29">
                  <c:v>0</c:v>
                </c:pt>
                <c:pt idx="30">
                  <c:v>1</c:v>
                </c:pt>
                <c:pt idx="31">
                  <c:v>0</c:v>
                </c:pt>
                <c:pt idx="32">
                  <c:v>7</c:v>
                </c:pt>
                <c:pt idx="33">
                  <c:v>6</c:v>
                </c:pt>
                <c:pt idx="34">
                  <c:v>6</c:v>
                </c:pt>
                <c:pt idx="35">
                  <c:v>0</c:v>
                </c:pt>
                <c:pt idx="36">
                  <c:v>2</c:v>
                </c:pt>
                <c:pt idx="37">
                  <c:v>6</c:v>
                </c:pt>
                <c:pt idx="38">
                  <c:v>6</c:v>
                </c:pt>
                <c:pt idx="39">
                  <c:v>5</c:v>
                </c:pt>
                <c:pt idx="40">
                  <c:v>10</c:v>
                </c:pt>
                <c:pt idx="41">
                  <c:v>9</c:v>
                </c:pt>
                <c:pt idx="42">
                  <c:v>18</c:v>
                </c:pt>
                <c:pt idx="43">
                  <c:v>14</c:v>
                </c:pt>
                <c:pt idx="44">
                  <c:v>22</c:v>
                </c:pt>
                <c:pt idx="45">
                  <c:v>14</c:v>
                </c:pt>
                <c:pt idx="46">
                  <c:v>5</c:v>
                </c:pt>
                <c:pt idx="47">
                  <c:v>7</c:v>
                </c:pt>
                <c:pt idx="48">
                  <c:v>27</c:v>
                </c:pt>
                <c:pt idx="49">
                  <c:v>10</c:v>
                </c:pt>
                <c:pt idx="50">
                  <c:v>3</c:v>
                </c:pt>
                <c:pt idx="51">
                  <c:v>0</c:v>
                </c:pt>
                <c:pt idx="52">
                  <c:v>2</c:v>
                </c:pt>
                <c:pt idx="53">
                  <c:v>6</c:v>
                </c:pt>
                <c:pt idx="54">
                  <c:v>3</c:v>
                </c:pt>
                <c:pt idx="55">
                  <c:v>7</c:v>
                </c:pt>
                <c:pt idx="56">
                  <c:v>1</c:v>
                </c:pt>
                <c:pt idx="57">
                  <c:v>5</c:v>
                </c:pt>
                <c:pt idx="58">
                  <c:v>2</c:v>
                </c:pt>
                <c:pt idx="59">
                  <c:v>2</c:v>
                </c:pt>
                <c:pt idx="60">
                  <c:v>7</c:v>
                </c:pt>
                <c:pt idx="61">
                  <c:v>7</c:v>
                </c:pt>
                <c:pt idx="62">
                  <c:v>7</c:v>
                </c:pt>
                <c:pt idx="63">
                  <c:v>13</c:v>
                </c:pt>
                <c:pt idx="64">
                  <c:v>15</c:v>
                </c:pt>
                <c:pt idx="65">
                  <c:v>19</c:v>
                </c:pt>
                <c:pt idx="66">
                  <c:v>8</c:v>
                </c:pt>
                <c:pt idx="67">
                  <c:v>17</c:v>
                </c:pt>
                <c:pt idx="68">
                  <c:v>15</c:v>
                </c:pt>
                <c:pt idx="69">
                  <c:v>10</c:v>
                </c:pt>
                <c:pt idx="70">
                  <c:v>6</c:v>
                </c:pt>
                <c:pt idx="71">
                  <c:v>5</c:v>
                </c:pt>
                <c:pt idx="72">
                  <c:v>11</c:v>
                </c:pt>
                <c:pt idx="73">
                  <c:v>0</c:v>
                </c:pt>
                <c:pt idx="74">
                  <c:v>0</c:v>
                </c:pt>
                <c:pt idx="75">
                  <c:v>0</c:v>
                </c:pt>
                <c:pt idx="76">
                  <c:v>0</c:v>
                </c:pt>
                <c:pt idx="77">
                  <c:v>0</c:v>
                </c:pt>
                <c:pt idx="78">
                  <c:v>0</c:v>
                </c:pt>
                <c:pt idx="79">
                  <c:v>4</c:v>
                </c:pt>
                <c:pt idx="80">
                  <c:v>4</c:v>
                </c:pt>
                <c:pt idx="81">
                  <c:v>2</c:v>
                </c:pt>
                <c:pt idx="82">
                  <c:v>15</c:v>
                </c:pt>
                <c:pt idx="83">
                  <c:v>8</c:v>
                </c:pt>
                <c:pt idx="84">
                  <c:v>9</c:v>
                </c:pt>
                <c:pt idx="85">
                  <c:v>9</c:v>
                </c:pt>
                <c:pt idx="86">
                  <c:v>1</c:v>
                </c:pt>
                <c:pt idx="87">
                  <c:v>10</c:v>
                </c:pt>
                <c:pt idx="88">
                  <c:v>9</c:v>
                </c:pt>
                <c:pt idx="89">
                  <c:v>19</c:v>
                </c:pt>
                <c:pt idx="90">
                  <c:v>6</c:v>
                </c:pt>
                <c:pt idx="91">
                  <c:v>2</c:v>
                </c:pt>
                <c:pt idx="92">
                  <c:v>2</c:v>
                </c:pt>
                <c:pt idx="93">
                  <c:v>7</c:v>
                </c:pt>
                <c:pt idx="94">
                  <c:v>0</c:v>
                </c:pt>
                <c:pt idx="95">
                  <c:v>1</c:v>
                </c:pt>
                <c:pt idx="96">
                  <c:v>2</c:v>
                </c:pt>
                <c:pt idx="97">
                  <c:v>2</c:v>
                </c:pt>
                <c:pt idx="98">
                  <c:v>0</c:v>
                </c:pt>
                <c:pt idx="99">
                  <c:v>0</c:v>
                </c:pt>
                <c:pt idx="100">
                  <c:v>0</c:v>
                </c:pt>
                <c:pt idx="101">
                  <c:v>1</c:v>
                </c:pt>
                <c:pt idx="102">
                  <c:v>4</c:v>
                </c:pt>
                <c:pt idx="103">
                  <c:v>0</c:v>
                </c:pt>
                <c:pt idx="104">
                  <c:v>0</c:v>
                </c:pt>
                <c:pt idx="105">
                  <c:v>0</c:v>
                </c:pt>
                <c:pt idx="106">
                  <c:v>2</c:v>
                </c:pt>
                <c:pt idx="107">
                  <c:v>0</c:v>
                </c:pt>
                <c:pt idx="108">
                  <c:v>0</c:v>
                </c:pt>
                <c:pt idx="109">
                  <c:v>0</c:v>
                </c:pt>
                <c:pt idx="110">
                  <c:v>0</c:v>
                </c:pt>
                <c:pt idx="111">
                  <c:v>0</c:v>
                </c:pt>
                <c:pt idx="112">
                  <c:v>4</c:v>
                </c:pt>
                <c:pt idx="113">
                  <c:v>4</c:v>
                </c:pt>
                <c:pt idx="114">
                  <c:v>0</c:v>
                </c:pt>
              </c:numCache>
            </c:numRef>
          </c:yVal>
          <c:smooth val="0"/>
          <c:extLst>
            <c:ext xmlns:c16="http://schemas.microsoft.com/office/drawing/2014/chart" uri="{C3380CC4-5D6E-409C-BE32-E72D297353CC}">
              <c16:uniqueId val="{00000000-06F4-4CAD-B556-268BB416B85A}"/>
            </c:ext>
          </c:extLst>
        </c:ser>
        <c:ser>
          <c:idx val="0"/>
          <c:order val="0"/>
          <c:spPr>
            <a:ln w="28575">
              <a:noFill/>
            </a:ln>
          </c:spPr>
          <c:marker>
            <c:symbol val="circle"/>
            <c:size val="3"/>
            <c:spPr>
              <a:solidFill>
                <a:schemeClr val="tx1"/>
              </a:solidFill>
              <a:ln>
                <a:noFill/>
              </a:ln>
            </c:spPr>
          </c:marker>
          <c:xVal>
            <c:numRef>
              <c:f>'hsa HC'!$G$2:$G$116</c:f>
              <c:numCache>
                <c:formatCode>General</c:formatCode>
                <c:ptCount val="115"/>
                <c:pt idx="0">
                  <c:v>-10.9</c:v>
                </c:pt>
                <c:pt idx="1">
                  <c:v>-10.8</c:v>
                </c:pt>
                <c:pt idx="2">
                  <c:v>-10.7</c:v>
                </c:pt>
                <c:pt idx="3">
                  <c:v>-10.6</c:v>
                </c:pt>
                <c:pt idx="4">
                  <c:v>-10.5</c:v>
                </c:pt>
                <c:pt idx="5">
                  <c:v>-10.4</c:v>
                </c:pt>
                <c:pt idx="6">
                  <c:v>-10.3</c:v>
                </c:pt>
                <c:pt idx="7">
                  <c:v>-10.200000000000001</c:v>
                </c:pt>
                <c:pt idx="8">
                  <c:v>-10.1</c:v>
                </c:pt>
                <c:pt idx="9">
                  <c:v>-10</c:v>
                </c:pt>
                <c:pt idx="10">
                  <c:v>-9.9</c:v>
                </c:pt>
                <c:pt idx="11">
                  <c:v>-9.8000000000000007</c:v>
                </c:pt>
                <c:pt idx="12">
                  <c:v>-9.7000000000000011</c:v>
                </c:pt>
                <c:pt idx="13">
                  <c:v>-9.6</c:v>
                </c:pt>
                <c:pt idx="14">
                  <c:v>-9.5</c:v>
                </c:pt>
                <c:pt idx="15">
                  <c:v>-9.4</c:v>
                </c:pt>
                <c:pt idx="16">
                  <c:v>-9.3000000000000007</c:v>
                </c:pt>
                <c:pt idx="17">
                  <c:v>-9.2000000000000011</c:v>
                </c:pt>
                <c:pt idx="18">
                  <c:v>-9.1</c:v>
                </c:pt>
                <c:pt idx="19">
                  <c:v>-9</c:v>
                </c:pt>
                <c:pt idx="20">
                  <c:v>-8.9</c:v>
                </c:pt>
                <c:pt idx="21">
                  <c:v>-8.8000000000000007</c:v>
                </c:pt>
                <c:pt idx="22">
                  <c:v>-8.7000000000000011</c:v>
                </c:pt>
                <c:pt idx="23">
                  <c:v>-8.6</c:v>
                </c:pt>
                <c:pt idx="24">
                  <c:v>-8.5</c:v>
                </c:pt>
                <c:pt idx="25">
                  <c:v>-8.4</c:v>
                </c:pt>
                <c:pt idx="26">
                  <c:v>-8.3000000000000007</c:v>
                </c:pt>
                <c:pt idx="27">
                  <c:v>-8.2000000000000011</c:v>
                </c:pt>
                <c:pt idx="28">
                  <c:v>-8.1</c:v>
                </c:pt>
                <c:pt idx="29">
                  <c:v>-8</c:v>
                </c:pt>
                <c:pt idx="30">
                  <c:v>-7.9</c:v>
                </c:pt>
                <c:pt idx="31">
                  <c:v>-7.8</c:v>
                </c:pt>
                <c:pt idx="32">
                  <c:v>-7.7</c:v>
                </c:pt>
                <c:pt idx="33">
                  <c:v>-7.6</c:v>
                </c:pt>
                <c:pt idx="34">
                  <c:v>-7.5</c:v>
                </c:pt>
                <c:pt idx="35">
                  <c:v>-7.4</c:v>
                </c:pt>
                <c:pt idx="36">
                  <c:v>-7.3</c:v>
                </c:pt>
                <c:pt idx="37">
                  <c:v>-7.2</c:v>
                </c:pt>
                <c:pt idx="38">
                  <c:v>-7.1</c:v>
                </c:pt>
                <c:pt idx="39">
                  <c:v>-7</c:v>
                </c:pt>
                <c:pt idx="40">
                  <c:v>-6.9</c:v>
                </c:pt>
                <c:pt idx="41">
                  <c:v>-6.8</c:v>
                </c:pt>
                <c:pt idx="42">
                  <c:v>-6.7</c:v>
                </c:pt>
                <c:pt idx="43">
                  <c:v>-6.6</c:v>
                </c:pt>
                <c:pt idx="44">
                  <c:v>-6.5</c:v>
                </c:pt>
                <c:pt idx="45">
                  <c:v>-6.4</c:v>
                </c:pt>
                <c:pt idx="46">
                  <c:v>-6.3</c:v>
                </c:pt>
                <c:pt idx="47">
                  <c:v>-6.2</c:v>
                </c:pt>
                <c:pt idx="48">
                  <c:v>-6.1</c:v>
                </c:pt>
                <c:pt idx="49">
                  <c:v>-6</c:v>
                </c:pt>
                <c:pt idx="50">
                  <c:v>-5.9</c:v>
                </c:pt>
                <c:pt idx="51">
                  <c:v>-5.8</c:v>
                </c:pt>
                <c:pt idx="52">
                  <c:v>-5.7</c:v>
                </c:pt>
                <c:pt idx="53">
                  <c:v>-5.6</c:v>
                </c:pt>
                <c:pt idx="54">
                  <c:v>-5.5</c:v>
                </c:pt>
                <c:pt idx="55">
                  <c:v>-5.4</c:v>
                </c:pt>
                <c:pt idx="56">
                  <c:v>-5.3</c:v>
                </c:pt>
                <c:pt idx="57">
                  <c:v>-5.2</c:v>
                </c:pt>
                <c:pt idx="58">
                  <c:v>-5.0999999999999996</c:v>
                </c:pt>
                <c:pt idx="59">
                  <c:v>-5</c:v>
                </c:pt>
                <c:pt idx="60">
                  <c:v>-4.9000000000000004</c:v>
                </c:pt>
                <c:pt idx="61">
                  <c:v>-4.8</c:v>
                </c:pt>
                <c:pt idx="62">
                  <c:v>-4.7</c:v>
                </c:pt>
                <c:pt idx="63">
                  <c:v>-4.5999999999999996</c:v>
                </c:pt>
                <c:pt idx="64">
                  <c:v>-4.5</c:v>
                </c:pt>
                <c:pt idx="65">
                  <c:v>-4.4000000000000004</c:v>
                </c:pt>
                <c:pt idx="66">
                  <c:v>-4.3</c:v>
                </c:pt>
                <c:pt idx="67">
                  <c:v>-4.2</c:v>
                </c:pt>
                <c:pt idx="68">
                  <c:v>-4.0999999999999996</c:v>
                </c:pt>
                <c:pt idx="69">
                  <c:v>-4</c:v>
                </c:pt>
                <c:pt idx="70">
                  <c:v>-3.9</c:v>
                </c:pt>
                <c:pt idx="71">
                  <c:v>-3.8</c:v>
                </c:pt>
                <c:pt idx="72">
                  <c:v>-3.7</c:v>
                </c:pt>
                <c:pt idx="73">
                  <c:v>-3.6</c:v>
                </c:pt>
                <c:pt idx="74">
                  <c:v>-3.5</c:v>
                </c:pt>
                <c:pt idx="75">
                  <c:v>-3.4</c:v>
                </c:pt>
                <c:pt idx="76">
                  <c:v>-3.3</c:v>
                </c:pt>
                <c:pt idx="77">
                  <c:v>-3.2</c:v>
                </c:pt>
                <c:pt idx="78">
                  <c:v>-3.1</c:v>
                </c:pt>
                <c:pt idx="79">
                  <c:v>-3</c:v>
                </c:pt>
                <c:pt idx="80">
                  <c:v>-2.9</c:v>
                </c:pt>
                <c:pt idx="81">
                  <c:v>-2.8</c:v>
                </c:pt>
                <c:pt idx="82">
                  <c:v>-2.7</c:v>
                </c:pt>
                <c:pt idx="83">
                  <c:v>-2.6</c:v>
                </c:pt>
                <c:pt idx="84">
                  <c:v>-2.5</c:v>
                </c:pt>
                <c:pt idx="85">
                  <c:v>-2.4</c:v>
                </c:pt>
                <c:pt idx="86">
                  <c:v>-2.2999999999999998</c:v>
                </c:pt>
                <c:pt idx="87">
                  <c:v>-2.2000000000000002</c:v>
                </c:pt>
                <c:pt idx="88">
                  <c:v>-2.1</c:v>
                </c:pt>
                <c:pt idx="89">
                  <c:v>-2</c:v>
                </c:pt>
                <c:pt idx="90">
                  <c:v>-1.9000000000000001</c:v>
                </c:pt>
                <c:pt idx="91">
                  <c:v>-1.8</c:v>
                </c:pt>
                <c:pt idx="92">
                  <c:v>-1.7</c:v>
                </c:pt>
                <c:pt idx="93">
                  <c:v>-1.6</c:v>
                </c:pt>
                <c:pt idx="94">
                  <c:v>-1.5</c:v>
                </c:pt>
                <c:pt idx="95">
                  <c:v>-1.4</c:v>
                </c:pt>
                <c:pt idx="96">
                  <c:v>-1.3</c:v>
                </c:pt>
                <c:pt idx="97">
                  <c:v>-1.2</c:v>
                </c:pt>
                <c:pt idx="98">
                  <c:v>-1.1000000000000001</c:v>
                </c:pt>
                <c:pt idx="99">
                  <c:v>-1</c:v>
                </c:pt>
                <c:pt idx="100">
                  <c:v>-0.9</c:v>
                </c:pt>
                <c:pt idx="101">
                  <c:v>-0.8</c:v>
                </c:pt>
                <c:pt idx="102">
                  <c:v>-0.70000000000000018</c:v>
                </c:pt>
                <c:pt idx="103">
                  <c:v>-0.6000000000000002</c:v>
                </c:pt>
                <c:pt idx="104">
                  <c:v>-0.5</c:v>
                </c:pt>
                <c:pt idx="105">
                  <c:v>-0.4</c:v>
                </c:pt>
                <c:pt idx="106">
                  <c:v>-0.3000000000000001</c:v>
                </c:pt>
                <c:pt idx="107">
                  <c:v>-0.2</c:v>
                </c:pt>
                <c:pt idx="108">
                  <c:v>-0.1</c:v>
                </c:pt>
                <c:pt idx="109">
                  <c:v>0</c:v>
                </c:pt>
                <c:pt idx="110">
                  <c:v>0.1</c:v>
                </c:pt>
                <c:pt idx="111">
                  <c:v>0.2</c:v>
                </c:pt>
                <c:pt idx="112">
                  <c:v>0.3000000000000001</c:v>
                </c:pt>
                <c:pt idx="113">
                  <c:v>0.4</c:v>
                </c:pt>
                <c:pt idx="114">
                  <c:v>0.5</c:v>
                </c:pt>
              </c:numCache>
            </c:numRef>
          </c:xVal>
          <c:yVal>
            <c:numRef>
              <c:f>'hsa HC'!$K$2:$K$116</c:f>
              <c:numCache>
                <c:formatCode>General</c:formatCode>
                <c:ptCount val="115"/>
                <c:pt idx="1">
                  <c:v>7</c:v>
                </c:pt>
                <c:pt idx="5">
                  <c:v>4</c:v>
                </c:pt>
                <c:pt idx="13">
                  <c:v>6</c:v>
                </c:pt>
                <c:pt idx="17">
                  <c:v>3</c:v>
                </c:pt>
                <c:pt idx="18">
                  <c:v>1</c:v>
                </c:pt>
                <c:pt idx="20">
                  <c:v>2</c:v>
                </c:pt>
                <c:pt idx="21">
                  <c:v>10</c:v>
                </c:pt>
                <c:pt idx="30">
                  <c:v>1</c:v>
                </c:pt>
                <c:pt idx="33">
                  <c:v>6</c:v>
                </c:pt>
                <c:pt idx="90">
                  <c:v>2</c:v>
                </c:pt>
                <c:pt idx="93">
                  <c:v>7</c:v>
                </c:pt>
                <c:pt idx="96">
                  <c:v>2</c:v>
                </c:pt>
                <c:pt idx="97">
                  <c:v>2</c:v>
                </c:pt>
                <c:pt idx="113">
                  <c:v>4</c:v>
                </c:pt>
              </c:numCache>
            </c:numRef>
          </c:yVal>
          <c:smooth val="0"/>
          <c:extLst>
            <c:ext xmlns:c16="http://schemas.microsoft.com/office/drawing/2014/chart" uri="{C3380CC4-5D6E-409C-BE32-E72D297353CC}">
              <c16:uniqueId val="{00000001-06F4-4CAD-B556-268BB416B85A}"/>
            </c:ext>
          </c:extLst>
        </c:ser>
        <c:dLbls>
          <c:showLegendKey val="0"/>
          <c:showVal val="0"/>
          <c:showCatName val="0"/>
          <c:showSerName val="0"/>
          <c:showPercent val="0"/>
          <c:showBubbleSize val="0"/>
        </c:dLbls>
        <c:axId val="67385216"/>
        <c:axId val="67395584"/>
      </c:scatterChart>
      <c:scatterChart>
        <c:scatterStyle val="lineMarker"/>
        <c:varyColors val="0"/>
        <c:ser>
          <c:idx val="1"/>
          <c:order val="1"/>
          <c:spPr>
            <a:ln w="6350">
              <a:solidFill>
                <a:schemeClr val="tx1"/>
              </a:solidFill>
            </a:ln>
          </c:spPr>
          <c:marker>
            <c:symbol val="none"/>
          </c:marker>
          <c:xVal>
            <c:numRef>
              <c:f>'hsa HC'!$G$2:$G$116</c:f>
              <c:numCache>
                <c:formatCode>General</c:formatCode>
                <c:ptCount val="115"/>
                <c:pt idx="0">
                  <c:v>-10.9</c:v>
                </c:pt>
                <c:pt idx="1">
                  <c:v>-10.8</c:v>
                </c:pt>
                <c:pt idx="2">
                  <c:v>-10.7</c:v>
                </c:pt>
                <c:pt idx="3">
                  <c:v>-10.6</c:v>
                </c:pt>
                <c:pt idx="4">
                  <c:v>-10.5</c:v>
                </c:pt>
                <c:pt idx="5">
                  <c:v>-10.4</c:v>
                </c:pt>
                <c:pt idx="6">
                  <c:v>-10.3</c:v>
                </c:pt>
                <c:pt idx="7">
                  <c:v>-10.200000000000001</c:v>
                </c:pt>
                <c:pt idx="8">
                  <c:v>-10.1</c:v>
                </c:pt>
                <c:pt idx="9">
                  <c:v>-10</c:v>
                </c:pt>
                <c:pt idx="10">
                  <c:v>-9.9</c:v>
                </c:pt>
                <c:pt idx="11">
                  <c:v>-9.8000000000000007</c:v>
                </c:pt>
                <c:pt idx="12">
                  <c:v>-9.7000000000000011</c:v>
                </c:pt>
                <c:pt idx="13">
                  <c:v>-9.6</c:v>
                </c:pt>
                <c:pt idx="14">
                  <c:v>-9.5</c:v>
                </c:pt>
                <c:pt idx="15">
                  <c:v>-9.4</c:v>
                </c:pt>
                <c:pt idx="16">
                  <c:v>-9.3000000000000007</c:v>
                </c:pt>
                <c:pt idx="17">
                  <c:v>-9.2000000000000011</c:v>
                </c:pt>
                <c:pt idx="18">
                  <c:v>-9.1</c:v>
                </c:pt>
                <c:pt idx="19">
                  <c:v>-9</c:v>
                </c:pt>
                <c:pt idx="20">
                  <c:v>-8.9</c:v>
                </c:pt>
                <c:pt idx="21">
                  <c:v>-8.8000000000000007</c:v>
                </c:pt>
                <c:pt idx="22">
                  <c:v>-8.7000000000000011</c:v>
                </c:pt>
                <c:pt idx="23">
                  <c:v>-8.6</c:v>
                </c:pt>
                <c:pt idx="24">
                  <c:v>-8.5</c:v>
                </c:pt>
                <c:pt idx="25">
                  <c:v>-8.4</c:v>
                </c:pt>
                <c:pt idx="26">
                  <c:v>-8.3000000000000007</c:v>
                </c:pt>
                <c:pt idx="27">
                  <c:v>-8.2000000000000011</c:v>
                </c:pt>
                <c:pt idx="28">
                  <c:v>-8.1</c:v>
                </c:pt>
                <c:pt idx="29">
                  <c:v>-8</c:v>
                </c:pt>
                <c:pt idx="30">
                  <c:v>-7.9</c:v>
                </c:pt>
                <c:pt idx="31">
                  <c:v>-7.8</c:v>
                </c:pt>
                <c:pt idx="32">
                  <c:v>-7.7</c:v>
                </c:pt>
                <c:pt idx="33">
                  <c:v>-7.6</c:v>
                </c:pt>
                <c:pt idx="34">
                  <c:v>-7.5</c:v>
                </c:pt>
                <c:pt idx="35">
                  <c:v>-7.4</c:v>
                </c:pt>
                <c:pt idx="36">
                  <c:v>-7.3</c:v>
                </c:pt>
                <c:pt idx="37">
                  <c:v>-7.2</c:v>
                </c:pt>
                <c:pt idx="38">
                  <c:v>-7.1</c:v>
                </c:pt>
                <c:pt idx="39">
                  <c:v>-7</c:v>
                </c:pt>
                <c:pt idx="40">
                  <c:v>-6.9</c:v>
                </c:pt>
                <c:pt idx="41">
                  <c:v>-6.8</c:v>
                </c:pt>
                <c:pt idx="42">
                  <c:v>-6.7</c:v>
                </c:pt>
                <c:pt idx="43">
                  <c:v>-6.6</c:v>
                </c:pt>
                <c:pt idx="44">
                  <c:v>-6.5</c:v>
                </c:pt>
                <c:pt idx="45">
                  <c:v>-6.4</c:v>
                </c:pt>
                <c:pt idx="46">
                  <c:v>-6.3</c:v>
                </c:pt>
                <c:pt idx="47">
                  <c:v>-6.2</c:v>
                </c:pt>
                <c:pt idx="48">
                  <c:v>-6.1</c:v>
                </c:pt>
                <c:pt idx="49">
                  <c:v>-6</c:v>
                </c:pt>
                <c:pt idx="50">
                  <c:v>-5.9</c:v>
                </c:pt>
                <c:pt idx="51">
                  <c:v>-5.8</c:v>
                </c:pt>
                <c:pt idx="52">
                  <c:v>-5.7</c:v>
                </c:pt>
                <c:pt idx="53">
                  <c:v>-5.6</c:v>
                </c:pt>
                <c:pt idx="54">
                  <c:v>-5.5</c:v>
                </c:pt>
                <c:pt idx="55">
                  <c:v>-5.4</c:v>
                </c:pt>
                <c:pt idx="56">
                  <c:v>-5.3</c:v>
                </c:pt>
                <c:pt idx="57">
                  <c:v>-5.2</c:v>
                </c:pt>
                <c:pt idx="58">
                  <c:v>-5.0999999999999996</c:v>
                </c:pt>
                <c:pt idx="59">
                  <c:v>-5</c:v>
                </c:pt>
                <c:pt idx="60">
                  <c:v>-4.9000000000000004</c:v>
                </c:pt>
                <c:pt idx="61">
                  <c:v>-4.8</c:v>
                </c:pt>
                <c:pt idx="62">
                  <c:v>-4.7</c:v>
                </c:pt>
                <c:pt idx="63">
                  <c:v>-4.5999999999999996</c:v>
                </c:pt>
                <c:pt idx="64">
                  <c:v>-4.5</c:v>
                </c:pt>
                <c:pt idx="65">
                  <c:v>-4.4000000000000004</c:v>
                </c:pt>
                <c:pt idx="66">
                  <c:v>-4.3</c:v>
                </c:pt>
                <c:pt idx="67">
                  <c:v>-4.2</c:v>
                </c:pt>
                <c:pt idx="68">
                  <c:v>-4.0999999999999996</c:v>
                </c:pt>
                <c:pt idx="69">
                  <c:v>-4</c:v>
                </c:pt>
                <c:pt idx="70">
                  <c:v>-3.9</c:v>
                </c:pt>
                <c:pt idx="71">
                  <c:v>-3.8</c:v>
                </c:pt>
                <c:pt idx="72">
                  <c:v>-3.7</c:v>
                </c:pt>
                <c:pt idx="73">
                  <c:v>-3.6</c:v>
                </c:pt>
                <c:pt idx="74">
                  <c:v>-3.5</c:v>
                </c:pt>
                <c:pt idx="75">
                  <c:v>-3.4</c:v>
                </c:pt>
                <c:pt idx="76">
                  <c:v>-3.3</c:v>
                </c:pt>
                <c:pt idx="77">
                  <c:v>-3.2</c:v>
                </c:pt>
                <c:pt idx="78">
                  <c:v>-3.1</c:v>
                </c:pt>
                <c:pt idx="79">
                  <c:v>-3</c:v>
                </c:pt>
                <c:pt idx="80">
                  <c:v>-2.9</c:v>
                </c:pt>
                <c:pt idx="81">
                  <c:v>-2.8</c:v>
                </c:pt>
                <c:pt idx="82">
                  <c:v>-2.7</c:v>
                </c:pt>
                <c:pt idx="83">
                  <c:v>-2.6</c:v>
                </c:pt>
                <c:pt idx="84">
                  <c:v>-2.5</c:v>
                </c:pt>
                <c:pt idx="85">
                  <c:v>-2.4</c:v>
                </c:pt>
                <c:pt idx="86">
                  <c:v>-2.2999999999999998</c:v>
                </c:pt>
                <c:pt idx="87">
                  <c:v>-2.2000000000000002</c:v>
                </c:pt>
                <c:pt idx="88">
                  <c:v>-2.1</c:v>
                </c:pt>
                <c:pt idx="89">
                  <c:v>-2</c:v>
                </c:pt>
                <c:pt idx="90">
                  <c:v>-1.9000000000000001</c:v>
                </c:pt>
                <c:pt idx="91">
                  <c:v>-1.8</c:v>
                </c:pt>
                <c:pt idx="92">
                  <c:v>-1.7</c:v>
                </c:pt>
                <c:pt idx="93">
                  <c:v>-1.6</c:v>
                </c:pt>
                <c:pt idx="94">
                  <c:v>-1.5</c:v>
                </c:pt>
                <c:pt idx="95">
                  <c:v>-1.4</c:v>
                </c:pt>
                <c:pt idx="96">
                  <c:v>-1.3</c:v>
                </c:pt>
                <c:pt idx="97">
                  <c:v>-1.2</c:v>
                </c:pt>
                <c:pt idx="98">
                  <c:v>-1.1000000000000001</c:v>
                </c:pt>
                <c:pt idx="99">
                  <c:v>-1</c:v>
                </c:pt>
                <c:pt idx="100">
                  <c:v>-0.9</c:v>
                </c:pt>
                <c:pt idx="101">
                  <c:v>-0.8</c:v>
                </c:pt>
                <c:pt idx="102">
                  <c:v>-0.70000000000000018</c:v>
                </c:pt>
                <c:pt idx="103">
                  <c:v>-0.6000000000000002</c:v>
                </c:pt>
                <c:pt idx="104">
                  <c:v>-0.5</c:v>
                </c:pt>
                <c:pt idx="105">
                  <c:v>-0.4</c:v>
                </c:pt>
                <c:pt idx="106">
                  <c:v>-0.3000000000000001</c:v>
                </c:pt>
                <c:pt idx="107">
                  <c:v>-0.2</c:v>
                </c:pt>
                <c:pt idx="108">
                  <c:v>-0.1</c:v>
                </c:pt>
                <c:pt idx="109">
                  <c:v>0</c:v>
                </c:pt>
                <c:pt idx="110">
                  <c:v>0.1</c:v>
                </c:pt>
                <c:pt idx="111">
                  <c:v>0.2</c:v>
                </c:pt>
                <c:pt idx="112">
                  <c:v>0.3000000000000001</c:v>
                </c:pt>
                <c:pt idx="113">
                  <c:v>0.4</c:v>
                </c:pt>
                <c:pt idx="114">
                  <c:v>0.5</c:v>
                </c:pt>
              </c:numCache>
            </c:numRef>
          </c:xVal>
          <c:yVal>
            <c:numRef>
              <c:f>'hsa HC'!$J$2:$J$116</c:f>
              <c:numCache>
                <c:formatCode>General</c:formatCode>
                <c:ptCount val="115"/>
                <c:pt idx="0">
                  <c:v>0</c:v>
                </c:pt>
                <c:pt idx="1">
                  <c:v>1.2867647058823524</c:v>
                </c:pt>
                <c:pt idx="2">
                  <c:v>1.2867647058823524</c:v>
                </c:pt>
                <c:pt idx="3">
                  <c:v>1.2867647058823524</c:v>
                </c:pt>
                <c:pt idx="4">
                  <c:v>1.2867647058823524</c:v>
                </c:pt>
                <c:pt idx="5">
                  <c:v>2.0220588235294104</c:v>
                </c:pt>
                <c:pt idx="6">
                  <c:v>2.0220588235294104</c:v>
                </c:pt>
                <c:pt idx="7">
                  <c:v>2.0220588235294104</c:v>
                </c:pt>
                <c:pt idx="8">
                  <c:v>2.0220588235294104</c:v>
                </c:pt>
                <c:pt idx="9">
                  <c:v>2.0220588235294104</c:v>
                </c:pt>
                <c:pt idx="10">
                  <c:v>2.0220588235294104</c:v>
                </c:pt>
                <c:pt idx="11">
                  <c:v>2.0220588235294104</c:v>
                </c:pt>
                <c:pt idx="12">
                  <c:v>2.0220588235294104</c:v>
                </c:pt>
                <c:pt idx="13">
                  <c:v>3.125</c:v>
                </c:pt>
                <c:pt idx="14">
                  <c:v>3.125</c:v>
                </c:pt>
                <c:pt idx="15">
                  <c:v>3.125</c:v>
                </c:pt>
                <c:pt idx="16">
                  <c:v>3.125</c:v>
                </c:pt>
                <c:pt idx="17">
                  <c:v>3.6764705882352944</c:v>
                </c:pt>
                <c:pt idx="18">
                  <c:v>3.8602941176470598</c:v>
                </c:pt>
                <c:pt idx="19">
                  <c:v>3.8602941176470598</c:v>
                </c:pt>
                <c:pt idx="20">
                  <c:v>4.2279411764705861</c:v>
                </c:pt>
                <c:pt idx="21">
                  <c:v>6.0661764705882355</c:v>
                </c:pt>
                <c:pt idx="22">
                  <c:v>7.352941176470587</c:v>
                </c:pt>
                <c:pt idx="23">
                  <c:v>7.352941176470587</c:v>
                </c:pt>
                <c:pt idx="24">
                  <c:v>8.0882352941176467</c:v>
                </c:pt>
                <c:pt idx="25">
                  <c:v>8.4558823529411793</c:v>
                </c:pt>
                <c:pt idx="26">
                  <c:v>9.926470588235297</c:v>
                </c:pt>
                <c:pt idx="27">
                  <c:v>9.926470588235297</c:v>
                </c:pt>
                <c:pt idx="28">
                  <c:v>13.051470588235297</c:v>
                </c:pt>
                <c:pt idx="29">
                  <c:v>13.051470588235297</c:v>
                </c:pt>
                <c:pt idx="30">
                  <c:v>13.235294117647062</c:v>
                </c:pt>
                <c:pt idx="31">
                  <c:v>13.235294117647062</c:v>
                </c:pt>
                <c:pt idx="32">
                  <c:v>14.522058823529415</c:v>
                </c:pt>
                <c:pt idx="33">
                  <c:v>15.625</c:v>
                </c:pt>
                <c:pt idx="34">
                  <c:v>16.727941176470591</c:v>
                </c:pt>
                <c:pt idx="35">
                  <c:v>16.727941176470591</c:v>
                </c:pt>
                <c:pt idx="36">
                  <c:v>17.095588235294116</c:v>
                </c:pt>
                <c:pt idx="37">
                  <c:v>18.198529411764696</c:v>
                </c:pt>
                <c:pt idx="38">
                  <c:v>19.301470588235286</c:v>
                </c:pt>
                <c:pt idx="39">
                  <c:v>20.220588235294112</c:v>
                </c:pt>
                <c:pt idx="40">
                  <c:v>22.058823529411761</c:v>
                </c:pt>
                <c:pt idx="41">
                  <c:v>23.713235294117638</c:v>
                </c:pt>
                <c:pt idx="42">
                  <c:v>27.022058823529409</c:v>
                </c:pt>
                <c:pt idx="43">
                  <c:v>29.595588235294116</c:v>
                </c:pt>
                <c:pt idx="44">
                  <c:v>33.639705882352956</c:v>
                </c:pt>
                <c:pt idx="45">
                  <c:v>36.213235294117652</c:v>
                </c:pt>
                <c:pt idx="46">
                  <c:v>37.132352941176499</c:v>
                </c:pt>
                <c:pt idx="47">
                  <c:v>38.419117647058833</c:v>
                </c:pt>
                <c:pt idx="48">
                  <c:v>43.382352941176485</c:v>
                </c:pt>
                <c:pt idx="49">
                  <c:v>45.220588235294116</c:v>
                </c:pt>
                <c:pt idx="50">
                  <c:v>45.772058823529434</c:v>
                </c:pt>
                <c:pt idx="51">
                  <c:v>45.772058823529434</c:v>
                </c:pt>
                <c:pt idx="52">
                  <c:v>46.139705882352956</c:v>
                </c:pt>
                <c:pt idx="53">
                  <c:v>47.242647058823515</c:v>
                </c:pt>
                <c:pt idx="54">
                  <c:v>47.794117647058854</c:v>
                </c:pt>
                <c:pt idx="55">
                  <c:v>49.080882352941174</c:v>
                </c:pt>
                <c:pt idx="56">
                  <c:v>49.264705882352963</c:v>
                </c:pt>
                <c:pt idx="57">
                  <c:v>50.183823529411775</c:v>
                </c:pt>
                <c:pt idx="58">
                  <c:v>50.55147058823529</c:v>
                </c:pt>
                <c:pt idx="59">
                  <c:v>50.919117647058833</c:v>
                </c:pt>
                <c:pt idx="60">
                  <c:v>52.205882352941188</c:v>
                </c:pt>
                <c:pt idx="61">
                  <c:v>53.492647058823529</c:v>
                </c:pt>
                <c:pt idx="62">
                  <c:v>54.779411764705912</c:v>
                </c:pt>
                <c:pt idx="63">
                  <c:v>57.169117647058869</c:v>
                </c:pt>
                <c:pt idx="64">
                  <c:v>59.926470588235304</c:v>
                </c:pt>
                <c:pt idx="65">
                  <c:v>63.419117647058854</c:v>
                </c:pt>
                <c:pt idx="66">
                  <c:v>64.889705882352928</c:v>
                </c:pt>
                <c:pt idx="67">
                  <c:v>68.014705882352956</c:v>
                </c:pt>
                <c:pt idx="68">
                  <c:v>70.772058823529335</c:v>
                </c:pt>
                <c:pt idx="69">
                  <c:v>72.610294117647072</c:v>
                </c:pt>
                <c:pt idx="70">
                  <c:v>73.713235294117709</c:v>
                </c:pt>
                <c:pt idx="71">
                  <c:v>74.632352941176478</c:v>
                </c:pt>
                <c:pt idx="72">
                  <c:v>76.654411764705898</c:v>
                </c:pt>
                <c:pt idx="73">
                  <c:v>76.654411764705898</c:v>
                </c:pt>
                <c:pt idx="74">
                  <c:v>76.654411764705898</c:v>
                </c:pt>
                <c:pt idx="75">
                  <c:v>76.654411764705898</c:v>
                </c:pt>
                <c:pt idx="76">
                  <c:v>76.654411764705898</c:v>
                </c:pt>
                <c:pt idx="77">
                  <c:v>76.654411764705898</c:v>
                </c:pt>
                <c:pt idx="78">
                  <c:v>76.654411764705898</c:v>
                </c:pt>
                <c:pt idx="79">
                  <c:v>77.389705882352928</c:v>
                </c:pt>
                <c:pt idx="80">
                  <c:v>78.124999999999986</c:v>
                </c:pt>
                <c:pt idx="81">
                  <c:v>78.49264705882355</c:v>
                </c:pt>
                <c:pt idx="82">
                  <c:v>81.250000000000014</c:v>
                </c:pt>
                <c:pt idx="83">
                  <c:v>82.720588235294102</c:v>
                </c:pt>
                <c:pt idx="84">
                  <c:v>84.374999999999986</c:v>
                </c:pt>
                <c:pt idx="85">
                  <c:v>86.029411764705898</c:v>
                </c:pt>
                <c:pt idx="86">
                  <c:v>86.213235294117709</c:v>
                </c:pt>
                <c:pt idx="87">
                  <c:v>88.051470588235333</c:v>
                </c:pt>
                <c:pt idx="88">
                  <c:v>89.705882352941146</c:v>
                </c:pt>
                <c:pt idx="89">
                  <c:v>93.198529411764738</c:v>
                </c:pt>
                <c:pt idx="90">
                  <c:v>94.301470588235333</c:v>
                </c:pt>
                <c:pt idx="91">
                  <c:v>94.669117647058869</c:v>
                </c:pt>
                <c:pt idx="92">
                  <c:v>95.036764705882405</c:v>
                </c:pt>
                <c:pt idx="93">
                  <c:v>96.323529411764753</c:v>
                </c:pt>
                <c:pt idx="94">
                  <c:v>96.323529411764753</c:v>
                </c:pt>
                <c:pt idx="95">
                  <c:v>96.507352941176521</c:v>
                </c:pt>
                <c:pt idx="96">
                  <c:v>96.875000000000028</c:v>
                </c:pt>
                <c:pt idx="97">
                  <c:v>97.242647058823579</c:v>
                </c:pt>
                <c:pt idx="98">
                  <c:v>97.242647058823579</c:v>
                </c:pt>
                <c:pt idx="99">
                  <c:v>97.242647058823579</c:v>
                </c:pt>
                <c:pt idx="100">
                  <c:v>97.242647058823579</c:v>
                </c:pt>
                <c:pt idx="101">
                  <c:v>97.426470588235361</c:v>
                </c:pt>
                <c:pt idx="102">
                  <c:v>98.161764705882433</c:v>
                </c:pt>
                <c:pt idx="103">
                  <c:v>98.161764705882433</c:v>
                </c:pt>
                <c:pt idx="104">
                  <c:v>98.161764705882433</c:v>
                </c:pt>
                <c:pt idx="105">
                  <c:v>98.161764705882433</c:v>
                </c:pt>
                <c:pt idx="106">
                  <c:v>98.529411764705955</c:v>
                </c:pt>
                <c:pt idx="107">
                  <c:v>98.529411764705955</c:v>
                </c:pt>
                <c:pt idx="108">
                  <c:v>98.529411764705955</c:v>
                </c:pt>
                <c:pt idx="109">
                  <c:v>98.529411764705955</c:v>
                </c:pt>
                <c:pt idx="110">
                  <c:v>98.529411764705955</c:v>
                </c:pt>
                <c:pt idx="111">
                  <c:v>98.529411764705955</c:v>
                </c:pt>
                <c:pt idx="112">
                  <c:v>99.264705882353013</c:v>
                </c:pt>
                <c:pt idx="113">
                  <c:v>100.00000000000007</c:v>
                </c:pt>
                <c:pt idx="114">
                  <c:v>100.00000000000007</c:v>
                </c:pt>
              </c:numCache>
            </c:numRef>
          </c:yVal>
          <c:smooth val="0"/>
          <c:extLst>
            <c:ext xmlns:c16="http://schemas.microsoft.com/office/drawing/2014/chart" uri="{C3380CC4-5D6E-409C-BE32-E72D297353CC}">
              <c16:uniqueId val="{00000002-06F4-4CAD-B556-268BB416B85A}"/>
            </c:ext>
          </c:extLst>
        </c:ser>
        <c:dLbls>
          <c:showLegendKey val="0"/>
          <c:showVal val="0"/>
          <c:showCatName val="0"/>
          <c:showSerName val="0"/>
          <c:showPercent val="0"/>
          <c:showBubbleSize val="0"/>
        </c:dLbls>
        <c:axId val="67399040"/>
        <c:axId val="67397504"/>
      </c:scatterChart>
      <c:valAx>
        <c:axId val="67385216"/>
        <c:scaling>
          <c:orientation val="minMax"/>
          <c:max val="1.5"/>
          <c:min val="-11"/>
        </c:scaling>
        <c:delete val="0"/>
        <c:axPos val="b"/>
        <c:title>
          <c:tx>
            <c:rich>
              <a:bodyPr/>
              <a:lstStyle/>
              <a:p>
                <a:pPr>
                  <a:defRPr/>
                </a:pPr>
                <a:r>
                  <a:rPr lang="en-US" altLang="ko-KR" sz="1000" b="1" i="0" u="none" strike="noStrike" baseline="0" dirty="0" smtClean="0">
                    <a:effectLst/>
                    <a:latin typeface="Symbol" panose="05050102010706020507" pitchFamily="18" charset="2"/>
                  </a:rPr>
                  <a:t>D</a:t>
                </a:r>
                <a:r>
                  <a:rPr lang="en-US" altLang="ko-KR" sz="1000" b="1" i="0" u="none" strike="noStrike" baseline="0" dirty="0" smtClean="0">
                    <a:effectLst/>
                  </a:rPr>
                  <a:t>G[2:6] (kcal mol</a:t>
                </a:r>
                <a:r>
                  <a:rPr lang="en-US" altLang="ko-KR" sz="1000" b="1" i="0" u="none" strike="noStrike" baseline="30000" dirty="0" smtClean="0">
                    <a:effectLst/>
                  </a:rPr>
                  <a:t>-1</a:t>
                </a:r>
                <a:r>
                  <a:rPr lang="en-US" altLang="ko-KR" dirty="0" smtClean="0"/>
                  <a:t>)</a:t>
                </a:r>
                <a:endParaRPr lang="ko-KR" dirty="0"/>
              </a:p>
            </c:rich>
          </c:tx>
          <c:layout/>
          <c:overlay val="0"/>
        </c:title>
        <c:numFmt formatCode="General" sourceLinked="1"/>
        <c:majorTickMark val="out"/>
        <c:minorTickMark val="none"/>
        <c:tickLblPos val="nextTo"/>
        <c:spPr>
          <a:ln>
            <a:solidFill>
              <a:schemeClr val="tx1"/>
            </a:solidFill>
          </a:ln>
        </c:spPr>
        <c:txPr>
          <a:bodyPr/>
          <a:lstStyle/>
          <a:p>
            <a:pPr>
              <a:defRPr sz="900" b="1"/>
            </a:pPr>
            <a:endParaRPr lang="ko-KR"/>
          </a:p>
        </c:txPr>
        <c:crossAx val="67395584"/>
        <c:crosses val="autoZero"/>
        <c:crossBetween val="midCat"/>
        <c:majorUnit val="0.5"/>
      </c:valAx>
      <c:valAx>
        <c:axId val="67395584"/>
        <c:scaling>
          <c:orientation val="minMax"/>
          <c:max val="40"/>
        </c:scaling>
        <c:delete val="0"/>
        <c:axPos val="l"/>
        <c:title>
          <c:tx>
            <c:rich>
              <a:bodyPr rot="-5400000" vert="horz"/>
              <a:lstStyle/>
              <a:p>
                <a:pPr>
                  <a:defRPr/>
                </a:pPr>
                <a:r>
                  <a:rPr lang="en-US" altLang="ko-KR" sz="1000" b="1" i="0" u="none" strike="noStrike" baseline="0" dirty="0" smtClean="0">
                    <a:effectLst/>
                  </a:rPr>
                  <a:t>number of miRNAs</a:t>
                </a:r>
                <a:endParaRPr lang="ko-KR" dirty="0"/>
              </a:p>
            </c:rich>
          </c:tx>
          <c:layout/>
          <c:overlay val="0"/>
        </c:title>
        <c:numFmt formatCode="General" sourceLinked="1"/>
        <c:majorTickMark val="out"/>
        <c:minorTickMark val="none"/>
        <c:tickLblPos val="nextTo"/>
        <c:spPr>
          <a:ln>
            <a:solidFill>
              <a:schemeClr val="tx1"/>
            </a:solidFill>
          </a:ln>
        </c:spPr>
        <c:txPr>
          <a:bodyPr/>
          <a:lstStyle/>
          <a:p>
            <a:pPr>
              <a:defRPr sz="900" b="1"/>
            </a:pPr>
            <a:endParaRPr lang="ko-KR"/>
          </a:p>
        </c:txPr>
        <c:crossAx val="67385216"/>
        <c:crossesAt val="-11"/>
        <c:crossBetween val="midCat"/>
        <c:majorUnit val="5"/>
      </c:valAx>
      <c:valAx>
        <c:axId val="67397504"/>
        <c:scaling>
          <c:orientation val="minMax"/>
          <c:max val="100"/>
          <c:min val="0"/>
        </c:scaling>
        <c:delete val="0"/>
        <c:axPos val="r"/>
        <c:numFmt formatCode="General" sourceLinked="1"/>
        <c:majorTickMark val="out"/>
        <c:minorTickMark val="none"/>
        <c:tickLblPos val="nextTo"/>
        <c:spPr>
          <a:ln>
            <a:solidFill>
              <a:schemeClr val="tx1"/>
            </a:solidFill>
          </a:ln>
        </c:spPr>
        <c:txPr>
          <a:bodyPr/>
          <a:lstStyle/>
          <a:p>
            <a:pPr>
              <a:defRPr sz="900" b="1"/>
            </a:pPr>
            <a:endParaRPr lang="ko-KR"/>
          </a:p>
        </c:txPr>
        <c:crossAx val="67399040"/>
        <c:crosses val="max"/>
        <c:crossBetween val="midCat"/>
        <c:majorUnit val="20"/>
      </c:valAx>
      <c:valAx>
        <c:axId val="67399040"/>
        <c:scaling>
          <c:orientation val="minMax"/>
        </c:scaling>
        <c:delete val="1"/>
        <c:axPos val="b"/>
        <c:numFmt formatCode="General" sourceLinked="1"/>
        <c:majorTickMark val="out"/>
        <c:minorTickMark val="none"/>
        <c:tickLblPos val="none"/>
        <c:crossAx val="67397504"/>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825605132691771E-2"/>
          <c:y val="7.4269005847953234E-2"/>
          <c:w val="0.82497841936424632"/>
          <c:h val="0.6644790448343082"/>
        </c:manualLayout>
      </c:layout>
      <c:scatterChart>
        <c:scatterStyle val="lineMarker"/>
        <c:varyColors val="0"/>
        <c:ser>
          <c:idx val="2"/>
          <c:order val="2"/>
          <c:spPr>
            <a:ln w="19050">
              <a:solidFill>
                <a:schemeClr val="bg1">
                  <a:lumMod val="75000"/>
                </a:schemeClr>
              </a:solidFill>
            </a:ln>
          </c:spPr>
          <c:marker>
            <c:symbol val="none"/>
          </c:marker>
          <c:xVal>
            <c:numRef>
              <c:f>'4mer'!$I$2:$I$92</c:f>
              <c:numCache>
                <c:formatCode>General</c:formatCode>
                <c:ptCount val="91"/>
                <c:pt idx="0">
                  <c:v>-7.6</c:v>
                </c:pt>
                <c:pt idx="1">
                  <c:v>-7.5</c:v>
                </c:pt>
                <c:pt idx="2">
                  <c:v>-7.4</c:v>
                </c:pt>
                <c:pt idx="3">
                  <c:v>-7.3</c:v>
                </c:pt>
                <c:pt idx="4">
                  <c:v>-7.2</c:v>
                </c:pt>
                <c:pt idx="5">
                  <c:v>-7.1</c:v>
                </c:pt>
                <c:pt idx="6">
                  <c:v>-7</c:v>
                </c:pt>
                <c:pt idx="7">
                  <c:v>-6.9</c:v>
                </c:pt>
                <c:pt idx="8">
                  <c:v>-6.8</c:v>
                </c:pt>
                <c:pt idx="9">
                  <c:v>-6.7</c:v>
                </c:pt>
                <c:pt idx="10">
                  <c:v>-6.6</c:v>
                </c:pt>
                <c:pt idx="11">
                  <c:v>-6.5</c:v>
                </c:pt>
                <c:pt idx="12">
                  <c:v>-6.4</c:v>
                </c:pt>
                <c:pt idx="13">
                  <c:v>-6.3</c:v>
                </c:pt>
                <c:pt idx="14">
                  <c:v>-6.2</c:v>
                </c:pt>
                <c:pt idx="15">
                  <c:v>-6.1</c:v>
                </c:pt>
                <c:pt idx="16">
                  <c:v>-6</c:v>
                </c:pt>
                <c:pt idx="17">
                  <c:v>-5.9</c:v>
                </c:pt>
                <c:pt idx="18">
                  <c:v>-5.8</c:v>
                </c:pt>
                <c:pt idx="19">
                  <c:v>-5.7</c:v>
                </c:pt>
                <c:pt idx="20">
                  <c:v>-5.6</c:v>
                </c:pt>
                <c:pt idx="21">
                  <c:v>-5.5</c:v>
                </c:pt>
                <c:pt idx="22">
                  <c:v>-5.4</c:v>
                </c:pt>
                <c:pt idx="23">
                  <c:v>-5.3</c:v>
                </c:pt>
                <c:pt idx="24">
                  <c:v>-5.2</c:v>
                </c:pt>
                <c:pt idx="25">
                  <c:v>-5.0999999999999996</c:v>
                </c:pt>
                <c:pt idx="26">
                  <c:v>-5</c:v>
                </c:pt>
                <c:pt idx="27">
                  <c:v>-4.9000000000000004</c:v>
                </c:pt>
                <c:pt idx="28">
                  <c:v>-4.8</c:v>
                </c:pt>
                <c:pt idx="29">
                  <c:v>-4.7</c:v>
                </c:pt>
                <c:pt idx="30">
                  <c:v>-4.5999999999999996</c:v>
                </c:pt>
                <c:pt idx="31">
                  <c:v>-4.5</c:v>
                </c:pt>
                <c:pt idx="32">
                  <c:v>-4.4000000000000004</c:v>
                </c:pt>
                <c:pt idx="33">
                  <c:v>-4.3</c:v>
                </c:pt>
                <c:pt idx="34">
                  <c:v>-4.2</c:v>
                </c:pt>
                <c:pt idx="35">
                  <c:v>-4.0999999999999996</c:v>
                </c:pt>
                <c:pt idx="36">
                  <c:v>-4</c:v>
                </c:pt>
                <c:pt idx="37">
                  <c:v>-3.9</c:v>
                </c:pt>
                <c:pt idx="38">
                  <c:v>-3.8</c:v>
                </c:pt>
                <c:pt idx="39">
                  <c:v>-3.7</c:v>
                </c:pt>
                <c:pt idx="40">
                  <c:v>-3.6</c:v>
                </c:pt>
                <c:pt idx="41">
                  <c:v>-3.5</c:v>
                </c:pt>
                <c:pt idx="42">
                  <c:v>-3.4</c:v>
                </c:pt>
                <c:pt idx="43">
                  <c:v>-3.3</c:v>
                </c:pt>
                <c:pt idx="44">
                  <c:v>-3.2</c:v>
                </c:pt>
                <c:pt idx="45">
                  <c:v>-3.1</c:v>
                </c:pt>
                <c:pt idx="46">
                  <c:v>-3</c:v>
                </c:pt>
                <c:pt idx="47">
                  <c:v>-2.9</c:v>
                </c:pt>
                <c:pt idx="48">
                  <c:v>-2.8</c:v>
                </c:pt>
                <c:pt idx="49">
                  <c:v>-2.7</c:v>
                </c:pt>
                <c:pt idx="50">
                  <c:v>-2.6</c:v>
                </c:pt>
                <c:pt idx="51">
                  <c:v>-2.5</c:v>
                </c:pt>
                <c:pt idx="52">
                  <c:v>-2.4</c:v>
                </c:pt>
                <c:pt idx="53">
                  <c:v>-2.2999999999999998</c:v>
                </c:pt>
                <c:pt idx="54">
                  <c:v>-2.2000000000000002</c:v>
                </c:pt>
                <c:pt idx="55">
                  <c:v>-2.1</c:v>
                </c:pt>
                <c:pt idx="56">
                  <c:v>-2</c:v>
                </c:pt>
                <c:pt idx="57">
                  <c:v>-1.9000000000000001</c:v>
                </c:pt>
                <c:pt idx="58">
                  <c:v>-1.8</c:v>
                </c:pt>
                <c:pt idx="59">
                  <c:v>-1.7</c:v>
                </c:pt>
                <c:pt idx="60">
                  <c:v>-1.6</c:v>
                </c:pt>
                <c:pt idx="61">
                  <c:v>-1.5</c:v>
                </c:pt>
                <c:pt idx="62">
                  <c:v>-1.4</c:v>
                </c:pt>
                <c:pt idx="63">
                  <c:v>-1.3</c:v>
                </c:pt>
                <c:pt idx="64">
                  <c:v>-1.2</c:v>
                </c:pt>
                <c:pt idx="65">
                  <c:v>-1.1000000000000001</c:v>
                </c:pt>
                <c:pt idx="66">
                  <c:v>-1</c:v>
                </c:pt>
                <c:pt idx="67">
                  <c:v>-0.9</c:v>
                </c:pt>
                <c:pt idx="68">
                  <c:v>-0.8</c:v>
                </c:pt>
                <c:pt idx="69">
                  <c:v>-0.70000000000000018</c:v>
                </c:pt>
                <c:pt idx="70">
                  <c:v>-0.6000000000000002</c:v>
                </c:pt>
                <c:pt idx="71">
                  <c:v>-0.5</c:v>
                </c:pt>
                <c:pt idx="72">
                  <c:v>-0.4</c:v>
                </c:pt>
                <c:pt idx="73">
                  <c:v>-0.3000000000000001</c:v>
                </c:pt>
                <c:pt idx="74">
                  <c:v>-0.2</c:v>
                </c:pt>
                <c:pt idx="75">
                  <c:v>-0.1</c:v>
                </c:pt>
                <c:pt idx="76">
                  <c:v>0</c:v>
                </c:pt>
                <c:pt idx="77">
                  <c:v>0.1</c:v>
                </c:pt>
                <c:pt idx="78">
                  <c:v>0.2</c:v>
                </c:pt>
                <c:pt idx="79">
                  <c:v>0.3000000000000001</c:v>
                </c:pt>
                <c:pt idx="80">
                  <c:v>0.4</c:v>
                </c:pt>
                <c:pt idx="81">
                  <c:v>0.5</c:v>
                </c:pt>
                <c:pt idx="82">
                  <c:v>0.6000000000000002</c:v>
                </c:pt>
                <c:pt idx="83">
                  <c:v>0.70000000000000018</c:v>
                </c:pt>
                <c:pt idx="84">
                  <c:v>0.8</c:v>
                </c:pt>
                <c:pt idx="85">
                  <c:v>0.9</c:v>
                </c:pt>
                <c:pt idx="86">
                  <c:v>1</c:v>
                </c:pt>
                <c:pt idx="87">
                  <c:v>1.1000000000000001</c:v>
                </c:pt>
                <c:pt idx="88">
                  <c:v>1.2</c:v>
                </c:pt>
                <c:pt idx="89">
                  <c:v>1.3</c:v>
                </c:pt>
                <c:pt idx="90">
                  <c:v>1.4</c:v>
                </c:pt>
              </c:numCache>
            </c:numRef>
          </c:xVal>
          <c:yVal>
            <c:numRef>
              <c:f>'4mer'!$J$2:$J$92</c:f>
              <c:numCache>
                <c:formatCode>General</c:formatCode>
                <c:ptCount val="91"/>
                <c:pt idx="0">
                  <c:v>0</c:v>
                </c:pt>
                <c:pt idx="1">
                  <c:v>3</c:v>
                </c:pt>
                <c:pt idx="2">
                  <c:v>0</c:v>
                </c:pt>
                <c:pt idx="3">
                  <c:v>0</c:v>
                </c:pt>
                <c:pt idx="4">
                  <c:v>0</c:v>
                </c:pt>
                <c:pt idx="5">
                  <c:v>2</c:v>
                </c:pt>
                <c:pt idx="6">
                  <c:v>0</c:v>
                </c:pt>
                <c:pt idx="7">
                  <c:v>0</c:v>
                </c:pt>
                <c:pt idx="8">
                  <c:v>0</c:v>
                </c:pt>
                <c:pt idx="9">
                  <c:v>1</c:v>
                </c:pt>
                <c:pt idx="10">
                  <c:v>0</c:v>
                </c:pt>
                <c:pt idx="11">
                  <c:v>0</c:v>
                </c:pt>
                <c:pt idx="12">
                  <c:v>0</c:v>
                </c:pt>
                <c:pt idx="13">
                  <c:v>6</c:v>
                </c:pt>
                <c:pt idx="14">
                  <c:v>0</c:v>
                </c:pt>
                <c:pt idx="15">
                  <c:v>0</c:v>
                </c:pt>
                <c:pt idx="16">
                  <c:v>0</c:v>
                </c:pt>
                <c:pt idx="17">
                  <c:v>3</c:v>
                </c:pt>
                <c:pt idx="18">
                  <c:v>2</c:v>
                </c:pt>
                <c:pt idx="19">
                  <c:v>0</c:v>
                </c:pt>
                <c:pt idx="20">
                  <c:v>4</c:v>
                </c:pt>
                <c:pt idx="21">
                  <c:v>6</c:v>
                </c:pt>
                <c:pt idx="22">
                  <c:v>6</c:v>
                </c:pt>
                <c:pt idx="23">
                  <c:v>0</c:v>
                </c:pt>
                <c:pt idx="24">
                  <c:v>4</c:v>
                </c:pt>
                <c:pt idx="25">
                  <c:v>3</c:v>
                </c:pt>
                <c:pt idx="26">
                  <c:v>6</c:v>
                </c:pt>
                <c:pt idx="27">
                  <c:v>0</c:v>
                </c:pt>
                <c:pt idx="28">
                  <c:v>8</c:v>
                </c:pt>
                <c:pt idx="29">
                  <c:v>2</c:v>
                </c:pt>
                <c:pt idx="30">
                  <c:v>4</c:v>
                </c:pt>
                <c:pt idx="31">
                  <c:v>0</c:v>
                </c:pt>
                <c:pt idx="32">
                  <c:v>6</c:v>
                </c:pt>
                <c:pt idx="33">
                  <c:v>6</c:v>
                </c:pt>
                <c:pt idx="34">
                  <c:v>4</c:v>
                </c:pt>
                <c:pt idx="35">
                  <c:v>0</c:v>
                </c:pt>
                <c:pt idx="36">
                  <c:v>0</c:v>
                </c:pt>
                <c:pt idx="37">
                  <c:v>2</c:v>
                </c:pt>
                <c:pt idx="38">
                  <c:v>4</c:v>
                </c:pt>
                <c:pt idx="39">
                  <c:v>3</c:v>
                </c:pt>
                <c:pt idx="40">
                  <c:v>10</c:v>
                </c:pt>
                <c:pt idx="41">
                  <c:v>11</c:v>
                </c:pt>
                <c:pt idx="42">
                  <c:v>9</c:v>
                </c:pt>
                <c:pt idx="43">
                  <c:v>3</c:v>
                </c:pt>
                <c:pt idx="44">
                  <c:v>7</c:v>
                </c:pt>
                <c:pt idx="45">
                  <c:v>10</c:v>
                </c:pt>
                <c:pt idx="46">
                  <c:v>6</c:v>
                </c:pt>
                <c:pt idx="47">
                  <c:v>4</c:v>
                </c:pt>
                <c:pt idx="48">
                  <c:v>12</c:v>
                </c:pt>
                <c:pt idx="49">
                  <c:v>3</c:v>
                </c:pt>
                <c:pt idx="50">
                  <c:v>2</c:v>
                </c:pt>
                <c:pt idx="51">
                  <c:v>0</c:v>
                </c:pt>
                <c:pt idx="52">
                  <c:v>5</c:v>
                </c:pt>
                <c:pt idx="53">
                  <c:v>2</c:v>
                </c:pt>
                <c:pt idx="54">
                  <c:v>3</c:v>
                </c:pt>
                <c:pt idx="55">
                  <c:v>0</c:v>
                </c:pt>
                <c:pt idx="56">
                  <c:v>2</c:v>
                </c:pt>
                <c:pt idx="57">
                  <c:v>4</c:v>
                </c:pt>
                <c:pt idx="58">
                  <c:v>0</c:v>
                </c:pt>
                <c:pt idx="59">
                  <c:v>2</c:v>
                </c:pt>
                <c:pt idx="60">
                  <c:v>10</c:v>
                </c:pt>
                <c:pt idx="61">
                  <c:v>6</c:v>
                </c:pt>
                <c:pt idx="62">
                  <c:v>4</c:v>
                </c:pt>
                <c:pt idx="63">
                  <c:v>4</c:v>
                </c:pt>
                <c:pt idx="64">
                  <c:v>8</c:v>
                </c:pt>
                <c:pt idx="65">
                  <c:v>8</c:v>
                </c:pt>
                <c:pt idx="66">
                  <c:v>4</c:v>
                </c:pt>
                <c:pt idx="67">
                  <c:v>2</c:v>
                </c:pt>
                <c:pt idx="68">
                  <c:v>4</c:v>
                </c:pt>
                <c:pt idx="69">
                  <c:v>2</c:v>
                </c:pt>
                <c:pt idx="70">
                  <c:v>0</c:v>
                </c:pt>
                <c:pt idx="71">
                  <c:v>4</c:v>
                </c:pt>
                <c:pt idx="72">
                  <c:v>2</c:v>
                </c:pt>
                <c:pt idx="73">
                  <c:v>2</c:v>
                </c:pt>
                <c:pt idx="74">
                  <c:v>0</c:v>
                </c:pt>
                <c:pt idx="75">
                  <c:v>0</c:v>
                </c:pt>
                <c:pt idx="76">
                  <c:v>0</c:v>
                </c:pt>
                <c:pt idx="77">
                  <c:v>0</c:v>
                </c:pt>
                <c:pt idx="78">
                  <c:v>1</c:v>
                </c:pt>
                <c:pt idx="79">
                  <c:v>0</c:v>
                </c:pt>
                <c:pt idx="80">
                  <c:v>0</c:v>
                </c:pt>
                <c:pt idx="81">
                  <c:v>0</c:v>
                </c:pt>
                <c:pt idx="82">
                  <c:v>1</c:v>
                </c:pt>
                <c:pt idx="83">
                  <c:v>6</c:v>
                </c:pt>
                <c:pt idx="84">
                  <c:v>3</c:v>
                </c:pt>
                <c:pt idx="85">
                  <c:v>0</c:v>
                </c:pt>
                <c:pt idx="86">
                  <c:v>0</c:v>
                </c:pt>
                <c:pt idx="87">
                  <c:v>0</c:v>
                </c:pt>
                <c:pt idx="88">
                  <c:v>3</c:v>
                </c:pt>
                <c:pt idx="89">
                  <c:v>2</c:v>
                </c:pt>
                <c:pt idx="90">
                  <c:v>0</c:v>
                </c:pt>
              </c:numCache>
            </c:numRef>
          </c:yVal>
          <c:smooth val="0"/>
          <c:extLst>
            <c:ext xmlns:c16="http://schemas.microsoft.com/office/drawing/2014/chart" uri="{C3380CC4-5D6E-409C-BE32-E72D297353CC}">
              <c16:uniqueId val="{00000000-6690-464C-9E75-6C2BE509D203}"/>
            </c:ext>
          </c:extLst>
        </c:ser>
        <c:ser>
          <c:idx val="0"/>
          <c:order val="0"/>
          <c:spPr>
            <a:ln w="28575">
              <a:noFill/>
            </a:ln>
          </c:spPr>
          <c:marker>
            <c:symbol val="circle"/>
            <c:size val="3"/>
            <c:spPr>
              <a:solidFill>
                <a:schemeClr val="tx1"/>
              </a:solidFill>
              <a:ln>
                <a:noFill/>
              </a:ln>
            </c:spPr>
          </c:marker>
          <c:xVal>
            <c:numRef>
              <c:f>'4mer'!$I$2:$I$92</c:f>
              <c:numCache>
                <c:formatCode>General</c:formatCode>
                <c:ptCount val="91"/>
                <c:pt idx="0">
                  <c:v>-7.6</c:v>
                </c:pt>
                <c:pt idx="1">
                  <c:v>-7.5</c:v>
                </c:pt>
                <c:pt idx="2">
                  <c:v>-7.4</c:v>
                </c:pt>
                <c:pt idx="3">
                  <c:v>-7.3</c:v>
                </c:pt>
                <c:pt idx="4">
                  <c:v>-7.2</c:v>
                </c:pt>
                <c:pt idx="5">
                  <c:v>-7.1</c:v>
                </c:pt>
                <c:pt idx="6">
                  <c:v>-7</c:v>
                </c:pt>
                <c:pt idx="7">
                  <c:v>-6.9</c:v>
                </c:pt>
                <c:pt idx="8">
                  <c:v>-6.8</c:v>
                </c:pt>
                <c:pt idx="9">
                  <c:v>-6.7</c:v>
                </c:pt>
                <c:pt idx="10">
                  <c:v>-6.6</c:v>
                </c:pt>
                <c:pt idx="11">
                  <c:v>-6.5</c:v>
                </c:pt>
                <c:pt idx="12">
                  <c:v>-6.4</c:v>
                </c:pt>
                <c:pt idx="13">
                  <c:v>-6.3</c:v>
                </c:pt>
                <c:pt idx="14">
                  <c:v>-6.2</c:v>
                </c:pt>
                <c:pt idx="15">
                  <c:v>-6.1</c:v>
                </c:pt>
                <c:pt idx="16">
                  <c:v>-6</c:v>
                </c:pt>
                <c:pt idx="17">
                  <c:v>-5.9</c:v>
                </c:pt>
                <c:pt idx="18">
                  <c:v>-5.8</c:v>
                </c:pt>
                <c:pt idx="19">
                  <c:v>-5.7</c:v>
                </c:pt>
                <c:pt idx="20">
                  <c:v>-5.6</c:v>
                </c:pt>
                <c:pt idx="21">
                  <c:v>-5.5</c:v>
                </c:pt>
                <c:pt idx="22">
                  <c:v>-5.4</c:v>
                </c:pt>
                <c:pt idx="23">
                  <c:v>-5.3</c:v>
                </c:pt>
                <c:pt idx="24">
                  <c:v>-5.2</c:v>
                </c:pt>
                <c:pt idx="25">
                  <c:v>-5.0999999999999996</c:v>
                </c:pt>
                <c:pt idx="26">
                  <c:v>-5</c:v>
                </c:pt>
                <c:pt idx="27">
                  <c:v>-4.9000000000000004</c:v>
                </c:pt>
                <c:pt idx="28">
                  <c:v>-4.8</c:v>
                </c:pt>
                <c:pt idx="29">
                  <c:v>-4.7</c:v>
                </c:pt>
                <c:pt idx="30">
                  <c:v>-4.5999999999999996</c:v>
                </c:pt>
                <c:pt idx="31">
                  <c:v>-4.5</c:v>
                </c:pt>
                <c:pt idx="32">
                  <c:v>-4.4000000000000004</c:v>
                </c:pt>
                <c:pt idx="33">
                  <c:v>-4.3</c:v>
                </c:pt>
                <c:pt idx="34">
                  <c:v>-4.2</c:v>
                </c:pt>
                <c:pt idx="35">
                  <c:v>-4.0999999999999996</c:v>
                </c:pt>
                <c:pt idx="36">
                  <c:v>-4</c:v>
                </c:pt>
                <c:pt idx="37">
                  <c:v>-3.9</c:v>
                </c:pt>
                <c:pt idx="38">
                  <c:v>-3.8</c:v>
                </c:pt>
                <c:pt idx="39">
                  <c:v>-3.7</c:v>
                </c:pt>
                <c:pt idx="40">
                  <c:v>-3.6</c:v>
                </c:pt>
                <c:pt idx="41">
                  <c:v>-3.5</c:v>
                </c:pt>
                <c:pt idx="42">
                  <c:v>-3.4</c:v>
                </c:pt>
                <c:pt idx="43">
                  <c:v>-3.3</c:v>
                </c:pt>
                <c:pt idx="44">
                  <c:v>-3.2</c:v>
                </c:pt>
                <c:pt idx="45">
                  <c:v>-3.1</c:v>
                </c:pt>
                <c:pt idx="46">
                  <c:v>-3</c:v>
                </c:pt>
                <c:pt idx="47">
                  <c:v>-2.9</c:v>
                </c:pt>
                <c:pt idx="48">
                  <c:v>-2.8</c:v>
                </c:pt>
                <c:pt idx="49">
                  <c:v>-2.7</c:v>
                </c:pt>
                <c:pt idx="50">
                  <c:v>-2.6</c:v>
                </c:pt>
                <c:pt idx="51">
                  <c:v>-2.5</c:v>
                </c:pt>
                <c:pt idx="52">
                  <c:v>-2.4</c:v>
                </c:pt>
                <c:pt idx="53">
                  <c:v>-2.2999999999999998</c:v>
                </c:pt>
                <c:pt idx="54">
                  <c:v>-2.2000000000000002</c:v>
                </c:pt>
                <c:pt idx="55">
                  <c:v>-2.1</c:v>
                </c:pt>
                <c:pt idx="56">
                  <c:v>-2</c:v>
                </c:pt>
                <c:pt idx="57">
                  <c:v>-1.9000000000000001</c:v>
                </c:pt>
                <c:pt idx="58">
                  <c:v>-1.8</c:v>
                </c:pt>
                <c:pt idx="59">
                  <c:v>-1.7</c:v>
                </c:pt>
                <c:pt idx="60">
                  <c:v>-1.6</c:v>
                </c:pt>
                <c:pt idx="61">
                  <c:v>-1.5</c:v>
                </c:pt>
                <c:pt idx="62">
                  <c:v>-1.4</c:v>
                </c:pt>
                <c:pt idx="63">
                  <c:v>-1.3</c:v>
                </c:pt>
                <c:pt idx="64">
                  <c:v>-1.2</c:v>
                </c:pt>
                <c:pt idx="65">
                  <c:v>-1.1000000000000001</c:v>
                </c:pt>
                <c:pt idx="66">
                  <c:v>-1</c:v>
                </c:pt>
                <c:pt idx="67">
                  <c:v>-0.9</c:v>
                </c:pt>
                <c:pt idx="68">
                  <c:v>-0.8</c:v>
                </c:pt>
                <c:pt idx="69">
                  <c:v>-0.70000000000000018</c:v>
                </c:pt>
                <c:pt idx="70">
                  <c:v>-0.6000000000000002</c:v>
                </c:pt>
                <c:pt idx="71">
                  <c:v>-0.5</c:v>
                </c:pt>
                <c:pt idx="72">
                  <c:v>-0.4</c:v>
                </c:pt>
                <c:pt idx="73">
                  <c:v>-0.3000000000000001</c:v>
                </c:pt>
                <c:pt idx="74">
                  <c:v>-0.2</c:v>
                </c:pt>
                <c:pt idx="75">
                  <c:v>-0.1</c:v>
                </c:pt>
                <c:pt idx="76">
                  <c:v>0</c:v>
                </c:pt>
                <c:pt idx="77">
                  <c:v>0.1</c:v>
                </c:pt>
                <c:pt idx="78">
                  <c:v>0.2</c:v>
                </c:pt>
                <c:pt idx="79">
                  <c:v>0.3000000000000001</c:v>
                </c:pt>
                <c:pt idx="80">
                  <c:v>0.4</c:v>
                </c:pt>
                <c:pt idx="81">
                  <c:v>0.5</c:v>
                </c:pt>
                <c:pt idx="82">
                  <c:v>0.6000000000000002</c:v>
                </c:pt>
                <c:pt idx="83">
                  <c:v>0.70000000000000018</c:v>
                </c:pt>
                <c:pt idx="84">
                  <c:v>0.8</c:v>
                </c:pt>
                <c:pt idx="85">
                  <c:v>0.9</c:v>
                </c:pt>
                <c:pt idx="86">
                  <c:v>1</c:v>
                </c:pt>
                <c:pt idx="87">
                  <c:v>1.1000000000000001</c:v>
                </c:pt>
                <c:pt idx="88">
                  <c:v>1.2</c:v>
                </c:pt>
                <c:pt idx="89">
                  <c:v>1.3</c:v>
                </c:pt>
                <c:pt idx="90">
                  <c:v>1.4</c:v>
                </c:pt>
              </c:numCache>
            </c:numRef>
          </c:xVal>
          <c:yVal>
            <c:numRef>
              <c:f>'4mer'!$M$2:$M$92</c:f>
              <c:numCache>
                <c:formatCode>General</c:formatCode>
                <c:ptCount val="91"/>
                <c:pt idx="1">
                  <c:v>3</c:v>
                </c:pt>
                <c:pt idx="5">
                  <c:v>2</c:v>
                </c:pt>
                <c:pt idx="9">
                  <c:v>1</c:v>
                </c:pt>
                <c:pt idx="13">
                  <c:v>6</c:v>
                </c:pt>
                <c:pt idx="17">
                  <c:v>3</c:v>
                </c:pt>
                <c:pt idx="89">
                  <c:v>2</c:v>
                </c:pt>
              </c:numCache>
            </c:numRef>
          </c:yVal>
          <c:smooth val="0"/>
          <c:extLst>
            <c:ext xmlns:c16="http://schemas.microsoft.com/office/drawing/2014/chart" uri="{C3380CC4-5D6E-409C-BE32-E72D297353CC}">
              <c16:uniqueId val="{00000001-6690-464C-9E75-6C2BE509D203}"/>
            </c:ext>
          </c:extLst>
        </c:ser>
        <c:dLbls>
          <c:showLegendKey val="0"/>
          <c:showVal val="0"/>
          <c:showCatName val="0"/>
          <c:showSerName val="0"/>
          <c:showPercent val="0"/>
          <c:showBubbleSize val="0"/>
        </c:dLbls>
        <c:axId val="67774336"/>
        <c:axId val="67780608"/>
      </c:scatterChart>
      <c:scatterChart>
        <c:scatterStyle val="lineMarker"/>
        <c:varyColors val="0"/>
        <c:ser>
          <c:idx val="1"/>
          <c:order val="1"/>
          <c:spPr>
            <a:ln w="9525">
              <a:solidFill>
                <a:schemeClr val="tx1"/>
              </a:solidFill>
            </a:ln>
          </c:spPr>
          <c:marker>
            <c:symbol val="none"/>
          </c:marker>
          <c:xVal>
            <c:numRef>
              <c:f>'4mer'!$I$2:$I$92</c:f>
              <c:numCache>
                <c:formatCode>General</c:formatCode>
                <c:ptCount val="91"/>
                <c:pt idx="0">
                  <c:v>-7.6</c:v>
                </c:pt>
                <c:pt idx="1">
                  <c:v>-7.5</c:v>
                </c:pt>
                <c:pt idx="2">
                  <c:v>-7.4</c:v>
                </c:pt>
                <c:pt idx="3">
                  <c:v>-7.3</c:v>
                </c:pt>
                <c:pt idx="4">
                  <c:v>-7.2</c:v>
                </c:pt>
                <c:pt idx="5">
                  <c:v>-7.1</c:v>
                </c:pt>
                <c:pt idx="6">
                  <c:v>-7</c:v>
                </c:pt>
                <c:pt idx="7">
                  <c:v>-6.9</c:v>
                </c:pt>
                <c:pt idx="8">
                  <c:v>-6.8</c:v>
                </c:pt>
                <c:pt idx="9">
                  <c:v>-6.7</c:v>
                </c:pt>
                <c:pt idx="10">
                  <c:v>-6.6</c:v>
                </c:pt>
                <c:pt idx="11">
                  <c:v>-6.5</c:v>
                </c:pt>
                <c:pt idx="12">
                  <c:v>-6.4</c:v>
                </c:pt>
                <c:pt idx="13">
                  <c:v>-6.3</c:v>
                </c:pt>
                <c:pt idx="14">
                  <c:v>-6.2</c:v>
                </c:pt>
                <c:pt idx="15">
                  <c:v>-6.1</c:v>
                </c:pt>
                <c:pt idx="16">
                  <c:v>-6</c:v>
                </c:pt>
                <c:pt idx="17">
                  <c:v>-5.9</c:v>
                </c:pt>
                <c:pt idx="18">
                  <c:v>-5.8</c:v>
                </c:pt>
                <c:pt idx="19">
                  <c:v>-5.7</c:v>
                </c:pt>
                <c:pt idx="20">
                  <c:v>-5.6</c:v>
                </c:pt>
                <c:pt idx="21">
                  <c:v>-5.5</c:v>
                </c:pt>
                <c:pt idx="22">
                  <c:v>-5.4</c:v>
                </c:pt>
                <c:pt idx="23">
                  <c:v>-5.3</c:v>
                </c:pt>
                <c:pt idx="24">
                  <c:v>-5.2</c:v>
                </c:pt>
                <c:pt idx="25">
                  <c:v>-5.0999999999999996</c:v>
                </c:pt>
                <c:pt idx="26">
                  <c:v>-5</c:v>
                </c:pt>
                <c:pt idx="27">
                  <c:v>-4.9000000000000004</c:v>
                </c:pt>
                <c:pt idx="28">
                  <c:v>-4.8</c:v>
                </c:pt>
                <c:pt idx="29">
                  <c:v>-4.7</c:v>
                </c:pt>
                <c:pt idx="30">
                  <c:v>-4.5999999999999996</c:v>
                </c:pt>
                <c:pt idx="31">
                  <c:v>-4.5</c:v>
                </c:pt>
                <c:pt idx="32">
                  <c:v>-4.4000000000000004</c:v>
                </c:pt>
                <c:pt idx="33">
                  <c:v>-4.3</c:v>
                </c:pt>
                <c:pt idx="34">
                  <c:v>-4.2</c:v>
                </c:pt>
                <c:pt idx="35">
                  <c:v>-4.0999999999999996</c:v>
                </c:pt>
                <c:pt idx="36">
                  <c:v>-4</c:v>
                </c:pt>
                <c:pt idx="37">
                  <c:v>-3.9</c:v>
                </c:pt>
                <c:pt idx="38">
                  <c:v>-3.8</c:v>
                </c:pt>
                <c:pt idx="39">
                  <c:v>-3.7</c:v>
                </c:pt>
                <c:pt idx="40">
                  <c:v>-3.6</c:v>
                </c:pt>
                <c:pt idx="41">
                  <c:v>-3.5</c:v>
                </c:pt>
                <c:pt idx="42">
                  <c:v>-3.4</c:v>
                </c:pt>
                <c:pt idx="43">
                  <c:v>-3.3</c:v>
                </c:pt>
                <c:pt idx="44">
                  <c:v>-3.2</c:v>
                </c:pt>
                <c:pt idx="45">
                  <c:v>-3.1</c:v>
                </c:pt>
                <c:pt idx="46">
                  <c:v>-3</c:v>
                </c:pt>
                <c:pt idx="47">
                  <c:v>-2.9</c:v>
                </c:pt>
                <c:pt idx="48">
                  <c:v>-2.8</c:v>
                </c:pt>
                <c:pt idx="49">
                  <c:v>-2.7</c:v>
                </c:pt>
                <c:pt idx="50">
                  <c:v>-2.6</c:v>
                </c:pt>
                <c:pt idx="51">
                  <c:v>-2.5</c:v>
                </c:pt>
                <c:pt idx="52">
                  <c:v>-2.4</c:v>
                </c:pt>
                <c:pt idx="53">
                  <c:v>-2.2999999999999998</c:v>
                </c:pt>
                <c:pt idx="54">
                  <c:v>-2.2000000000000002</c:v>
                </c:pt>
                <c:pt idx="55">
                  <c:v>-2.1</c:v>
                </c:pt>
                <c:pt idx="56">
                  <c:v>-2</c:v>
                </c:pt>
                <c:pt idx="57">
                  <c:v>-1.9000000000000001</c:v>
                </c:pt>
                <c:pt idx="58">
                  <c:v>-1.8</c:v>
                </c:pt>
                <c:pt idx="59">
                  <c:v>-1.7</c:v>
                </c:pt>
                <c:pt idx="60">
                  <c:v>-1.6</c:v>
                </c:pt>
                <c:pt idx="61">
                  <c:v>-1.5</c:v>
                </c:pt>
                <c:pt idx="62">
                  <c:v>-1.4</c:v>
                </c:pt>
                <c:pt idx="63">
                  <c:v>-1.3</c:v>
                </c:pt>
                <c:pt idx="64">
                  <c:v>-1.2</c:v>
                </c:pt>
                <c:pt idx="65">
                  <c:v>-1.1000000000000001</c:v>
                </c:pt>
                <c:pt idx="66">
                  <c:v>-1</c:v>
                </c:pt>
                <c:pt idx="67">
                  <c:v>-0.9</c:v>
                </c:pt>
                <c:pt idx="68">
                  <c:v>-0.8</c:v>
                </c:pt>
                <c:pt idx="69">
                  <c:v>-0.70000000000000018</c:v>
                </c:pt>
                <c:pt idx="70">
                  <c:v>-0.6000000000000002</c:v>
                </c:pt>
                <c:pt idx="71">
                  <c:v>-0.5</c:v>
                </c:pt>
                <c:pt idx="72">
                  <c:v>-0.4</c:v>
                </c:pt>
                <c:pt idx="73">
                  <c:v>-0.3000000000000001</c:v>
                </c:pt>
                <c:pt idx="74">
                  <c:v>-0.2</c:v>
                </c:pt>
                <c:pt idx="75">
                  <c:v>-0.1</c:v>
                </c:pt>
                <c:pt idx="76">
                  <c:v>0</c:v>
                </c:pt>
                <c:pt idx="77">
                  <c:v>0.1</c:v>
                </c:pt>
                <c:pt idx="78">
                  <c:v>0.2</c:v>
                </c:pt>
                <c:pt idx="79">
                  <c:v>0.3000000000000001</c:v>
                </c:pt>
                <c:pt idx="80">
                  <c:v>0.4</c:v>
                </c:pt>
                <c:pt idx="81">
                  <c:v>0.5</c:v>
                </c:pt>
                <c:pt idx="82">
                  <c:v>0.6000000000000002</c:v>
                </c:pt>
                <c:pt idx="83">
                  <c:v>0.70000000000000018</c:v>
                </c:pt>
                <c:pt idx="84">
                  <c:v>0.8</c:v>
                </c:pt>
                <c:pt idx="85">
                  <c:v>0.9</c:v>
                </c:pt>
                <c:pt idx="86">
                  <c:v>1</c:v>
                </c:pt>
                <c:pt idx="87">
                  <c:v>1.1000000000000001</c:v>
                </c:pt>
                <c:pt idx="88">
                  <c:v>1.2</c:v>
                </c:pt>
                <c:pt idx="89">
                  <c:v>1.3</c:v>
                </c:pt>
                <c:pt idx="90">
                  <c:v>1.4</c:v>
                </c:pt>
              </c:numCache>
            </c:numRef>
          </c:xVal>
          <c:yVal>
            <c:numRef>
              <c:f>'4mer'!$L$2:$L$92</c:f>
              <c:numCache>
                <c:formatCode>General</c:formatCode>
                <c:ptCount val="91"/>
                <c:pt idx="0">
                  <c:v>0</c:v>
                </c:pt>
                <c:pt idx="1">
                  <c:v>1.171875</c:v>
                </c:pt>
                <c:pt idx="2">
                  <c:v>1.171875</c:v>
                </c:pt>
                <c:pt idx="3">
                  <c:v>1.171875</c:v>
                </c:pt>
                <c:pt idx="4">
                  <c:v>1.171875</c:v>
                </c:pt>
                <c:pt idx="5">
                  <c:v>1.953125</c:v>
                </c:pt>
                <c:pt idx="6">
                  <c:v>1.953125</c:v>
                </c:pt>
                <c:pt idx="7">
                  <c:v>1.953125</c:v>
                </c:pt>
                <c:pt idx="8">
                  <c:v>1.953125</c:v>
                </c:pt>
                <c:pt idx="9">
                  <c:v>2.34375</c:v>
                </c:pt>
                <c:pt idx="10">
                  <c:v>2.34375</c:v>
                </c:pt>
                <c:pt idx="11">
                  <c:v>2.34375</c:v>
                </c:pt>
                <c:pt idx="12">
                  <c:v>2.34375</c:v>
                </c:pt>
                <c:pt idx="13">
                  <c:v>4.6874999999999982</c:v>
                </c:pt>
                <c:pt idx="14">
                  <c:v>4.6874999999999982</c:v>
                </c:pt>
                <c:pt idx="15">
                  <c:v>4.6874999999999982</c:v>
                </c:pt>
                <c:pt idx="16">
                  <c:v>4.6874999999999982</c:v>
                </c:pt>
                <c:pt idx="17">
                  <c:v>5.859375</c:v>
                </c:pt>
                <c:pt idx="18">
                  <c:v>6.640625</c:v>
                </c:pt>
                <c:pt idx="19">
                  <c:v>6.640625</c:v>
                </c:pt>
                <c:pt idx="20">
                  <c:v>8.203125</c:v>
                </c:pt>
                <c:pt idx="21">
                  <c:v>10.546875</c:v>
                </c:pt>
                <c:pt idx="22">
                  <c:v>12.890625</c:v>
                </c:pt>
                <c:pt idx="23">
                  <c:v>12.890625</c:v>
                </c:pt>
                <c:pt idx="24">
                  <c:v>14.453125</c:v>
                </c:pt>
                <c:pt idx="25">
                  <c:v>15.625</c:v>
                </c:pt>
                <c:pt idx="26">
                  <c:v>17.968749999999986</c:v>
                </c:pt>
                <c:pt idx="27">
                  <c:v>17.968749999999986</c:v>
                </c:pt>
                <c:pt idx="28">
                  <c:v>21.09375</c:v>
                </c:pt>
                <c:pt idx="29">
                  <c:v>21.875</c:v>
                </c:pt>
                <c:pt idx="30">
                  <c:v>23.4375</c:v>
                </c:pt>
                <c:pt idx="31">
                  <c:v>23.4375</c:v>
                </c:pt>
                <c:pt idx="32">
                  <c:v>25.78125</c:v>
                </c:pt>
                <c:pt idx="33">
                  <c:v>28.125</c:v>
                </c:pt>
                <c:pt idx="34">
                  <c:v>29.6875</c:v>
                </c:pt>
                <c:pt idx="35">
                  <c:v>29.6875</c:v>
                </c:pt>
                <c:pt idx="36">
                  <c:v>29.6875</c:v>
                </c:pt>
                <c:pt idx="37">
                  <c:v>30.468749999999986</c:v>
                </c:pt>
                <c:pt idx="38">
                  <c:v>32.03125</c:v>
                </c:pt>
                <c:pt idx="39">
                  <c:v>33.203125000000014</c:v>
                </c:pt>
                <c:pt idx="40">
                  <c:v>37.109375000000014</c:v>
                </c:pt>
                <c:pt idx="41">
                  <c:v>41.40625</c:v>
                </c:pt>
                <c:pt idx="42">
                  <c:v>44.921875</c:v>
                </c:pt>
                <c:pt idx="43">
                  <c:v>46.093750000000014</c:v>
                </c:pt>
                <c:pt idx="44">
                  <c:v>48.828125000000014</c:v>
                </c:pt>
                <c:pt idx="45">
                  <c:v>52.734375000000014</c:v>
                </c:pt>
                <c:pt idx="46">
                  <c:v>55.078125000000014</c:v>
                </c:pt>
                <c:pt idx="47">
                  <c:v>56.640625</c:v>
                </c:pt>
                <c:pt idx="48">
                  <c:v>61.328125000000014</c:v>
                </c:pt>
                <c:pt idx="49">
                  <c:v>62.5</c:v>
                </c:pt>
                <c:pt idx="50">
                  <c:v>63.28125</c:v>
                </c:pt>
                <c:pt idx="51">
                  <c:v>63.28125</c:v>
                </c:pt>
                <c:pt idx="52">
                  <c:v>65.234375</c:v>
                </c:pt>
                <c:pt idx="53">
                  <c:v>66.015625000000028</c:v>
                </c:pt>
                <c:pt idx="54">
                  <c:v>67.1875</c:v>
                </c:pt>
                <c:pt idx="55">
                  <c:v>67.1875</c:v>
                </c:pt>
                <c:pt idx="56">
                  <c:v>67.96875</c:v>
                </c:pt>
                <c:pt idx="57">
                  <c:v>69.531250000000028</c:v>
                </c:pt>
                <c:pt idx="58">
                  <c:v>69.531250000000028</c:v>
                </c:pt>
                <c:pt idx="59">
                  <c:v>70.3125</c:v>
                </c:pt>
                <c:pt idx="60">
                  <c:v>74.21875</c:v>
                </c:pt>
                <c:pt idx="61">
                  <c:v>76.5625</c:v>
                </c:pt>
                <c:pt idx="62">
                  <c:v>78.124999999999986</c:v>
                </c:pt>
                <c:pt idx="63">
                  <c:v>79.6875</c:v>
                </c:pt>
                <c:pt idx="64">
                  <c:v>82.8125</c:v>
                </c:pt>
                <c:pt idx="65">
                  <c:v>85.937500000000028</c:v>
                </c:pt>
                <c:pt idx="66">
                  <c:v>87.5</c:v>
                </c:pt>
                <c:pt idx="67">
                  <c:v>88.281250000000028</c:v>
                </c:pt>
                <c:pt idx="68">
                  <c:v>89.84375</c:v>
                </c:pt>
                <c:pt idx="69">
                  <c:v>90.624999999999986</c:v>
                </c:pt>
                <c:pt idx="70">
                  <c:v>90.624999999999986</c:v>
                </c:pt>
                <c:pt idx="71">
                  <c:v>92.1875</c:v>
                </c:pt>
                <c:pt idx="72">
                  <c:v>92.96875</c:v>
                </c:pt>
                <c:pt idx="73">
                  <c:v>93.75</c:v>
                </c:pt>
                <c:pt idx="74">
                  <c:v>93.75</c:v>
                </c:pt>
                <c:pt idx="75">
                  <c:v>93.75</c:v>
                </c:pt>
                <c:pt idx="76">
                  <c:v>93.75</c:v>
                </c:pt>
                <c:pt idx="77">
                  <c:v>93.75</c:v>
                </c:pt>
                <c:pt idx="78">
                  <c:v>94.140625000000028</c:v>
                </c:pt>
                <c:pt idx="79">
                  <c:v>94.140625000000028</c:v>
                </c:pt>
                <c:pt idx="80">
                  <c:v>94.140625000000028</c:v>
                </c:pt>
                <c:pt idx="81">
                  <c:v>94.140625000000028</c:v>
                </c:pt>
                <c:pt idx="82">
                  <c:v>94.531250000000028</c:v>
                </c:pt>
                <c:pt idx="83">
                  <c:v>96.874999999999986</c:v>
                </c:pt>
                <c:pt idx="84">
                  <c:v>98.046875</c:v>
                </c:pt>
                <c:pt idx="85">
                  <c:v>98.046875</c:v>
                </c:pt>
                <c:pt idx="86">
                  <c:v>98.046875</c:v>
                </c:pt>
                <c:pt idx="87">
                  <c:v>98.046875</c:v>
                </c:pt>
                <c:pt idx="88">
                  <c:v>99.21875</c:v>
                </c:pt>
                <c:pt idx="89">
                  <c:v>100</c:v>
                </c:pt>
                <c:pt idx="90">
                  <c:v>100</c:v>
                </c:pt>
              </c:numCache>
            </c:numRef>
          </c:yVal>
          <c:smooth val="0"/>
          <c:extLst>
            <c:ext xmlns:c16="http://schemas.microsoft.com/office/drawing/2014/chart" uri="{C3380CC4-5D6E-409C-BE32-E72D297353CC}">
              <c16:uniqueId val="{00000002-6690-464C-9E75-6C2BE509D203}"/>
            </c:ext>
          </c:extLst>
        </c:ser>
        <c:dLbls>
          <c:showLegendKey val="0"/>
          <c:showVal val="0"/>
          <c:showCatName val="0"/>
          <c:showSerName val="0"/>
          <c:showPercent val="0"/>
          <c:showBubbleSize val="0"/>
        </c:dLbls>
        <c:axId val="67784064"/>
        <c:axId val="67782528"/>
      </c:scatterChart>
      <c:valAx>
        <c:axId val="67774336"/>
        <c:scaling>
          <c:orientation val="minMax"/>
          <c:max val="1.5"/>
          <c:min val="-11"/>
        </c:scaling>
        <c:delete val="0"/>
        <c:axPos val="b"/>
        <c:title>
          <c:tx>
            <c:rich>
              <a:bodyPr/>
              <a:lstStyle/>
              <a:p>
                <a:pPr>
                  <a:defRPr/>
                </a:pPr>
                <a:r>
                  <a:rPr lang="en-US" altLang="ko-KR" sz="1000" b="1" i="0" u="none" strike="noStrike" baseline="0" dirty="0" smtClean="0">
                    <a:effectLst/>
                    <a:latin typeface="Symbol" panose="05050102010706020507" pitchFamily="18" charset="2"/>
                  </a:rPr>
                  <a:t>D</a:t>
                </a:r>
                <a:r>
                  <a:rPr lang="en-US" altLang="ko-KR" sz="1000" b="1" i="0" u="none" strike="noStrike" baseline="0" dirty="0" smtClean="0">
                    <a:effectLst/>
                  </a:rPr>
                  <a:t>G (kcal mol</a:t>
                </a:r>
                <a:r>
                  <a:rPr lang="en-US" altLang="ko-KR" sz="1000" b="1" i="0" u="none" strike="noStrike" baseline="30000" dirty="0" smtClean="0">
                    <a:effectLst/>
                  </a:rPr>
                  <a:t>-1</a:t>
                </a:r>
                <a:r>
                  <a:rPr lang="en-US" altLang="ko-KR" sz="1000" b="1" i="0" u="none" strike="noStrike" baseline="0" dirty="0" smtClean="0">
                    <a:effectLst/>
                  </a:rPr>
                  <a:t>)</a:t>
                </a:r>
                <a:endParaRPr lang="ko-KR" dirty="0"/>
              </a:p>
            </c:rich>
          </c:tx>
          <c:layout/>
          <c:overlay val="0"/>
        </c:title>
        <c:numFmt formatCode="General" sourceLinked="1"/>
        <c:majorTickMark val="out"/>
        <c:minorTickMark val="none"/>
        <c:tickLblPos val="nextTo"/>
        <c:spPr>
          <a:ln>
            <a:solidFill>
              <a:schemeClr val="tx1"/>
            </a:solidFill>
          </a:ln>
        </c:spPr>
        <c:txPr>
          <a:bodyPr/>
          <a:lstStyle/>
          <a:p>
            <a:pPr>
              <a:defRPr sz="900" b="1"/>
            </a:pPr>
            <a:endParaRPr lang="ko-KR"/>
          </a:p>
        </c:txPr>
        <c:crossAx val="67780608"/>
        <c:crosses val="autoZero"/>
        <c:crossBetween val="midCat"/>
        <c:majorUnit val="0.5"/>
      </c:valAx>
      <c:valAx>
        <c:axId val="67780608"/>
        <c:scaling>
          <c:orientation val="minMax"/>
          <c:max val="40"/>
        </c:scaling>
        <c:delete val="0"/>
        <c:axPos val="l"/>
        <c:title>
          <c:tx>
            <c:rich>
              <a:bodyPr rot="-5400000" vert="horz"/>
              <a:lstStyle/>
              <a:p>
                <a:pPr>
                  <a:defRPr/>
                </a:pPr>
                <a:r>
                  <a:rPr lang="en-US" altLang="ko-KR" sz="1000" b="1" i="0" u="none" strike="noStrike" baseline="0" dirty="0" smtClean="0">
                    <a:effectLst/>
                  </a:rPr>
                  <a:t>number of 4-mers</a:t>
                </a:r>
                <a:endParaRPr lang="ko-KR" dirty="0"/>
              </a:p>
            </c:rich>
          </c:tx>
          <c:layout/>
          <c:overlay val="0"/>
        </c:title>
        <c:numFmt formatCode="General" sourceLinked="1"/>
        <c:majorTickMark val="out"/>
        <c:minorTickMark val="none"/>
        <c:tickLblPos val="nextTo"/>
        <c:spPr>
          <a:ln>
            <a:solidFill>
              <a:schemeClr val="tx1"/>
            </a:solidFill>
          </a:ln>
        </c:spPr>
        <c:txPr>
          <a:bodyPr/>
          <a:lstStyle/>
          <a:p>
            <a:pPr>
              <a:defRPr sz="900" b="1"/>
            </a:pPr>
            <a:endParaRPr lang="ko-KR"/>
          </a:p>
        </c:txPr>
        <c:crossAx val="67774336"/>
        <c:crossesAt val="-11"/>
        <c:crossBetween val="midCat"/>
        <c:majorUnit val="5"/>
      </c:valAx>
      <c:valAx>
        <c:axId val="67782528"/>
        <c:scaling>
          <c:orientation val="minMax"/>
          <c:max val="100"/>
          <c:min val="0"/>
        </c:scaling>
        <c:delete val="0"/>
        <c:axPos val="r"/>
        <c:numFmt formatCode="General" sourceLinked="1"/>
        <c:majorTickMark val="out"/>
        <c:minorTickMark val="none"/>
        <c:tickLblPos val="nextTo"/>
        <c:spPr>
          <a:ln>
            <a:solidFill>
              <a:schemeClr val="tx1"/>
            </a:solidFill>
          </a:ln>
        </c:spPr>
        <c:txPr>
          <a:bodyPr/>
          <a:lstStyle/>
          <a:p>
            <a:pPr>
              <a:defRPr sz="900" b="1"/>
            </a:pPr>
            <a:endParaRPr lang="ko-KR"/>
          </a:p>
        </c:txPr>
        <c:crossAx val="67784064"/>
        <c:crosses val="max"/>
        <c:crossBetween val="midCat"/>
        <c:majorUnit val="20"/>
      </c:valAx>
      <c:valAx>
        <c:axId val="67784064"/>
        <c:scaling>
          <c:orientation val="minMax"/>
        </c:scaling>
        <c:delete val="1"/>
        <c:axPos val="b"/>
        <c:numFmt formatCode="General" sourceLinked="1"/>
        <c:majorTickMark val="out"/>
        <c:minorTickMark val="none"/>
        <c:tickLblPos val="none"/>
        <c:crossAx val="67782528"/>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18.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'AU start+ddG_box_plot'!$J$2:$J$177</cx:f>
        <cx:lvl ptCount="176">
          <cx:pt idx="0">-10</cx:pt>
          <cx:pt idx="1">-10</cx:pt>
          <cx:pt idx="2">-10</cx:pt>
          <cx:pt idx="3">-9</cx:pt>
          <cx:pt idx="4">-9</cx:pt>
          <cx:pt idx="5">-9</cx:pt>
          <cx:pt idx="6">-9</cx:pt>
          <cx:pt idx="7">-9</cx:pt>
          <cx:pt idx="8">-9</cx:pt>
          <cx:pt idx="9">-9</cx:pt>
          <cx:pt idx="10">-9</cx:pt>
          <cx:pt idx="11">-9</cx:pt>
          <cx:pt idx="12">-9</cx:pt>
          <cx:pt idx="13">-9</cx:pt>
          <cx:pt idx="14">-9</cx:pt>
          <cx:pt idx="15">-9</cx:pt>
          <cx:pt idx="16">-9</cx:pt>
          <cx:pt idx="17">-8</cx:pt>
          <cx:pt idx="18">-8</cx:pt>
          <cx:pt idx="19">-8</cx:pt>
          <cx:pt idx="20">-8</cx:pt>
          <cx:pt idx="21">-8</cx:pt>
          <cx:pt idx="22">-8</cx:pt>
          <cx:pt idx="23">-8</cx:pt>
          <cx:pt idx="24">-8</cx:pt>
          <cx:pt idx="25">-8</cx:pt>
          <cx:pt idx="26">-8</cx:pt>
          <cx:pt idx="27">-8</cx:pt>
          <cx:pt idx="28">-8</cx:pt>
          <cx:pt idx="29">-8</cx:pt>
          <cx:pt idx="30">-8</cx:pt>
          <cx:pt idx="31">-8</cx:pt>
          <cx:pt idx="32">-8</cx:pt>
          <cx:pt idx="33">-7</cx:pt>
          <cx:pt idx="34">-7</cx:pt>
          <cx:pt idx="35">-7</cx:pt>
          <cx:pt idx="36">-7</cx:pt>
          <cx:pt idx="37">-7</cx:pt>
          <cx:pt idx="38">-7</cx:pt>
          <cx:pt idx="39">-7</cx:pt>
          <cx:pt idx="40">-7</cx:pt>
          <cx:pt idx="41">-7</cx:pt>
          <cx:pt idx="42">-7</cx:pt>
          <cx:pt idx="43">-7</cx:pt>
          <cx:pt idx="44">-7</cx:pt>
          <cx:pt idx="45">-7</cx:pt>
          <cx:pt idx="46">-7</cx:pt>
          <cx:pt idx="47">-7</cx:pt>
          <cx:pt idx="48">-7</cx:pt>
          <cx:pt idx="49">-7</cx:pt>
          <cx:pt idx="50">-7</cx:pt>
          <cx:pt idx="51">-7</cx:pt>
          <cx:pt idx="52">-7</cx:pt>
          <cx:pt idx="53">-7</cx:pt>
          <cx:pt idx="54">-7</cx:pt>
          <cx:pt idx="55">-7</cx:pt>
          <cx:pt idx="56">-7</cx:pt>
          <cx:pt idx="57">-7</cx:pt>
          <cx:pt idx="58">-7</cx:pt>
          <cx:pt idx="59">-7</cx:pt>
          <cx:pt idx="60">-7</cx:pt>
          <cx:pt idx="61">-7</cx:pt>
          <cx:pt idx="62">-7</cx:pt>
          <cx:pt idx="63">-7</cx:pt>
          <cx:pt idx="64">-7</cx:pt>
          <cx:pt idx="65">-7</cx:pt>
          <cx:pt idx="66">-7</cx:pt>
          <cx:pt idx="67">-7</cx:pt>
          <cx:pt idx="68">-7</cx:pt>
          <cx:pt idx="69">-7</cx:pt>
          <cx:pt idx="70">-7</cx:pt>
          <cx:pt idx="71">-7</cx:pt>
          <cx:pt idx="72">-7</cx:pt>
          <cx:pt idx="73">-7</cx:pt>
          <cx:pt idx="74">-6</cx:pt>
          <cx:pt idx="75">-6</cx:pt>
          <cx:pt idx="76">-6</cx:pt>
          <cx:pt idx="77">-6</cx:pt>
          <cx:pt idx="78">-6</cx:pt>
          <cx:pt idx="79">-6</cx:pt>
          <cx:pt idx="80">-6</cx:pt>
          <cx:pt idx="81">-6</cx:pt>
          <cx:pt idx="82">-6</cx:pt>
          <cx:pt idx="83">-6</cx:pt>
          <cx:pt idx="84">-6</cx:pt>
          <cx:pt idx="85">-6</cx:pt>
          <cx:pt idx="86">-6</cx:pt>
          <cx:pt idx="87">-6</cx:pt>
          <cx:pt idx="88">-6</cx:pt>
          <cx:pt idx="89">-6</cx:pt>
          <cx:pt idx="90">-6</cx:pt>
          <cx:pt idx="91">-6</cx:pt>
          <cx:pt idx="92">-6</cx:pt>
          <cx:pt idx="93">-6</cx:pt>
          <cx:pt idx="94">-6</cx:pt>
          <cx:pt idx="95">-6</cx:pt>
          <cx:pt idx="96">-6</cx:pt>
          <cx:pt idx="97">-6</cx:pt>
          <cx:pt idx="98">-6</cx:pt>
          <cx:pt idx="99">-6</cx:pt>
          <cx:pt idx="100">-6</cx:pt>
          <cx:pt idx="101">-6</cx:pt>
          <cx:pt idx="102">-6</cx:pt>
          <cx:pt idx="103">-6</cx:pt>
          <cx:pt idx="104">-6</cx:pt>
          <cx:pt idx="105">-6</cx:pt>
          <cx:pt idx="106">-6</cx:pt>
          <cx:pt idx="107">-6</cx:pt>
          <cx:pt idx="108">-6</cx:pt>
          <cx:pt idx="109">-6</cx:pt>
          <cx:pt idx="110">-6</cx:pt>
          <cx:pt idx="111">-6</cx:pt>
          <cx:pt idx="112">-6</cx:pt>
          <cx:pt idx="113">-6</cx:pt>
          <cx:pt idx="114">-6</cx:pt>
          <cx:pt idx="115">-5</cx:pt>
          <cx:pt idx="116">-5</cx:pt>
          <cx:pt idx="117">-5</cx:pt>
          <cx:pt idx="118">-5</cx:pt>
          <cx:pt idx="119">-5</cx:pt>
          <cx:pt idx="120">-5</cx:pt>
          <cx:pt idx="121">-5</cx:pt>
          <cx:pt idx="122">-5</cx:pt>
          <cx:pt idx="123">-5</cx:pt>
          <cx:pt idx="124">-5</cx:pt>
          <cx:pt idx="125">-5</cx:pt>
          <cx:pt idx="126">-5</cx:pt>
          <cx:pt idx="127">-5</cx:pt>
          <cx:pt idx="128">-5</cx:pt>
          <cx:pt idx="129">-5</cx:pt>
          <cx:pt idx="130">-5</cx:pt>
          <cx:pt idx="131">-5</cx:pt>
          <cx:pt idx="132">-5</cx:pt>
          <cx:pt idx="133">-5</cx:pt>
          <cx:pt idx="134">-5</cx:pt>
          <cx:pt idx="135">-5</cx:pt>
          <cx:pt idx="136">-5</cx:pt>
          <cx:pt idx="137">-5</cx:pt>
          <cx:pt idx="138">-5</cx:pt>
          <cx:pt idx="139">-5</cx:pt>
          <cx:pt idx="140">-5</cx:pt>
          <cx:pt idx="141">-5</cx:pt>
          <cx:pt idx="142">-5</cx:pt>
          <cx:pt idx="143">-5</cx:pt>
          <cx:pt idx="144">-5</cx:pt>
          <cx:pt idx="145">-5</cx:pt>
          <cx:pt idx="146">-5</cx:pt>
          <cx:pt idx="147">-5</cx:pt>
          <cx:pt idx="148">-5</cx:pt>
          <cx:pt idx="149">-4</cx:pt>
          <cx:pt idx="150">-4</cx:pt>
          <cx:pt idx="151">-4</cx:pt>
          <cx:pt idx="152">-4</cx:pt>
          <cx:pt idx="153">-4</cx:pt>
          <cx:pt idx="154">-4</cx:pt>
          <cx:pt idx="155">-4</cx:pt>
          <cx:pt idx="156">-4</cx:pt>
          <cx:pt idx="157">-4</cx:pt>
          <cx:pt idx="158">-4</cx:pt>
          <cx:pt idx="159">-4</cx:pt>
          <cx:pt idx="160">-4</cx:pt>
          <cx:pt idx="161">-4</cx:pt>
          <cx:pt idx="162">-4</cx:pt>
          <cx:pt idx="163">-4</cx:pt>
          <cx:pt idx="164">-4</cx:pt>
          <cx:pt idx="165">-4</cx:pt>
          <cx:pt idx="166">-4</cx:pt>
          <cx:pt idx="167">-4</cx:pt>
          <cx:pt idx="168">-4</cx:pt>
          <cx:pt idx="169">-4</cx:pt>
          <cx:pt idx="170">-4</cx:pt>
          <cx:pt idx="171">-4</cx:pt>
          <cx:pt idx="172">-4</cx:pt>
          <cx:pt idx="173">-4</cx:pt>
          <cx:pt idx="174">-4</cx:pt>
          <cx:pt idx="175">-4</cx:pt>
        </cx:lvl>
      </cx:strDim>
      <cx:numDim type="val">
        <cx:f>'AU start+ddG_box_plot'!$M$2:$M$177</cx:f>
        <cx:lvl ptCount="176" formatCode="G/표준">
          <cx:pt idx="0">11.300000000000001</cx:pt>
          <cx:pt idx="1">30.184047079999999</cx:pt>
          <cx:pt idx="2">70</cx:pt>
          <cx:pt idx="3">45</cx:pt>
          <cx:pt idx="4">26.199999999999999</cx:pt>
          <cx:pt idx="5">21.800000000000001</cx:pt>
          <cx:pt idx="6">10.699999999999999</cx:pt>
          <cx:pt idx="7">57.38461538</cx:pt>
          <cx:pt idx="8">96.61538462</cx:pt>
          <cx:pt idx="9">93.846153849999993</cx:pt>
          <cx:pt idx="10">58.78378378</cx:pt>
          <cx:pt idx="11">17</cx:pt>
          <cx:pt idx="12">7</cx:pt>
          <cx:pt idx="13">11.82</cx:pt>
          <cx:pt idx="14">5.8265854199999998</cx:pt>
          <cx:pt idx="15">50</cx:pt>
          <cx:pt idx="16">62.799999999999997</cx:pt>
          <cx:pt idx="17">19.600000000000001</cx:pt>
          <cx:pt idx="18">35.899999999999999</cx:pt>
          <cx:pt idx="19">19.800000000000001</cx:pt>
          <cx:pt idx="20">4.0999999999999996</cx:pt>
          <cx:pt idx="21">5.2999999999999998</cx:pt>
          <cx:pt idx="22">4.7000000000000002</cx:pt>
          <cx:pt idx="23">67.900000000000006</cx:pt>
          <cx:pt idx="24">11.5</cx:pt>
          <cx:pt idx="25">12.9</cx:pt>
          <cx:pt idx="26">55.799999999999997</cx:pt>
          <cx:pt idx="27">26.199999999999999</cx:pt>
          <cx:pt idx="28">36.700000000000003</cx:pt>
          <cx:pt idx="29">40.135135140000003</cx:pt>
          <cx:pt idx="30">5</cx:pt>
          <cx:pt idx="31">2</cx:pt>
          <cx:pt idx="32">16</cx:pt>
          <cx:pt idx="33">48</cx:pt>
          <cx:pt idx="34">6.5999999999999996</cx:pt>
          <cx:pt idx="35">7.7000000000000002</cx:pt>
          <cx:pt idx="36">13.300000000000001</cx:pt>
          <cx:pt idx="37">7.2000000000000002</cx:pt>
          <cx:pt idx="38">51.5</cx:pt>
          <cx:pt idx="39">12.4</cx:pt>
          <cx:pt idx="40">9.1999999999999993</cx:pt>
          <cx:pt idx="41">25.5</cx:pt>
          <cx:pt idx="42">30.800000000000001</cx:pt>
          <cx:pt idx="43">11.6</cx:pt>
          <cx:pt idx="44">13.199999999999999</cx:pt>
          <cx:pt idx="45">6.9000000000000004</cx:pt>
          <cx:pt idx="46">4.5</cx:pt>
          <cx:pt idx="47">8.6999999999999993</cx:pt>
          <cx:pt idx="48">17.5</cx:pt>
          <cx:pt idx="49">54</cx:pt>
          <cx:pt idx="50">25.84615385</cx:pt>
          <cx:pt idx="51">48.15384615</cx:pt>
          <cx:pt idx="52">40.40540541</cx:pt>
          <cx:pt idx="53">3</cx:pt>
          <cx:pt idx="54">2</cx:pt>
          <cx:pt idx="55">18</cx:pt>
          <cx:pt idx="56">19.790645210000001</cx:pt>
          <cx:pt idx="57">31.522229800000002</cx:pt>
          <cx:pt idx="58">45.02418067</cx:pt>
          <cx:pt idx="59">17.804278650000001</cx:pt>
          <cx:pt idx="60">46.30740763</cx:pt>
          <cx:pt idx="61">52.437893879999997</cx:pt>
          <cx:pt idx="62">39.166540269999999</cx:pt>
          <cx:pt idx="63">73.974003830000001</cx:pt>
          <cx:pt idx="64">54.90636997</cx:pt>
          <cx:pt idx="65">100</cx:pt>
          <cx:pt idx="66">100</cx:pt>
          <cx:pt idx="67">48.386494169999999</cx:pt>
          <cx:pt idx="68">48.712596429999998</cx:pt>
          <cx:pt idx="69">41.135174149999997</cx:pt>
          <cx:pt idx="70">23.176122299999999</cx:pt>
          <cx:pt idx="71">64.885496200000006</cx:pt>
          <cx:pt idx="72">42</cx:pt>
          <cx:pt idx="73">23</cx:pt>
          <cx:pt idx="74">16.100000000000001</cx:pt>
          <cx:pt idx="75">54.600000000000001</cx:pt>
          <cx:pt idx="76">4.9000000000000004</cx:pt>
          <cx:pt idx="77">12.4</cx:pt>
          <cx:pt idx="78">39</cx:pt>
          <cx:pt idx="79">5</cx:pt>
          <cx:pt idx="80">118</cx:pt>
          <cx:pt idx="81">11.5</cx:pt>
          <cx:pt idx="82">6.4000000000000004</cx:pt>
          <cx:pt idx="83">12.4</cx:pt>
          <cx:pt idx="84">10.800000000000001</cx:pt>
          <cx:pt idx="85">41.84615385</cx:pt>
          <cx:pt idx="86">69.846153849999993</cx:pt>
          <cx:pt idx="87">35.270270269999997</cx:pt>
          <cx:pt idx="88">69.324324320000002</cx:pt>
          <cx:pt idx="89">52.837837839999999</cx:pt>
          <cx:pt idx="90">10</cx:pt>
          <cx:pt idx="91">3</cx:pt>
          <cx:pt idx="92">1</cx:pt>
          <cx:pt idx="93">41.625884200000002</cx:pt>
          <cx:pt idx="94">23</cx:pt>
          <cx:pt idx="95">46.090298449999999</cx:pt>
          <cx:pt idx="96">44.646394239999999</cx:pt>
          <cx:pt idx="97">25.215335509999999</cx:pt>
          <cx:pt idx="98">27.861461120000001</cx:pt>
          <cx:pt idx="99">33.975578249999998</cx:pt>
          <cx:pt idx="100">33.676822790000003</cx:pt>
          <cx:pt idx="101">64.422208299999994</cx:pt>
          <cx:pt idx="102">31.56006511</cx:pt>
          <cx:pt idx="103">100</cx:pt>
          <cx:pt idx="104">27.598055800000001</cx:pt>
          <cx:pt idx="105">70.581123939999998</cx:pt>
          <cx:pt idx="106">72.564123480000006</cx:pt>
          <cx:pt idx="107">48.656931360000002</cx:pt>
          <cx:pt idx="108">25.651689569999998</cx:pt>
          <cx:pt idx="109">34.255111710000001</cx:pt>
          <cx:pt idx="110">6.4885495999999998</cx:pt>
          <cx:pt idx="111">10</cx:pt>
          <cx:pt idx="112">17.899999999999999</cx:pt>
          <cx:pt idx="113">0</cx:pt>
          <cx:pt idx="114">19</cx:pt>
          <cx:pt idx="115">18.699999999999999</cx:pt>
          <cx:pt idx="116">22.800000000000001</cx:pt>
          <cx:pt idx="117">6.0999999999999996</cx:pt>
          <cx:pt idx="118">92.700000000000003</cx:pt>
          <cx:pt idx="119">13.6</cx:pt>
          <cx:pt idx="120">29.5</cx:pt>
          <cx:pt idx="121">81.599999999999994</cx:pt>
          <cx:pt idx="122">59.07692308</cx:pt>
          <cx:pt idx="123">50</cx:pt>
          <cx:pt idx="124">22.162162160000001</cx:pt>
          <cx:pt idx="125">38.740000000000002</cx:pt>
          <cx:pt idx="126">56.82</cx:pt>
          <cx:pt idx="127">1</cx:pt>
          <cx:pt idx="128">5.793431741</cx:pt>
          <cx:pt idx="129">30</cx:pt>
          <cx:pt idx="130">40.509185940000002</cx:pt>
          <cx:pt idx="131">74.976813390000004</cx:pt>
          <cx:pt idx="132">72.368674209999995</cx:pt>
          <cx:pt idx="133">62.651117990000003</cx:pt>
          <cx:pt idx="134">50.04430481</cx:pt>
          <cx:pt idx="135">49.135496170000003</cx:pt>
          <cx:pt idx="136">29.619850849999999</cx:pt>
          <cx:pt idx="137">21.80832229</cx:pt>
          <cx:pt idx="138">22.16357962</cx:pt>
          <cx:pt idx="139">48.400047610000001</cx:pt>
          <cx:pt idx="140">30.94491223</cx:pt>
          <cx:pt idx="141">28.913118040000001</cx:pt>
          <cx:pt idx="142">53.765283670000002</cx:pt>
          <cx:pt idx="143">33.44450355</cx:pt>
          <cx:pt idx="144">59.484754080000002</cx:pt>
          <cx:pt idx="145">44.195787019999997</cx:pt>
          <cx:pt idx="146">21.22610457</cx:pt>
          <cx:pt idx="147">31.24717669</cx:pt>
          <cx:pt idx="148">11</cx:pt>
          <cx:pt idx="149">21.5</cx:pt>
          <cx:pt idx="150">12.1</cx:pt>
          <cx:pt idx="151">7.2999999999999998</cx:pt>
          <cx:pt idx="152">9.1999999999999993</cx:pt>
          <cx:pt idx="153">8.8000000000000007</cx:pt>
          <cx:pt idx="154">127.8</cx:pt>
          <cx:pt idx="155">23.648648649999998</cx:pt>
          <cx:pt idx="156">23.199999999999999</cx:pt>
          <cx:pt idx="157">58.43</cx:pt>
          <cx:pt idx="158">1</cx:pt>
          <cx:pt idx="159">94.044157709999993</cx:pt>
          <cx:pt idx="160">49.261105989999997</cx:pt>
          <cx:pt idx="161">66.277560840000007</cx:pt>
          <cx:pt idx="162">42.875506569999999</cx:pt>
          <cx:pt idx="163">100</cx:pt>
          <cx:pt idx="164">69.952346950000006</cx:pt>
          <cx:pt idx="165">42.162487169999999</cx:pt>
          <cx:pt idx="166">30.1874061</cx:pt>
          <cx:pt idx="167">51.377740950000003</cx:pt>
          <cx:pt idx="168">56.913669050000003</cx:pt>
          <cx:pt idx="169">22.01910603</cx:pt>
          <cx:pt idx="170">39.565146800000001</cx:pt>
          <cx:pt idx="171">40.189030899999999</cx:pt>
          <cx:pt idx="172">25.969806949999999</cx:pt>
          <cx:pt idx="173">38.844995660000002</cx:pt>
          <cx:pt idx="174">18</cx:pt>
          <cx:pt idx="175">67</cx:pt>
        </cx:lvl>
      </cx:numDim>
    </cx:data>
  </cx:chartData>
  <cx:chart>
    <cx:plotArea>
      <cx:plotAreaRegion>
        <cx:series layoutId="boxWhisker" uniqueId="{3B8669F0-846A-4505-AE00-EE473D1E0D19}">
          <cx:spPr>
            <a:solidFill>
              <a:schemeClr val="bg1">
                <a:lumMod val="75000"/>
              </a:schemeClr>
            </a:solidFill>
            <a:ln w="9525">
              <a:solidFill>
                <a:schemeClr val="tx1"/>
              </a:solidFill>
            </a:ln>
          </cx:spPr>
          <cx:dataId val="0"/>
          <cx:layoutPr>
            <cx:visibility meanLine="1" nonoutliers="0"/>
            <cx:statistics quartileMethod="exclusive"/>
          </cx:layoutPr>
        </cx:series>
      </cx:plotAreaRegion>
      <cx:axis id="0">
        <cx:catScaling/>
        <cx:minorTickMarks type="out"/>
        <cx:tickLabels/>
        <cx:spPr>
          <a:ln>
            <a:solidFill>
              <a:schemeClr val="tx1"/>
            </a:solidFill>
          </a:ln>
        </cx:spPr>
        <cx:txPr>
          <a:bodyPr spcFirstLastPara="1" vertOverflow="ellipsis" wrap="square" lIns="0" tIns="0" rIns="0" bIns="0" anchor="ctr" anchorCtr="1"/>
          <a:lstStyle/>
          <a:p>
            <a:pPr>
              <a:defRPr sz="1000">
                <a:solidFill>
                  <a:sysClr val="windowText" lastClr="000000"/>
                </a:solidFill>
                <a:latin typeface="Arial" panose="020B0604020202020204" pitchFamily="34" charset="0"/>
                <a:ea typeface="Arial" panose="020B0604020202020204" pitchFamily="34" charset="0"/>
                <a:cs typeface="Arial" panose="020B0604020202020204" pitchFamily="34" charset="0"/>
              </a:defRPr>
            </a:pPr>
            <a:endParaRPr lang="ko-KR" sz="1000">
              <a:solidFill>
                <a:sysClr val="windowText" lastClr="000000"/>
              </a:solidFill>
              <a:latin typeface="Arial" panose="020B0604020202020204" pitchFamily="34" charset="0"/>
              <a:cs typeface="Arial" panose="020B0604020202020204" pitchFamily="34" charset="0"/>
            </a:endParaRPr>
          </a:p>
        </cx:txPr>
      </cx:axis>
      <cx:axis id="1">
        <cx:valScaling/>
        <cx:majorTickMarks type="out"/>
        <cx:tickLabels/>
        <cx:spPr>
          <a:ln>
            <a:solidFill>
              <a:schemeClr val="tx1"/>
            </a:solidFill>
          </a:ln>
        </cx:spPr>
        <cx:txPr>
          <a:bodyPr spcFirstLastPara="1" vertOverflow="ellipsis" wrap="square" lIns="0" tIns="0" rIns="0" bIns="0" anchor="ctr" anchorCtr="1"/>
          <a:lstStyle/>
          <a:p>
            <a:pPr>
              <a:defRPr lang="ko-KR" sz="1000" b="0" i="0" u="none" strike="noStrike" kern="1200" baseline="0">
                <a:solidFill>
                  <a:sysClr val="windowText" lastClr="000000"/>
                </a:solidFill>
                <a:latin typeface="Arial" panose="020B0604020202020204" pitchFamily="34" charset="0"/>
                <a:ea typeface="Arial" panose="020B0604020202020204" pitchFamily="34" charset="0"/>
                <a:cs typeface="Arial" panose="020B0604020202020204" pitchFamily="34" charset="0"/>
              </a:defRPr>
            </a:pPr>
            <a:endParaRPr lang="ko-KR" sz="1000">
              <a:solidFill>
                <a:sysClr val="windowText" lastClr="000000"/>
              </a:solidFill>
              <a:latin typeface="Arial" panose="020B0604020202020204" pitchFamily="34" charset="0"/>
              <a:cs typeface="Arial" panose="020B0604020202020204" pitchFamily="34" charset="0"/>
            </a:endParaRPr>
          </a:p>
        </cx:txPr>
      </cx:axis>
    </cx:plotArea>
  </cx:chart>
</cx: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Ui-Tei_2008</c:v>
          </c:tx>
          <c:spPr>
            <a:ln w="25400" cap="rnd">
              <a:noFill/>
              <a:round/>
            </a:ln>
            <a:effectLst/>
          </c:spPr>
          <c:marker>
            <c:symbol val="circle"/>
            <c:size val="5"/>
            <c:spPr>
              <a:solidFill>
                <a:srgbClr val="FF0000"/>
              </a:solidFill>
              <a:ln w="3175">
                <a:solidFill>
                  <a:schemeClr val="tx1"/>
                </a:solidFill>
              </a:ln>
              <a:effectLst/>
            </c:spPr>
          </c:marker>
          <c:xVal>
            <c:numRef>
              <c:f>All!$M$2:$M$27</c:f>
              <c:numCache>
                <c:formatCode>0.0</c:formatCode>
                <c:ptCount val="26"/>
                <c:pt idx="0">
                  <c:v>-5.9</c:v>
                </c:pt>
                <c:pt idx="1">
                  <c:v>-0.7</c:v>
                </c:pt>
                <c:pt idx="2">
                  <c:v>-1.7</c:v>
                </c:pt>
                <c:pt idx="3">
                  <c:v>-4.7</c:v>
                </c:pt>
                <c:pt idx="4">
                  <c:v>-4.3</c:v>
                </c:pt>
                <c:pt idx="5">
                  <c:v>-4.4000000000000004</c:v>
                </c:pt>
                <c:pt idx="6">
                  <c:v>-4</c:v>
                </c:pt>
                <c:pt idx="7">
                  <c:v>-6.2</c:v>
                </c:pt>
                <c:pt idx="8">
                  <c:v>-2.5</c:v>
                </c:pt>
                <c:pt idx="9">
                  <c:v>-2.5</c:v>
                </c:pt>
                <c:pt idx="10">
                  <c:v>-2.5</c:v>
                </c:pt>
                <c:pt idx="11">
                  <c:v>-4.5999999999999996</c:v>
                </c:pt>
                <c:pt idx="12">
                  <c:v>-4.8</c:v>
                </c:pt>
                <c:pt idx="13">
                  <c:v>-2.2999999999999998</c:v>
                </c:pt>
                <c:pt idx="14">
                  <c:v>-0.3</c:v>
                </c:pt>
                <c:pt idx="15">
                  <c:v>-5.5</c:v>
                </c:pt>
                <c:pt idx="16">
                  <c:v>-0.7</c:v>
                </c:pt>
                <c:pt idx="17">
                  <c:v>0.3</c:v>
                </c:pt>
                <c:pt idx="18">
                  <c:v>-6.7</c:v>
                </c:pt>
                <c:pt idx="19">
                  <c:v>-6.1</c:v>
                </c:pt>
                <c:pt idx="20">
                  <c:v>-0.2</c:v>
                </c:pt>
                <c:pt idx="21">
                  <c:v>-2.6</c:v>
                </c:pt>
                <c:pt idx="22">
                  <c:v>-2.8</c:v>
                </c:pt>
                <c:pt idx="23">
                  <c:v>-1.4</c:v>
                </c:pt>
                <c:pt idx="24">
                  <c:v>-3.8</c:v>
                </c:pt>
                <c:pt idx="25">
                  <c:v>-2.6</c:v>
                </c:pt>
              </c:numCache>
            </c:numRef>
          </c:xVal>
          <c:yVal>
            <c:numRef>
              <c:f>All!$V$2:$V$27</c:f>
              <c:numCache>
                <c:formatCode>General</c:formatCode>
                <c:ptCount val="26"/>
                <c:pt idx="0">
                  <c:v>0.87357380416321051</c:v>
                </c:pt>
                <c:pt idx="5">
                  <c:v>0.89500845386957273</c:v>
                </c:pt>
                <c:pt idx="7">
                  <c:v>0.85092894102776795</c:v>
                </c:pt>
                <c:pt idx="11">
                  <c:v>0.89750541596435529</c:v>
                </c:pt>
                <c:pt idx="12">
                  <c:v>0.89251149177479006</c:v>
                </c:pt>
                <c:pt idx="15">
                  <c:v>0.89621866729865318</c:v>
                </c:pt>
                <c:pt idx="18">
                  <c:v>0.89621866729865318</c:v>
                </c:pt>
                <c:pt idx="19">
                  <c:v>0.89118647549077701</c:v>
                </c:pt>
                <c:pt idx="22">
                  <c:v>0.89624742268041246</c:v>
                </c:pt>
              </c:numCache>
            </c:numRef>
          </c:yVal>
          <c:smooth val="0"/>
          <c:extLst>
            <c:ext xmlns:c16="http://schemas.microsoft.com/office/drawing/2014/chart" uri="{C3380CC4-5D6E-409C-BE32-E72D297353CC}">
              <c16:uniqueId val="{00000000-E762-443E-9EA7-26F42BD246AF}"/>
            </c:ext>
          </c:extLst>
        </c:ser>
        <c:dLbls>
          <c:showLegendKey val="0"/>
          <c:showVal val="0"/>
          <c:showCatName val="0"/>
          <c:showSerName val="0"/>
          <c:showPercent val="0"/>
          <c:showBubbleSize val="0"/>
        </c:dLbls>
        <c:axId val="2010010032"/>
        <c:axId val="2010026256"/>
      </c:scatterChart>
      <c:valAx>
        <c:axId val="2010010032"/>
        <c:scaling>
          <c:orientation val="minMax"/>
          <c:max val="-1"/>
          <c:min val="-12"/>
        </c:scaling>
        <c:delete val="0"/>
        <c:axPos val="b"/>
        <c:numFmt formatCode="0.0"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noFill/>
                <a:latin typeface="+mn-lt"/>
                <a:ea typeface="+mn-ea"/>
                <a:cs typeface="+mn-cs"/>
              </a:defRPr>
            </a:pPr>
            <a:endParaRPr lang="ko-KR"/>
          </a:p>
        </c:txPr>
        <c:crossAx val="2010026256"/>
        <c:crosses val="autoZero"/>
        <c:crossBetween val="midCat"/>
        <c:majorUnit val="1"/>
        <c:minorUnit val="0.5"/>
      </c:valAx>
      <c:valAx>
        <c:axId val="2010026256"/>
        <c:scaling>
          <c:orientation val="minMax"/>
          <c:max val="1.4"/>
          <c:min val="0"/>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noFill/>
                <a:latin typeface="+mn-lt"/>
                <a:ea typeface="+mn-ea"/>
                <a:cs typeface="+mn-cs"/>
              </a:defRPr>
            </a:pPr>
            <a:endParaRPr lang="ko-KR"/>
          </a:p>
        </c:txPr>
        <c:crossAx val="2010010032"/>
        <c:crossesAt val="-12"/>
        <c:crossBetween val="midCat"/>
      </c:valAx>
      <c:spPr>
        <a:noFill/>
        <a:ln>
          <a:noFill/>
        </a:ln>
        <a:effectLst/>
      </c:spPr>
    </c:plotArea>
    <c:legend>
      <c:legendPos val="b"/>
      <c:layout>
        <c:manualLayout>
          <c:xMode val="edge"/>
          <c:yMode val="edge"/>
          <c:x val="0.75068538443522947"/>
          <c:y val="2.4945117958944378E-2"/>
          <c:w val="0.17990582162596483"/>
          <c:h val="4.821741534796665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showDLblsOverMax val="0"/>
  </c:chart>
  <c:spPr>
    <a:noFill/>
    <a:ln>
      <a:noFill/>
    </a:ln>
    <a:effectLst/>
  </c:spPr>
  <c:txPr>
    <a:bodyPr/>
    <a:lstStyle/>
    <a:p>
      <a:pPr>
        <a:defRPr/>
      </a:pPr>
      <a:endParaRPr lang="ko-K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65681003584223"/>
          <c:y val="6.1890838206627698E-2"/>
          <c:w val="0.68065501792114713"/>
          <c:h val="0.71162962962962983"/>
        </c:manualLayout>
      </c:layout>
      <c:scatterChart>
        <c:scatterStyle val="lineMarker"/>
        <c:varyColors val="0"/>
        <c:ser>
          <c:idx val="0"/>
          <c:order val="0"/>
          <c:spPr>
            <a:ln w="28575">
              <a:noFill/>
            </a:ln>
          </c:spPr>
          <c:marker>
            <c:symbol val="circle"/>
            <c:size val="3"/>
            <c:spPr>
              <a:solidFill>
                <a:schemeClr val="tx1"/>
              </a:solidFill>
              <a:ln>
                <a:noFill/>
              </a:ln>
            </c:spPr>
          </c:marker>
          <c:trendline>
            <c:spPr>
              <a:ln>
                <a:noFill/>
              </a:ln>
            </c:spPr>
            <c:trendlineType val="linear"/>
            <c:dispRSqr val="1"/>
            <c:dispEq val="0"/>
            <c:trendlineLbl>
              <c:layout>
                <c:manualLayout>
                  <c:x val="-0.26087410231868247"/>
                  <c:y val="-9.5158577391278643E-2"/>
                </c:manualLayout>
              </c:layout>
              <c:numFmt formatCode="#,##0.00_);[Red]\(#,##0.00\)" sourceLinked="0"/>
              <c:txPr>
                <a:bodyPr/>
                <a:lstStyle/>
                <a:p>
                  <a:pPr>
                    <a:defRPr b="0"/>
                  </a:pPr>
                  <a:endParaRPr lang="ko-KR"/>
                </a:p>
              </c:txPr>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only'!$L$2:$L$21</c:f>
              <c:numCache>
                <c:formatCode>General</c:formatCode>
                <c:ptCount val="20"/>
                <c:pt idx="0">
                  <c:v>9.4902493277929878</c:v>
                </c:pt>
                <c:pt idx="1">
                  <c:v>1.7223190640912165</c:v>
                </c:pt>
                <c:pt idx="2">
                  <c:v>9.2582417582417555</c:v>
                </c:pt>
                <c:pt idx="3">
                  <c:v>2.3061578311257596</c:v>
                </c:pt>
                <c:pt idx="4">
                  <c:v>2.1884498480243182</c:v>
                </c:pt>
                <c:pt idx="5">
                  <c:v>2.3344947735191637</c:v>
                </c:pt>
                <c:pt idx="6">
                  <c:v>7.4183465339919881</c:v>
                </c:pt>
                <c:pt idx="7">
                  <c:v>3.0199763612551638</c:v>
                </c:pt>
                <c:pt idx="8">
                  <c:v>5.6670167822268933</c:v>
                </c:pt>
                <c:pt idx="9">
                  <c:v>0.8183662641124354</c:v>
                </c:pt>
                <c:pt idx="10">
                  <c:v>2.5742827483488546</c:v>
                </c:pt>
                <c:pt idx="11">
                  <c:v>0.86704957710439157</c:v>
                </c:pt>
                <c:pt idx="12">
                  <c:v>1.2365536903928158</c:v>
                </c:pt>
                <c:pt idx="13">
                  <c:v>2.7750802308067053</c:v>
                </c:pt>
                <c:pt idx="14">
                  <c:v>5.5039198591510141</c:v>
                </c:pt>
                <c:pt idx="15">
                  <c:v>6.3160812887951163</c:v>
                </c:pt>
                <c:pt idx="16">
                  <c:v>1.76845441338132</c:v>
                </c:pt>
                <c:pt idx="17">
                  <c:v>1.6243594433851549</c:v>
                </c:pt>
                <c:pt idx="18">
                  <c:v>1.0344827586206897</c:v>
                </c:pt>
                <c:pt idx="19">
                  <c:v>8.8581314878892741</c:v>
                </c:pt>
              </c:numCache>
            </c:numRef>
          </c:yVal>
          <c:smooth val="0"/>
          <c:extLst>
            <c:ext xmlns:c16="http://schemas.microsoft.com/office/drawing/2014/chart" uri="{C3380CC4-5D6E-409C-BE32-E72D297353CC}">
              <c16:uniqueId val="{00000000-4F4E-4F2C-8996-2B7A41C009B3}"/>
            </c:ext>
          </c:extLst>
        </c:ser>
        <c:dLbls>
          <c:showLegendKey val="0"/>
          <c:showVal val="0"/>
          <c:showCatName val="0"/>
          <c:showSerName val="0"/>
          <c:showPercent val="0"/>
          <c:showBubbleSize val="0"/>
        </c:dLbls>
        <c:axId val="63341696"/>
        <c:axId val="63343232"/>
      </c:scatterChart>
      <c:valAx>
        <c:axId val="63341696"/>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3343232"/>
        <c:crosses val="autoZero"/>
        <c:crossBetween val="midCat"/>
        <c:majorUnit val="2"/>
      </c:valAx>
      <c:valAx>
        <c:axId val="63343232"/>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3341696"/>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56119057939615"/>
          <c:y val="5.4357130628317089E-2"/>
          <c:w val="0.78247001878341282"/>
          <c:h val="0.80044555726759148"/>
        </c:manualLayout>
      </c:layout>
      <c:scatterChart>
        <c:scatterStyle val="lineMarker"/>
        <c:varyColors val="0"/>
        <c:ser>
          <c:idx val="1"/>
          <c:order val="1"/>
          <c:tx>
            <c:strRef>
              <c:f>'PCS-B1'!$G$3</c:f>
              <c:strCache>
                <c:ptCount val="1"/>
                <c:pt idx="0">
                  <c:v>6pi_on-target</c:v>
                </c:pt>
              </c:strCache>
            </c:strRef>
          </c:tx>
          <c:spPr>
            <a:ln w="15875">
              <a:solidFill>
                <a:schemeClr val="tx1">
                  <a:lumMod val="50000"/>
                  <a:lumOff val="50000"/>
                </a:schemeClr>
              </a:solidFill>
            </a:ln>
          </c:spPr>
          <c:marker>
            <c:symbol val="none"/>
          </c:marker>
          <c:xVal>
            <c:numRef>
              <c:f>'PCS-B1'!$E$4:$E$103</c:f>
              <c:numCache>
                <c:formatCode>General</c:formatCode>
                <c:ptCount val="100"/>
                <c:pt idx="0">
                  <c:v>1.0000000000000005E-3</c:v>
                </c:pt>
                <c:pt idx="1">
                  <c:v>1.1154865637173087E-3</c:v>
                </c:pt>
                <c:pt idx="2">
                  <c:v>1.2443102738338213E-3</c:v>
                </c:pt>
                <c:pt idx="3">
                  <c:v>1.3880113915570006E-3</c:v>
                </c:pt>
                <c:pt idx="4">
                  <c:v>1.5483080575683641E-3</c:v>
                </c:pt>
                <c:pt idx="5">
                  <c:v>1.7271168347127162E-3</c:v>
                </c:pt>
                <c:pt idx="6">
                  <c:v>1.926575623091957E-3</c:v>
                </c:pt>
                <c:pt idx="7">
                  <c:v>2.1490692215443822E-3</c:v>
                </c:pt>
                <c:pt idx="8">
                  <c:v>2.3972578411311182E-3</c:v>
                </c:pt>
                <c:pt idx="9">
                  <c:v>2.6741089115476626E-3</c:v>
                </c:pt>
                <c:pt idx="10">
                  <c:v>2.9829325607480693E-3</c:v>
                </c:pt>
                <c:pt idx="11">
                  <c:v>3.3274211919892592E-3</c:v>
                </c:pt>
                <c:pt idx="12">
                  <c:v>3.7116936314921653E-3</c:v>
                </c:pt>
                <c:pt idx="13">
                  <c:v>4.1403443745646161E-3</c:v>
                </c:pt>
                <c:pt idx="14">
                  <c:v>4.6184985189892652E-3</c:v>
                </c:pt>
                <c:pt idx="15">
                  <c:v>5.1518730424807034E-3</c:v>
                </c:pt>
                <c:pt idx="16">
                  <c:v>5.7468451568645071E-3</c:v>
                </c:pt>
                <c:pt idx="17">
                  <c:v>6.4105285562460895E-3</c:v>
                </c:pt>
                <c:pt idx="18">
                  <c:v>7.1508584708184679E-3</c:v>
                </c:pt>
                <c:pt idx="19">
                  <c:v>7.976686543242106E-3</c:v>
                </c:pt>
                <c:pt idx="20">
                  <c:v>8.897886661971029E-3</c:v>
                </c:pt>
                <c:pt idx="21">
                  <c:v>9.9254730169079236E-3</c:v>
                </c:pt>
                <c:pt idx="22">
                  <c:v>1.1071731788899227E-2</c:v>
                </c:pt>
                <c:pt idx="23">
                  <c:v>1.2350368047598606E-2</c:v>
                </c:pt>
                <c:pt idx="24">
                  <c:v>1.3776669614059501E-2</c:v>
                </c:pt>
                <c:pt idx="25">
                  <c:v>1.5367689847255905E-2</c:v>
                </c:pt>
                <c:pt idx="26">
                  <c:v>1.7142451539988467E-2</c:v>
                </c:pt>
                <c:pt idx="27">
                  <c:v>1.9122174362031796E-2</c:v>
                </c:pt>
                <c:pt idx="28">
                  <c:v>2.1330528569905579E-2</c:v>
                </c:pt>
                <c:pt idx="29">
                  <c:v>2.3793918016717316E-2</c:v>
                </c:pt>
                <c:pt idx="30">
                  <c:v>2.6541795845838732E-2</c:v>
                </c:pt>
                <c:pt idx="31">
                  <c:v>2.9607016642960334E-2</c:v>
                </c:pt>
                <c:pt idx="32">
                  <c:v>3.3026229256976965E-2</c:v>
                </c:pt>
                <c:pt idx="33">
                  <c:v>3.6840314986404478E-2</c:v>
                </c:pt>
                <c:pt idx="34">
                  <c:v>4.1094876370446634E-2</c:v>
                </c:pt>
                <c:pt idx="35">
                  <c:v>4.5840782428856086E-2</c:v>
                </c:pt>
                <c:pt idx="36">
                  <c:v>5.1134776869676324E-2</c:v>
                </c:pt>
                <c:pt idx="37">
                  <c:v>5.7040156536805262E-2</c:v>
                </c:pt>
                <c:pt idx="38">
                  <c:v>6.3627528209138293E-2</c:v>
                </c:pt>
                <c:pt idx="39">
                  <c:v>7.0975652799836156E-2</c:v>
                </c:pt>
                <c:pt idx="40">
                  <c:v>7.9172387049280285E-2</c:v>
                </c:pt>
                <c:pt idx="41">
                  <c:v>8.8315733970896357E-2</c:v>
                </c:pt>
                <c:pt idx="42">
                  <c:v>9.8515014609364945E-2</c:v>
                </c:pt>
                <c:pt idx="43">
                  <c:v>0.10989217512115845</c:v>
                </c:pt>
                <c:pt idx="44">
                  <c:v>0.12258324480531924</c:v>
                </c:pt>
                <c:pt idx="45">
                  <c:v>0.13673996251720044</c:v>
                </c:pt>
                <c:pt idx="46">
                  <c:v>0.15253159091114271</c:v>
                </c:pt>
                <c:pt idx="47">
                  <c:v>0.17014694020380169</c:v>
                </c:pt>
                <c:pt idx="48">
                  <c:v>0.1897966256549492</c:v>
                </c:pt>
                <c:pt idx="49">
                  <c:v>0.21171558575697597</c:v>
                </c:pt>
                <c:pt idx="50">
                  <c:v>0.23616589124144191</c:v>
                </c:pt>
                <c:pt idx="51">
                  <c:v>0.26343987848814626</c:v>
                </c:pt>
                <c:pt idx="52">
                  <c:v>0.29386364480084237</c:v>
                </c:pt>
                <c:pt idx="53">
                  <c:v>0.32780094734032883</c:v>
                </c:pt>
                <c:pt idx="54">
                  <c:v>0.36565755233193487</c:v>
                </c:pt>
                <c:pt idx="55">
                  <c:v>0.40788608654802477</c:v>
                </c:pt>
                <c:pt idx="56">
                  <c:v>0.45499144907154743</c:v>
                </c:pt>
                <c:pt idx="57">
                  <c:v>0.5075368480455702</c:v>
                </c:pt>
                <c:pt idx="58">
                  <c:v>0.56615053458625653</c:v>
                </c:pt>
                <c:pt idx="59">
                  <c:v>0.63153331437232751</c:v>
                </c:pt>
                <c:pt idx="60">
                  <c:v>0.70446692672217637</c:v>
                </c:pt>
                <c:pt idx="61">
                  <c:v>0.78582339134179924</c:v>
                </c:pt>
                <c:pt idx="62">
                  <c:v>0.87657543449652864</c:v>
                </c:pt>
                <c:pt idx="63">
                  <c:v>0.9778081192655208</c:v>
                </c:pt>
                <c:pt idx="64">
                  <c:v>1.0907318189343584</c:v>
                </c:pt>
                <c:pt idx="65">
                  <c:v>1.2166966886401935</c:v>
                </c:pt>
                <c:pt idx="66">
                  <c:v>1.3572088082974501</c:v>
                </c:pt>
                <c:pt idx="67">
                  <c:v>1.5139481898145593</c:v>
                </c:pt>
                <c:pt idx="68">
                  <c:v>1.6887888639022528</c:v>
                </c:pt>
                <c:pt idx="69">
                  <c:v>1.8838212866383415</c:v>
                </c:pt>
                <c:pt idx="70">
                  <c:v>2.1013773336896842</c:v>
                </c:pt>
                <c:pt idx="71">
                  <c:v>2.3440581810308974</c:v>
                </c:pt>
                <c:pt idx="72">
                  <c:v>2.6147654055115548</c:v>
                </c:pt>
                <c:pt idx="73">
                  <c:v>2.9167356771209199</c:v>
                </c:pt>
                <c:pt idx="74">
                  <c:v>3.2535794577432338</c:v>
                </c:pt>
                <c:pt idx="75">
                  <c:v>3.6293241690991582</c:v>
                </c:pt>
                <c:pt idx="76">
                  <c:v>4.0484623460045128</c:v>
                </c:pt>
                <c:pt idx="77">
                  <c:v>4.5160053506834057</c:v>
                </c:pt>
                <c:pt idx="78">
                  <c:v>5.0375432903627102</c:v>
                </c:pt>
                <c:pt idx="79">
                  <c:v>5.6193118545437803</c:v>
                </c:pt>
                <c:pt idx="80">
                  <c:v>6.2682668710808676</c:v>
                </c:pt>
                <c:pt idx="81">
                  <c:v>6.9921674724848994</c:v>
                </c:pt>
                <c:pt idx="82">
                  <c:v>7.7996688668179752</c:v>
                </c:pt>
                <c:pt idx="83">
                  <c:v>8.7004258223794988</c:v>
                </c:pt>
                <c:pt idx="84">
                  <c:v>9.7052081034832494</c:v>
                </c:pt>
                <c:pt idx="85">
                  <c:v>10.826029237515566</c:v>
                </c:pt>
                <c:pt idx="86">
                  <c:v>12.076290152859077</c:v>
                </c:pt>
                <c:pt idx="87">
                  <c:v>13.470939405065637</c:v>
                </c:pt>
                <c:pt idx="88">
                  <c:v>15.026651907000762</c:v>
                </c:pt>
                <c:pt idx="89">
                  <c:v>16.762028299916029</c:v>
                </c:pt>
                <c:pt idx="90">
                  <c:v>18.697817349205195</c:v>
                </c:pt>
                <c:pt idx="91">
                  <c:v>20.857164023878312</c:v>
                </c:pt>
                <c:pt idx="92">
                  <c:v>23.265886225883747</c:v>
                </c:pt>
                <c:pt idx="93">
                  <c:v>25.952783477948323</c:v>
                </c:pt>
                <c:pt idx="94">
                  <c:v>28.949981260715933</c:v>
                </c:pt>
                <c:pt idx="95">
                  <c:v>32.293315116195807</c:v>
                </c:pt>
                <c:pt idx="96">
                  <c:v>36.022759110004642</c:v>
                </c:pt>
                <c:pt idx="97">
                  <c:v>40.182903775234522</c:v>
                </c:pt>
                <c:pt idx="98">
                  <c:v>44.823489252418582</c:v>
                </c:pt>
                <c:pt idx="99">
                  <c:v>49.999999999999019</c:v>
                </c:pt>
              </c:numCache>
            </c:numRef>
          </c:xVal>
          <c:yVal>
            <c:numRef>
              <c:f>'PCS-B1'!$G$4:$G$103</c:f>
              <c:numCache>
                <c:formatCode>General</c:formatCode>
                <c:ptCount val="100"/>
                <c:pt idx="0">
                  <c:v>100.58050942153002</c:v>
                </c:pt>
                <c:pt idx="1">
                  <c:v>100.49395994657903</c:v>
                </c:pt>
                <c:pt idx="2">
                  <c:v>100.400618075629</c:v>
                </c:pt>
                <c:pt idx="3">
                  <c:v>100.29998657222301</c:v>
                </c:pt>
                <c:pt idx="4">
                  <c:v>100.19153777397997</c:v>
                </c:pt>
                <c:pt idx="5">
                  <c:v>100.07471274295094</c:v>
                </c:pt>
                <c:pt idx="6">
                  <c:v>99.948920583003527</c:v>
                </c:pt>
                <c:pt idx="7">
                  <c:v>99.813537966457389</c:v>
                </c:pt>
                <c:pt idx="8">
                  <c:v>99.667908917766539</c:v>
                </c:pt>
                <c:pt idx="9">
                  <c:v>99.511344907774202</c:v>
                </c:pt>
                <c:pt idx="10">
                  <c:v>99.343125317959789</c:v>
                </c:pt>
                <c:pt idx="11">
                  <c:v>99.162498339903564</c:v>
                </c:pt>
                <c:pt idx="12">
                  <c:v>98.968682380736198</c:v>
                </c:pt>
                <c:pt idx="13">
                  <c:v>98.760868050355</c:v>
                </c:pt>
                <c:pt idx="14">
                  <c:v>98.538220810321675</c:v>
                </c:pt>
                <c:pt idx="15">
                  <c:v>98.299884367226781</c:v>
                </c:pt>
                <c:pt idx="16">
                  <c:v>98.044984894433099</c:v>
                </c:pt>
                <c:pt idx="17">
                  <c:v>97.772636164962478</c:v>
                </c:pt>
                <c:pt idx="18">
                  <c:v>97.481945674263628</c:v>
                </c:pt>
                <c:pt idx="19">
                  <c:v>97.172021824050546</c:v>
                </c:pt>
                <c:pt idx="20">
                  <c:v>96.841982226657379</c:v>
                </c:pt>
                <c:pt idx="21">
                  <c:v>96.490963172755599</c:v>
                </c:pt>
                <c:pt idx="22">
                  <c:v>96.118130283214199</c:v>
                </c:pt>
                <c:pt idx="23">
                  <c:v>95.722690337844071</c:v>
                </c:pt>
                <c:pt idx="24">
                  <c:v>95.303904239443881</c:v>
                </c:pt>
                <c:pt idx="25">
                  <c:v>94.861101030878203</c:v>
                </c:pt>
                <c:pt idx="26">
                  <c:v>94.393692836158436</c:v>
                </c:pt>
                <c:pt idx="27">
                  <c:v>93.90119054436903</c:v>
                </c:pt>
                <c:pt idx="28">
                  <c:v>93.383219999008148</c:v>
                </c:pt>
                <c:pt idx="29">
                  <c:v>92.839538396710964</c:v>
                </c:pt>
                <c:pt idx="30">
                  <c:v>92.270050540781654</c:v>
                </c:pt>
                <c:pt idx="31">
                  <c:v>91.674824539523073</c:v>
                </c:pt>
                <c:pt idx="32">
                  <c:v>91.054106490559789</c:v>
                </c:pt>
                <c:pt idx="33">
                  <c:v>90.408333654148706</c:v>
                </c:pt>
                <c:pt idx="34">
                  <c:v>89.738145595019503</c:v>
                </c:pt>
                <c:pt idx="35">
                  <c:v>89.044392767628381</c:v>
                </c:pt>
                <c:pt idx="36">
                  <c:v>88.328142037440941</c:v>
                </c:pt>
                <c:pt idx="37">
                  <c:v>87.590678673778598</c:v>
                </c:pt>
                <c:pt idx="38">
                  <c:v>86.833504419384482</c:v>
                </c:pt>
                <c:pt idx="39">
                  <c:v>86.058331338163526</c:v>
                </c:pt>
                <c:pt idx="40">
                  <c:v>85.267071263585677</c:v>
                </c:pt>
                <c:pt idx="41">
                  <c:v>84.461820812090579</c:v>
                </c:pt>
                <c:pt idx="42">
                  <c:v>83.644842082586038</c:v>
                </c:pt>
                <c:pt idx="43">
                  <c:v>82.818539327137501</c:v>
                </c:pt>
                <c:pt idx="44">
                  <c:v>81.98543204028887</c:v>
                </c:pt>
                <c:pt idx="45">
                  <c:v>81.148125065543397</c:v>
                </c:pt>
                <c:pt idx="46">
                  <c:v>80.309276447884869</c:v>
                </c:pt>
                <c:pt idx="47">
                  <c:v>79.471563862307235</c:v>
                </c:pt>
                <c:pt idx="48">
                  <c:v>78.637650513274281</c:v>
                </c:pt>
                <c:pt idx="49">
                  <c:v>77.810151424380606</c:v>
                </c:pt>
                <c:pt idx="50">
                  <c:v>76.991601019515528</c:v>
                </c:pt>
                <c:pt idx="51">
                  <c:v>76.184422837809848</c:v>
                </c:pt>
                <c:pt idx="52">
                  <c:v>75.390902128651746</c:v>
                </c:pt>
                <c:pt idx="53">
                  <c:v>74.613161946623975</c:v>
                </c:pt>
                <c:pt idx="54">
                  <c:v>73.853143217675878</c:v>
                </c:pt>
                <c:pt idx="55">
                  <c:v>73.112589086586354</c:v>
                </c:pt>
                <c:pt idx="56">
                  <c:v>72.393033691419205</c:v>
                </c:pt>
                <c:pt idx="57">
                  <c:v>71.695795352291725</c:v>
                </c:pt>
                <c:pt idx="58">
                  <c:v>71.021974017240581</c:v>
                </c:pt>
                <c:pt idx="59">
                  <c:v>70.372452683473654</c:v>
                </c:pt>
                <c:pt idx="60">
                  <c:v>69.747902412079782</c:v>
                </c:pt>
                <c:pt idx="61">
                  <c:v>69.148790480545102</c:v>
                </c:pt>
                <c:pt idx="62">
                  <c:v>68.575391170533322</c:v>
                </c:pt>
                <c:pt idx="63">
                  <c:v>68.027798666976281</c:v>
                </c:pt>
                <c:pt idx="64">
                  <c:v>67.505941546007676</c:v>
                </c:pt>
                <c:pt idx="65">
                  <c:v>67.009598350128272</c:v>
                </c:pt>
                <c:pt idx="66">
                  <c:v>66.538413785221394</c:v>
                </c:pt>
                <c:pt idx="67">
                  <c:v>66.091915121485499</c:v>
                </c:pt>
                <c:pt idx="68">
                  <c:v>65.669528435027203</c:v>
                </c:pt>
                <c:pt idx="69">
                  <c:v>65.270594385128703</c:v>
                </c:pt>
                <c:pt idx="70">
                  <c:v>64.89438328097313</c:v>
                </c:pt>
                <c:pt idx="71">
                  <c:v>64.540109248365141</c:v>
                </c:pt>
                <c:pt idx="72">
                  <c:v>64.206943359834199</c:v>
                </c:pt>
                <c:pt idx="73">
                  <c:v>63.894025639139301</c:v>
                </c:pt>
                <c:pt idx="74">
                  <c:v>63.600475892828918</c:v>
                </c:pt>
                <c:pt idx="75">
                  <c:v>63.325403356803001</c:v>
                </c:pt>
                <c:pt idx="76">
                  <c:v>63.067915174800113</c:v>
                </c:pt>
                <c:pt idx="77">
                  <c:v>62.827123748673912</c:v>
                </c:pt>
                <c:pt idx="78">
                  <c:v>62.602153017718202</c:v>
                </c:pt>
                <c:pt idx="79">
                  <c:v>62.392143736733715</c:v>
                </c:pt>
                <c:pt idx="80">
                  <c:v>62.196257830674313</c:v>
                </c:pt>
                <c:pt idx="81">
                  <c:v>62.013681908225998</c:v>
                </c:pt>
                <c:pt idx="82">
                  <c:v>61.843630018217986</c:v>
                </c:pt>
                <c:pt idx="83">
                  <c:v>61.685345731945503</c:v>
                </c:pt>
                <c:pt idx="84">
                  <c:v>61.538103631849602</c:v>
                </c:pt>
                <c:pt idx="85">
                  <c:v>61.401210283022586</c:v>
                </c:pt>
                <c:pt idx="86">
                  <c:v>61.274004759114185</c:v>
                </c:pt>
                <c:pt idx="87">
                  <c:v>61.155858788725112</c:v>
                </c:pt>
                <c:pt idx="88">
                  <c:v>61.046176582592395</c:v>
                </c:pt>
                <c:pt idx="89">
                  <c:v>60.944394395992283</c:v>
                </c:pt>
                <c:pt idx="90">
                  <c:v>60.849979875001999</c:v>
                </c:pt>
                <c:pt idx="91">
                  <c:v>60.762431229679414</c:v>
                </c:pt>
                <c:pt idx="92">
                  <c:v>60.681276271942572</c:v>
                </c:pt>
                <c:pt idx="93">
                  <c:v>60.606071351004204</c:v>
                </c:pt>
                <c:pt idx="94">
                  <c:v>60.536400214688101</c:v>
                </c:pt>
                <c:pt idx="95">
                  <c:v>60.471872820828303</c:v>
                </c:pt>
                <c:pt idx="96">
                  <c:v>60.412124119232985</c:v>
                </c:pt>
                <c:pt idx="97">
                  <c:v>60.356812821374398</c:v>
                </c:pt>
                <c:pt idx="98">
                  <c:v>60.3056201720267</c:v>
                </c:pt>
                <c:pt idx="99">
                  <c:v>60.258248734481413</c:v>
                </c:pt>
              </c:numCache>
            </c:numRef>
          </c:yVal>
          <c:smooth val="0"/>
          <c:extLst>
            <c:ext xmlns:c16="http://schemas.microsoft.com/office/drawing/2014/chart" uri="{C3380CC4-5D6E-409C-BE32-E72D297353CC}">
              <c16:uniqueId val="{00000000-D8BB-4E4B-B51E-B7C9C5244E28}"/>
            </c:ext>
          </c:extLst>
        </c:ser>
        <c:ser>
          <c:idx val="2"/>
          <c:order val="2"/>
          <c:tx>
            <c:strRef>
              <c:f>'PCS-B1'!$H$3</c:f>
              <c:strCache>
                <c:ptCount val="1"/>
                <c:pt idx="0">
                  <c:v>6pi_off-target</c:v>
                </c:pt>
              </c:strCache>
            </c:strRef>
          </c:tx>
          <c:spPr>
            <a:ln w="15875">
              <a:solidFill>
                <a:schemeClr val="tx1"/>
              </a:solidFill>
            </a:ln>
          </c:spPr>
          <c:marker>
            <c:symbol val="none"/>
          </c:marker>
          <c:xVal>
            <c:numRef>
              <c:f>'PCS-B1'!$E$3:$E$102</c:f>
              <c:numCache>
                <c:formatCode>General</c:formatCode>
                <c:ptCount val="100"/>
                <c:pt idx="1">
                  <c:v>1.0000000000000005E-3</c:v>
                </c:pt>
                <c:pt idx="2">
                  <c:v>1.1154865637173087E-3</c:v>
                </c:pt>
                <c:pt idx="3">
                  <c:v>1.2443102738338213E-3</c:v>
                </c:pt>
                <c:pt idx="4">
                  <c:v>1.3880113915570006E-3</c:v>
                </c:pt>
                <c:pt idx="5">
                  <c:v>1.5483080575683641E-3</c:v>
                </c:pt>
                <c:pt idx="6">
                  <c:v>1.7271168347127162E-3</c:v>
                </c:pt>
                <c:pt idx="7">
                  <c:v>1.926575623091957E-3</c:v>
                </c:pt>
                <c:pt idx="8">
                  <c:v>2.1490692215443822E-3</c:v>
                </c:pt>
                <c:pt idx="9">
                  <c:v>2.3972578411311182E-3</c:v>
                </c:pt>
                <c:pt idx="10">
                  <c:v>2.6741089115476626E-3</c:v>
                </c:pt>
                <c:pt idx="11">
                  <c:v>2.9829325607480693E-3</c:v>
                </c:pt>
                <c:pt idx="12">
                  <c:v>3.3274211919892592E-3</c:v>
                </c:pt>
                <c:pt idx="13">
                  <c:v>3.7116936314921653E-3</c:v>
                </c:pt>
                <c:pt idx="14">
                  <c:v>4.1403443745646161E-3</c:v>
                </c:pt>
                <c:pt idx="15">
                  <c:v>4.6184985189892652E-3</c:v>
                </c:pt>
                <c:pt idx="16">
                  <c:v>5.1518730424807034E-3</c:v>
                </c:pt>
                <c:pt idx="17">
                  <c:v>5.7468451568645071E-3</c:v>
                </c:pt>
                <c:pt idx="18">
                  <c:v>6.4105285562460895E-3</c:v>
                </c:pt>
                <c:pt idx="19">
                  <c:v>7.1508584708184679E-3</c:v>
                </c:pt>
                <c:pt idx="20">
                  <c:v>7.976686543242106E-3</c:v>
                </c:pt>
                <c:pt idx="21">
                  <c:v>8.897886661971029E-3</c:v>
                </c:pt>
                <c:pt idx="22">
                  <c:v>9.9254730169079236E-3</c:v>
                </c:pt>
                <c:pt idx="23">
                  <c:v>1.1071731788899227E-2</c:v>
                </c:pt>
                <c:pt idx="24">
                  <c:v>1.2350368047598606E-2</c:v>
                </c:pt>
                <c:pt idx="25">
                  <c:v>1.3776669614059501E-2</c:v>
                </c:pt>
                <c:pt idx="26">
                  <c:v>1.5367689847255905E-2</c:v>
                </c:pt>
                <c:pt idx="27">
                  <c:v>1.7142451539988467E-2</c:v>
                </c:pt>
                <c:pt idx="28">
                  <c:v>1.9122174362031796E-2</c:v>
                </c:pt>
                <c:pt idx="29">
                  <c:v>2.1330528569905579E-2</c:v>
                </c:pt>
                <c:pt idx="30">
                  <c:v>2.3793918016717316E-2</c:v>
                </c:pt>
                <c:pt idx="31">
                  <c:v>2.6541795845838732E-2</c:v>
                </c:pt>
                <c:pt idx="32">
                  <c:v>2.9607016642960334E-2</c:v>
                </c:pt>
                <c:pt idx="33">
                  <c:v>3.3026229256976965E-2</c:v>
                </c:pt>
                <c:pt idx="34">
                  <c:v>3.6840314986404478E-2</c:v>
                </c:pt>
                <c:pt idx="35">
                  <c:v>4.1094876370446634E-2</c:v>
                </c:pt>
                <c:pt idx="36">
                  <c:v>4.5840782428856086E-2</c:v>
                </c:pt>
                <c:pt idx="37">
                  <c:v>5.1134776869676324E-2</c:v>
                </c:pt>
                <c:pt idx="38">
                  <c:v>5.7040156536805262E-2</c:v>
                </c:pt>
                <c:pt idx="39">
                  <c:v>6.3627528209138293E-2</c:v>
                </c:pt>
                <c:pt idx="40">
                  <c:v>7.0975652799836156E-2</c:v>
                </c:pt>
                <c:pt idx="41">
                  <c:v>7.9172387049280285E-2</c:v>
                </c:pt>
                <c:pt idx="42">
                  <c:v>8.8315733970896357E-2</c:v>
                </c:pt>
                <c:pt idx="43">
                  <c:v>9.8515014609364945E-2</c:v>
                </c:pt>
                <c:pt idx="44">
                  <c:v>0.10989217512115845</c:v>
                </c:pt>
                <c:pt idx="45">
                  <c:v>0.12258324480531924</c:v>
                </c:pt>
                <c:pt idx="46">
                  <c:v>0.13673996251720044</c:v>
                </c:pt>
                <c:pt idx="47">
                  <c:v>0.15253159091114271</c:v>
                </c:pt>
                <c:pt idx="48">
                  <c:v>0.17014694020380169</c:v>
                </c:pt>
                <c:pt idx="49">
                  <c:v>0.1897966256549492</c:v>
                </c:pt>
                <c:pt idx="50">
                  <c:v>0.21171558575697597</c:v>
                </c:pt>
                <c:pt idx="51">
                  <c:v>0.23616589124144191</c:v>
                </c:pt>
                <c:pt idx="52">
                  <c:v>0.26343987848814626</c:v>
                </c:pt>
                <c:pt idx="53">
                  <c:v>0.29386364480084237</c:v>
                </c:pt>
                <c:pt idx="54">
                  <c:v>0.32780094734032883</c:v>
                </c:pt>
                <c:pt idx="55">
                  <c:v>0.36565755233193487</c:v>
                </c:pt>
                <c:pt idx="56">
                  <c:v>0.40788608654802477</c:v>
                </c:pt>
                <c:pt idx="57">
                  <c:v>0.45499144907154743</c:v>
                </c:pt>
                <c:pt idx="58">
                  <c:v>0.5075368480455702</c:v>
                </c:pt>
                <c:pt idx="59">
                  <c:v>0.56615053458625653</c:v>
                </c:pt>
                <c:pt idx="60">
                  <c:v>0.63153331437232751</c:v>
                </c:pt>
                <c:pt idx="61">
                  <c:v>0.70446692672217637</c:v>
                </c:pt>
                <c:pt idx="62">
                  <c:v>0.78582339134179924</c:v>
                </c:pt>
                <c:pt idx="63">
                  <c:v>0.87657543449652864</c:v>
                </c:pt>
                <c:pt idx="64">
                  <c:v>0.9778081192655208</c:v>
                </c:pt>
                <c:pt idx="65">
                  <c:v>1.0907318189343584</c:v>
                </c:pt>
                <c:pt idx="66">
                  <c:v>1.2166966886401935</c:v>
                </c:pt>
                <c:pt idx="67">
                  <c:v>1.3572088082974501</c:v>
                </c:pt>
                <c:pt idx="68">
                  <c:v>1.5139481898145593</c:v>
                </c:pt>
                <c:pt idx="69">
                  <c:v>1.6887888639022528</c:v>
                </c:pt>
                <c:pt idx="70">
                  <c:v>1.8838212866383415</c:v>
                </c:pt>
                <c:pt idx="71">
                  <c:v>2.1013773336896842</c:v>
                </c:pt>
                <c:pt idx="72">
                  <c:v>2.3440581810308974</c:v>
                </c:pt>
                <c:pt idx="73">
                  <c:v>2.6147654055115548</c:v>
                </c:pt>
                <c:pt idx="74">
                  <c:v>2.9167356771209199</c:v>
                </c:pt>
                <c:pt idx="75">
                  <c:v>3.2535794577432338</c:v>
                </c:pt>
                <c:pt idx="76">
                  <c:v>3.6293241690991582</c:v>
                </c:pt>
                <c:pt idx="77">
                  <c:v>4.0484623460045128</c:v>
                </c:pt>
                <c:pt idx="78">
                  <c:v>4.5160053506834057</c:v>
                </c:pt>
                <c:pt idx="79">
                  <c:v>5.0375432903627102</c:v>
                </c:pt>
                <c:pt idx="80">
                  <c:v>5.6193118545437803</c:v>
                </c:pt>
                <c:pt idx="81">
                  <c:v>6.2682668710808676</c:v>
                </c:pt>
                <c:pt idx="82">
                  <c:v>6.9921674724848994</c:v>
                </c:pt>
                <c:pt idx="83">
                  <c:v>7.7996688668179752</c:v>
                </c:pt>
                <c:pt idx="84">
                  <c:v>8.7004258223794988</c:v>
                </c:pt>
                <c:pt idx="85">
                  <c:v>9.7052081034832494</c:v>
                </c:pt>
                <c:pt idx="86">
                  <c:v>10.826029237515566</c:v>
                </c:pt>
                <c:pt idx="87">
                  <c:v>12.076290152859077</c:v>
                </c:pt>
                <c:pt idx="88">
                  <c:v>13.470939405065637</c:v>
                </c:pt>
                <c:pt idx="89">
                  <c:v>15.026651907000762</c:v>
                </c:pt>
                <c:pt idx="90">
                  <c:v>16.762028299916029</c:v>
                </c:pt>
                <c:pt idx="91">
                  <c:v>18.697817349205195</c:v>
                </c:pt>
                <c:pt idx="92">
                  <c:v>20.857164023878312</c:v>
                </c:pt>
                <c:pt idx="93">
                  <c:v>23.265886225883747</c:v>
                </c:pt>
                <c:pt idx="94">
                  <c:v>25.952783477948323</c:v>
                </c:pt>
                <c:pt idx="95">
                  <c:v>28.949981260715933</c:v>
                </c:pt>
                <c:pt idx="96">
                  <c:v>32.293315116195807</c:v>
                </c:pt>
                <c:pt idx="97">
                  <c:v>36.022759110004642</c:v>
                </c:pt>
                <c:pt idx="98">
                  <c:v>40.182903775234522</c:v>
                </c:pt>
                <c:pt idx="99">
                  <c:v>44.823489252418582</c:v>
                </c:pt>
              </c:numCache>
            </c:numRef>
          </c:xVal>
          <c:yVal>
            <c:numRef>
              <c:f>'PCS-B1'!$H$4:$H$103</c:f>
              <c:numCache>
                <c:formatCode>General</c:formatCode>
                <c:ptCount val="100"/>
                <c:pt idx="0">
                  <c:v>101.42031332355801</c:v>
                </c:pt>
                <c:pt idx="1">
                  <c:v>101.47095049209</c:v>
                </c:pt>
                <c:pt idx="2">
                  <c:v>101.522264272098</c:v>
                </c:pt>
                <c:pt idx="3">
                  <c:v>101.57426370351099</c:v>
                </c:pt>
                <c:pt idx="4">
                  <c:v>101.62695794701</c:v>
                </c:pt>
                <c:pt idx="5">
                  <c:v>101.680356285645</c:v>
                </c:pt>
                <c:pt idx="6">
                  <c:v>101.73446812646395</c:v>
                </c:pt>
                <c:pt idx="7">
                  <c:v>101.789303002171</c:v>
                </c:pt>
                <c:pt idx="8">
                  <c:v>101.84487057280397</c:v>
                </c:pt>
                <c:pt idx="9">
                  <c:v>101.90118062743502</c:v>
                </c:pt>
                <c:pt idx="10">
                  <c:v>101.95824308589199</c:v>
                </c:pt>
                <c:pt idx="11">
                  <c:v>102.016068000505</c:v>
                </c:pt>
                <c:pt idx="12">
                  <c:v>102.07466555787703</c:v>
                </c:pt>
                <c:pt idx="13">
                  <c:v>102.13404608067198</c:v>
                </c:pt>
                <c:pt idx="14">
                  <c:v>102.19422002943705</c:v>
                </c:pt>
                <c:pt idx="15">
                  <c:v>102.25519800443996</c:v>
                </c:pt>
                <c:pt idx="16">
                  <c:v>102.31699074753401</c:v>
                </c:pt>
                <c:pt idx="17">
                  <c:v>102.37960914405097</c:v>
                </c:pt>
                <c:pt idx="18">
                  <c:v>102.44306422471506</c:v>
                </c:pt>
                <c:pt idx="19">
                  <c:v>102.50736716758297</c:v>
                </c:pt>
                <c:pt idx="20">
                  <c:v>102.57252930001198</c:v>
                </c:pt>
                <c:pt idx="21">
                  <c:v>102.63856210065394</c:v>
                </c:pt>
                <c:pt idx="22">
                  <c:v>102.70547720147097</c:v>
                </c:pt>
                <c:pt idx="23">
                  <c:v>102.77328638978901</c:v>
                </c:pt>
                <c:pt idx="24">
                  <c:v>102.84200161036398</c:v>
                </c:pt>
                <c:pt idx="25">
                  <c:v>102.91163496748803</c:v>
                </c:pt>
                <c:pt idx="26">
                  <c:v>102.98219872712097</c:v>
                </c:pt>
                <c:pt idx="27">
                  <c:v>103.05370531904097</c:v>
                </c:pt>
                <c:pt idx="28">
                  <c:v>103.12616733903897</c:v>
                </c:pt>
                <c:pt idx="29">
                  <c:v>103.19959755113</c:v>
                </c:pt>
                <c:pt idx="30">
                  <c:v>103.274008889801</c:v>
                </c:pt>
                <c:pt idx="31">
                  <c:v>103.34941446228602</c:v>
                </c:pt>
                <c:pt idx="32">
                  <c:v>103.42582755086798</c:v>
                </c:pt>
                <c:pt idx="33">
                  <c:v>103.50326161522203</c:v>
                </c:pt>
                <c:pt idx="34">
                  <c:v>103.58173029477901</c:v>
                </c:pt>
                <c:pt idx="35">
                  <c:v>103.661247411123</c:v>
                </c:pt>
                <c:pt idx="36">
                  <c:v>103.74182697042703</c:v>
                </c:pt>
                <c:pt idx="37">
                  <c:v>103.823483165914</c:v>
                </c:pt>
                <c:pt idx="38">
                  <c:v>103.90623038035299</c:v>
                </c:pt>
                <c:pt idx="39">
                  <c:v>103.990083188589</c:v>
                </c:pt>
                <c:pt idx="40">
                  <c:v>104.07505636010798</c:v>
                </c:pt>
                <c:pt idx="41">
                  <c:v>104.16116486163303</c:v>
                </c:pt>
                <c:pt idx="42">
                  <c:v>104.248423859756</c:v>
                </c:pt>
                <c:pt idx="43">
                  <c:v>104.33684872360597</c:v>
                </c:pt>
                <c:pt idx="44">
                  <c:v>104.426455027552</c:v>
                </c:pt>
                <c:pt idx="45">
                  <c:v>104.51725855394203</c:v>
                </c:pt>
                <c:pt idx="46">
                  <c:v>104.609275295876</c:v>
                </c:pt>
                <c:pt idx="47">
                  <c:v>104.70252146002299</c:v>
                </c:pt>
                <c:pt idx="48">
                  <c:v>104.79701346946604</c:v>
                </c:pt>
                <c:pt idx="49">
                  <c:v>104.89276796659196</c:v>
                </c:pt>
                <c:pt idx="50">
                  <c:v>104.98980181601797</c:v>
                </c:pt>
                <c:pt idx="51">
                  <c:v>105.08813210755693</c:v>
                </c:pt>
                <c:pt idx="52">
                  <c:v>105.18777615922095</c:v>
                </c:pt>
                <c:pt idx="53">
                  <c:v>105.288751520267</c:v>
                </c:pt>
                <c:pt idx="54">
                  <c:v>105.391075974282</c:v>
                </c:pt>
                <c:pt idx="55">
                  <c:v>105.49476754231003</c:v>
                </c:pt>
                <c:pt idx="56">
                  <c:v>105.59984448602</c:v>
                </c:pt>
                <c:pt idx="57">
                  <c:v>105.706325310913</c:v>
                </c:pt>
                <c:pt idx="58">
                  <c:v>105.81422876958102</c:v>
                </c:pt>
                <c:pt idx="59">
                  <c:v>105.923573864999</c:v>
                </c:pt>
                <c:pt idx="60">
                  <c:v>106.03437985386597</c:v>
                </c:pt>
                <c:pt idx="61">
                  <c:v>106.14666624999005</c:v>
                </c:pt>
                <c:pt idx="62">
                  <c:v>106.26045282771901</c:v>
                </c:pt>
                <c:pt idx="63">
                  <c:v>106.375759625415</c:v>
                </c:pt>
                <c:pt idx="64">
                  <c:v>106.49260694897603</c:v>
                </c:pt>
                <c:pt idx="65">
                  <c:v>106.61101537540398</c:v>
                </c:pt>
                <c:pt idx="66">
                  <c:v>106.73100575642297</c:v>
                </c:pt>
                <c:pt idx="67">
                  <c:v>106.852599222143</c:v>
                </c:pt>
                <c:pt idx="68">
                  <c:v>106.97581718477097</c:v>
                </c:pt>
                <c:pt idx="69">
                  <c:v>107.100681342375</c:v>
                </c:pt>
                <c:pt idx="70">
                  <c:v>107.22721368269706</c:v>
                </c:pt>
                <c:pt idx="71">
                  <c:v>107.35543648701598</c:v>
                </c:pt>
                <c:pt idx="72">
                  <c:v>107.48537233406195</c:v>
                </c:pt>
                <c:pt idx="73">
                  <c:v>107.61704410398397</c:v>
                </c:pt>
                <c:pt idx="74">
                  <c:v>107.750474982369</c:v>
                </c:pt>
                <c:pt idx="75">
                  <c:v>107.88568846431502</c:v>
                </c:pt>
                <c:pt idx="76">
                  <c:v>108.02270835855795</c:v>
                </c:pt>
                <c:pt idx="77">
                  <c:v>108.161558791657</c:v>
                </c:pt>
                <c:pt idx="78">
                  <c:v>108.302264212228</c:v>
                </c:pt>
                <c:pt idx="79">
                  <c:v>108.44484939524104</c:v>
                </c:pt>
                <c:pt idx="80">
                  <c:v>108.58933944637</c:v>
                </c:pt>
                <c:pt idx="81">
                  <c:v>108.73575980640496</c:v>
                </c:pt>
                <c:pt idx="82">
                  <c:v>108.88413625571502</c:v>
                </c:pt>
                <c:pt idx="83">
                  <c:v>109.034494918779</c:v>
                </c:pt>
                <c:pt idx="84">
                  <c:v>109.186862268776</c:v>
                </c:pt>
                <c:pt idx="85">
                  <c:v>109.341265132228</c:v>
                </c:pt>
                <c:pt idx="86">
                  <c:v>109.49773069371302</c:v>
                </c:pt>
                <c:pt idx="87">
                  <c:v>109.65628650063897</c:v>
                </c:pt>
                <c:pt idx="88">
                  <c:v>109.81696046808003</c:v>
                </c:pt>
                <c:pt idx="89">
                  <c:v>109.97978088367597</c:v>
                </c:pt>
                <c:pt idx="90">
                  <c:v>110.14477641260196</c:v>
                </c:pt>
                <c:pt idx="91">
                  <c:v>110.31197610259596</c:v>
                </c:pt>
                <c:pt idx="92">
                  <c:v>110.48140938905902</c:v>
                </c:pt>
                <c:pt idx="93">
                  <c:v>110.65310610022597</c:v>
                </c:pt>
                <c:pt idx="94">
                  <c:v>110.827096462394</c:v>
                </c:pt>
                <c:pt idx="95">
                  <c:v>111.003411105236</c:v>
                </c:pt>
                <c:pt idx="96">
                  <c:v>111.18208106716597</c:v>
                </c:pt>
                <c:pt idx="97">
                  <c:v>111.36313780079701</c:v>
                </c:pt>
                <c:pt idx="98">
                  <c:v>111.54661317845202</c:v>
                </c:pt>
                <c:pt idx="99">
                  <c:v>111.73253949776</c:v>
                </c:pt>
              </c:numCache>
            </c:numRef>
          </c:yVal>
          <c:smooth val="0"/>
          <c:extLst>
            <c:ext xmlns:c16="http://schemas.microsoft.com/office/drawing/2014/chart" uri="{C3380CC4-5D6E-409C-BE32-E72D297353CC}">
              <c16:uniqueId val="{00000001-D8BB-4E4B-B51E-B7C9C5244E28}"/>
            </c:ext>
          </c:extLst>
        </c:ser>
        <c:ser>
          <c:idx val="7"/>
          <c:order val="3"/>
          <c:spPr>
            <a:ln>
              <a:noFill/>
            </a:ln>
          </c:spPr>
          <c:marker>
            <c:symbol val="circle"/>
            <c:size val="5"/>
            <c:spPr>
              <a:solidFill>
                <a:schemeClr val="tx1">
                  <a:lumMod val="95000"/>
                  <a:lumOff val="5000"/>
                </a:schemeClr>
              </a:solidFill>
              <a:ln w="3175">
                <a:solidFill>
                  <a:schemeClr val="tx1">
                    <a:lumMod val="75000"/>
                    <a:lumOff val="25000"/>
                  </a:schemeClr>
                </a:solidFill>
              </a:ln>
            </c:spPr>
          </c:marker>
          <c:errBars>
            <c:errDir val="y"/>
            <c:errBarType val="both"/>
            <c:errValType val="cust"/>
            <c:noEndCap val="0"/>
            <c:plus>
              <c:numRef>
                <c:f>'PCS-B1'!$D$15:$D$21</c:f>
                <c:numCache>
                  <c:formatCode>General</c:formatCode>
                  <c:ptCount val="7"/>
                  <c:pt idx="0">
                    <c:v>1.9910307054618577</c:v>
                  </c:pt>
                  <c:pt idx="1">
                    <c:v>10.719358938479623</c:v>
                  </c:pt>
                  <c:pt idx="2">
                    <c:v>21.573937003850251</c:v>
                  </c:pt>
                  <c:pt idx="3">
                    <c:v>7.6281192658455961</c:v>
                  </c:pt>
                  <c:pt idx="4">
                    <c:v>8.9425529767540528</c:v>
                  </c:pt>
                  <c:pt idx="5">
                    <c:v>9.7662230642729817</c:v>
                  </c:pt>
                  <c:pt idx="6">
                    <c:v>11.113515792917685</c:v>
                  </c:pt>
                </c:numCache>
              </c:numRef>
            </c:plus>
            <c:minus>
              <c:numRef>
                <c:f>'PCS-B1'!$D$15:$D$21</c:f>
                <c:numCache>
                  <c:formatCode>General</c:formatCode>
                  <c:ptCount val="7"/>
                  <c:pt idx="0">
                    <c:v>1.9910307054618577</c:v>
                  </c:pt>
                  <c:pt idx="1">
                    <c:v>10.719358938479623</c:v>
                  </c:pt>
                  <c:pt idx="2">
                    <c:v>21.573937003850251</c:v>
                  </c:pt>
                  <c:pt idx="3">
                    <c:v>7.6281192658455961</c:v>
                  </c:pt>
                  <c:pt idx="4">
                    <c:v>8.9425529767540528</c:v>
                  </c:pt>
                  <c:pt idx="5">
                    <c:v>9.7662230642729817</c:v>
                  </c:pt>
                  <c:pt idx="6">
                    <c:v>11.113515792917685</c:v>
                  </c:pt>
                </c:numCache>
              </c:numRef>
            </c:minus>
          </c:errBars>
          <c:xVal>
            <c:numRef>
              <c:f>'PCS-B1'!$A$15:$A$21</c:f>
              <c:numCache>
                <c:formatCode>General</c:formatCode>
                <c:ptCount val="7"/>
                <c:pt idx="0">
                  <c:v>1.0000000000000005E-3</c:v>
                </c:pt>
                <c:pt idx="1">
                  <c:v>2.0000000000000007E-2</c:v>
                </c:pt>
                <c:pt idx="2">
                  <c:v>0.1</c:v>
                </c:pt>
                <c:pt idx="3">
                  <c:v>0.5</c:v>
                </c:pt>
                <c:pt idx="4">
                  <c:v>2.5</c:v>
                </c:pt>
                <c:pt idx="5">
                  <c:v>15</c:v>
                </c:pt>
                <c:pt idx="6">
                  <c:v>50</c:v>
                </c:pt>
              </c:numCache>
            </c:numRef>
          </c:xVal>
          <c:yVal>
            <c:numRef>
              <c:f>'PCS-B1'!$C$15:$C$21</c:f>
              <c:numCache>
                <c:formatCode>General</c:formatCode>
                <c:ptCount val="7"/>
                <c:pt idx="0">
                  <c:v>100</c:v>
                </c:pt>
                <c:pt idx="1">
                  <c:v>105.12441390014136</c:v>
                </c:pt>
                <c:pt idx="2">
                  <c:v>107.46681495871069</c:v>
                </c:pt>
                <c:pt idx="3">
                  <c:v>100.52325474286633</c:v>
                </c:pt>
                <c:pt idx="4">
                  <c:v>107.89591692630181</c:v>
                </c:pt>
                <c:pt idx="5">
                  <c:v>110.99359758993245</c:v>
                </c:pt>
                <c:pt idx="6">
                  <c:v>111.43084207009404</c:v>
                </c:pt>
              </c:numCache>
            </c:numRef>
          </c:yVal>
          <c:smooth val="0"/>
          <c:extLst>
            <c:ext xmlns:c16="http://schemas.microsoft.com/office/drawing/2014/chart" uri="{C3380CC4-5D6E-409C-BE32-E72D297353CC}">
              <c16:uniqueId val="{00000002-D8BB-4E4B-B51E-B7C9C5244E28}"/>
            </c:ext>
          </c:extLst>
        </c:ser>
        <c:ser>
          <c:idx val="0"/>
          <c:order val="0"/>
          <c:spPr>
            <a:ln w="28575">
              <a:noFill/>
            </a:ln>
          </c:spPr>
          <c:marker>
            <c:symbol val="circle"/>
            <c:size val="5"/>
            <c:spPr>
              <a:solidFill>
                <a:schemeClr val="bg1">
                  <a:lumMod val="50000"/>
                </a:schemeClr>
              </a:solidFill>
              <a:ln w="3175">
                <a:solidFill>
                  <a:schemeClr val="bg1">
                    <a:lumMod val="75000"/>
                  </a:schemeClr>
                </a:solidFill>
              </a:ln>
            </c:spPr>
          </c:marker>
          <c:errBars>
            <c:errDir val="y"/>
            <c:errBarType val="both"/>
            <c:errValType val="cust"/>
            <c:noEndCap val="0"/>
            <c:plus>
              <c:numRef>
                <c:f>'PCS-B1'!$D$3:$D$9</c:f>
                <c:numCache>
                  <c:formatCode>General</c:formatCode>
                  <c:ptCount val="7"/>
                  <c:pt idx="0">
                    <c:v>5.1829020083213351</c:v>
                  </c:pt>
                  <c:pt idx="1">
                    <c:v>11.683079982406023</c:v>
                  </c:pt>
                  <c:pt idx="2">
                    <c:v>8.1510581543426408</c:v>
                  </c:pt>
                  <c:pt idx="3">
                    <c:v>6.8741397900384236</c:v>
                  </c:pt>
                  <c:pt idx="4">
                    <c:v>5.0139618214393495</c:v>
                  </c:pt>
                  <c:pt idx="5">
                    <c:v>4.4583443844342519</c:v>
                  </c:pt>
                  <c:pt idx="6">
                    <c:v>5.4574078760617493</c:v>
                  </c:pt>
                </c:numCache>
              </c:numRef>
            </c:plus>
            <c:minus>
              <c:numRef>
                <c:f>'PCS-B1'!$D$3:$D$9</c:f>
                <c:numCache>
                  <c:formatCode>General</c:formatCode>
                  <c:ptCount val="7"/>
                  <c:pt idx="0">
                    <c:v>5.1829020083213351</c:v>
                  </c:pt>
                  <c:pt idx="1">
                    <c:v>11.683079982406023</c:v>
                  </c:pt>
                  <c:pt idx="2">
                    <c:v>8.1510581543426408</c:v>
                  </c:pt>
                  <c:pt idx="3">
                    <c:v>6.8741397900384236</c:v>
                  </c:pt>
                  <c:pt idx="4">
                    <c:v>5.0139618214393495</c:v>
                  </c:pt>
                  <c:pt idx="5">
                    <c:v>4.4583443844342519</c:v>
                  </c:pt>
                  <c:pt idx="6">
                    <c:v>5.4574078760617493</c:v>
                  </c:pt>
                </c:numCache>
              </c:numRef>
            </c:minus>
          </c:errBars>
          <c:xVal>
            <c:numRef>
              <c:f>'PCS-B1'!$A$3:$A$9</c:f>
              <c:numCache>
                <c:formatCode>General</c:formatCode>
                <c:ptCount val="7"/>
                <c:pt idx="0">
                  <c:v>1.0000000000000005E-3</c:v>
                </c:pt>
                <c:pt idx="1">
                  <c:v>2.0000000000000007E-2</c:v>
                </c:pt>
                <c:pt idx="2">
                  <c:v>0.1</c:v>
                </c:pt>
                <c:pt idx="3">
                  <c:v>0.5</c:v>
                </c:pt>
                <c:pt idx="4">
                  <c:v>2.5</c:v>
                </c:pt>
                <c:pt idx="5">
                  <c:v>15</c:v>
                </c:pt>
                <c:pt idx="6">
                  <c:v>50</c:v>
                </c:pt>
              </c:numCache>
            </c:numRef>
          </c:xVal>
          <c:yVal>
            <c:numRef>
              <c:f>'PCS-B1'!$C$3:$C$9</c:f>
              <c:numCache>
                <c:formatCode>General</c:formatCode>
                <c:ptCount val="7"/>
                <c:pt idx="0">
                  <c:v>100</c:v>
                </c:pt>
                <c:pt idx="1">
                  <c:v>95.335247276558974</c:v>
                </c:pt>
                <c:pt idx="2">
                  <c:v>81.644501436055208</c:v>
                </c:pt>
                <c:pt idx="3">
                  <c:v>72.5894095286652</c:v>
                </c:pt>
                <c:pt idx="4">
                  <c:v>65.847408406220978</c:v>
                </c:pt>
                <c:pt idx="5">
                  <c:v>57.272923209870804</c:v>
                </c:pt>
                <c:pt idx="6">
                  <c:v>62.552102832914812</c:v>
                </c:pt>
              </c:numCache>
            </c:numRef>
          </c:yVal>
          <c:smooth val="0"/>
          <c:extLst>
            <c:ext xmlns:c16="http://schemas.microsoft.com/office/drawing/2014/chart" uri="{C3380CC4-5D6E-409C-BE32-E72D297353CC}">
              <c16:uniqueId val="{00000003-D8BB-4E4B-B51E-B7C9C5244E28}"/>
            </c:ext>
          </c:extLst>
        </c:ser>
        <c:dLbls>
          <c:showLegendKey val="0"/>
          <c:showVal val="0"/>
          <c:showCatName val="0"/>
          <c:showSerName val="0"/>
          <c:showPercent val="0"/>
          <c:showBubbleSize val="0"/>
        </c:dLbls>
        <c:axId val="51812608"/>
        <c:axId val="51822592"/>
      </c:scatterChart>
      <c:valAx>
        <c:axId val="51812608"/>
        <c:scaling>
          <c:logBase val="10"/>
          <c:orientation val="minMax"/>
          <c:max val="50"/>
        </c:scaling>
        <c:delete val="0"/>
        <c:axPos val="b"/>
        <c:numFmt formatCode="General" sourceLinked="1"/>
        <c:majorTickMark val="out"/>
        <c:minorTickMark val="none"/>
        <c:tickLblPos val="nextTo"/>
        <c:spPr>
          <a:ln w="9525">
            <a:solidFill>
              <a:schemeClr val="tx1"/>
            </a:solidFill>
          </a:ln>
        </c:spPr>
        <c:txPr>
          <a:bodyPr/>
          <a:lstStyle/>
          <a:p>
            <a:pPr>
              <a:defRPr>
                <a:solidFill>
                  <a:schemeClr val="bg1"/>
                </a:solidFill>
              </a:defRPr>
            </a:pPr>
            <a:endParaRPr lang="ko-KR"/>
          </a:p>
        </c:txPr>
        <c:crossAx val="51822592"/>
        <c:crosses val="autoZero"/>
        <c:crossBetween val="midCat"/>
        <c:majorUnit val="10"/>
      </c:valAx>
      <c:valAx>
        <c:axId val="51822592"/>
        <c:scaling>
          <c:orientation val="minMax"/>
          <c:max val="140"/>
        </c:scaling>
        <c:delete val="0"/>
        <c:axPos val="l"/>
        <c:numFmt formatCode="General" sourceLinked="1"/>
        <c:majorTickMark val="out"/>
        <c:minorTickMark val="none"/>
        <c:tickLblPos val="nextTo"/>
        <c:spPr>
          <a:ln w="9525">
            <a:solidFill>
              <a:schemeClr val="tx1"/>
            </a:solidFill>
          </a:ln>
        </c:spPr>
        <c:crossAx val="51812608"/>
        <c:crossesAt val="0"/>
        <c:crossBetween val="midCat"/>
      </c:valAx>
    </c:plotArea>
    <c:plotVisOnly val="1"/>
    <c:dispBlanksAs val="gap"/>
    <c:showDLblsOverMax val="0"/>
  </c:chart>
  <c:txPr>
    <a:bodyPr/>
    <a:lstStyle/>
    <a:p>
      <a:pPr>
        <a:defRPr sz="1000">
          <a:latin typeface="Arial" panose="020B0604020202020204" pitchFamily="34" charset="0"/>
          <a:cs typeface="Arial" panose="020B0604020202020204" pitchFamily="34" charset="0"/>
        </a:defRPr>
      </a:pPr>
      <a:endParaRPr lang="ko-K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19050" cap="rnd">
              <a:noFill/>
              <a:round/>
            </a:ln>
            <a:effectLst/>
          </c:spPr>
          <c:marker>
            <c:symbol val="none"/>
          </c:marker>
          <c:cat>
            <c:numRef>
              <c:f>Sheet2!$A$15:$A$19</c:f>
              <c:numCache>
                <c:formatCode>General</c:formatCode>
                <c:ptCount val="5"/>
                <c:pt idx="0">
                  <c:v>0</c:v>
                </c:pt>
                <c:pt idx="1">
                  <c:v>1.0000000000000004E-2</c:v>
                </c:pt>
                <c:pt idx="2">
                  <c:v>0.1</c:v>
                </c:pt>
                <c:pt idx="3">
                  <c:v>1</c:v>
                </c:pt>
                <c:pt idx="4">
                  <c:v>10</c:v>
                </c:pt>
              </c:numCache>
            </c:numRef>
          </c:cat>
          <c:val>
            <c:numRef>
              <c:f>Sheet2!$B$15:$B$19</c:f>
              <c:numCache>
                <c:formatCode>General</c:formatCode>
                <c:ptCount val="5"/>
                <c:pt idx="0">
                  <c:v>0</c:v>
                </c:pt>
                <c:pt idx="1">
                  <c:v>0</c:v>
                </c:pt>
                <c:pt idx="2">
                  <c:v>0</c:v>
                </c:pt>
                <c:pt idx="3">
                  <c:v>0</c:v>
                </c:pt>
              </c:numCache>
            </c:numRef>
          </c:val>
          <c:smooth val="0"/>
          <c:extLst>
            <c:ext xmlns:c16="http://schemas.microsoft.com/office/drawing/2014/chart" uri="{C3380CC4-5D6E-409C-BE32-E72D297353CC}">
              <c16:uniqueId val="{00000000-805C-4E3E-8BF8-BD2E7693D3BB}"/>
            </c:ext>
          </c:extLst>
        </c:ser>
        <c:dLbls>
          <c:showLegendKey val="0"/>
          <c:showVal val="0"/>
          <c:showCatName val="0"/>
          <c:showSerName val="0"/>
          <c:showPercent val="0"/>
          <c:showBubbleSize val="0"/>
        </c:dLbls>
        <c:smooth val="0"/>
        <c:axId val="67891968"/>
        <c:axId val="67893504"/>
      </c:lineChart>
      <c:catAx>
        <c:axId val="67891968"/>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ko-KR"/>
          </a:p>
        </c:txPr>
        <c:crossAx val="67893504"/>
        <c:crosses val="autoZero"/>
        <c:auto val="1"/>
        <c:lblAlgn val="ctr"/>
        <c:lblOffset val="100"/>
        <c:tickMarkSkip val="1"/>
        <c:noMultiLvlLbl val="0"/>
      </c:catAx>
      <c:valAx>
        <c:axId val="6789350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noFill/>
                <a:latin typeface="Arial" panose="020B0604020202020204" pitchFamily="34" charset="0"/>
                <a:ea typeface="+mn-ea"/>
                <a:cs typeface="Arial" panose="020B0604020202020204" pitchFamily="34" charset="0"/>
              </a:defRPr>
            </a:pPr>
            <a:endParaRPr lang="ko-KR"/>
          </a:p>
        </c:txPr>
        <c:crossAx val="67891968"/>
        <c:crosses val="autoZero"/>
        <c:crossBetween val="midCat"/>
      </c:valAx>
      <c:spPr>
        <a:no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ko-K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3696236559139"/>
          <c:y val="6.1890838206627698E-2"/>
          <c:w val="0.68125224014336916"/>
          <c:h val="0.71162962962962983"/>
        </c:manualLayout>
      </c:layout>
      <c:scatterChart>
        <c:scatterStyle val="lineMarker"/>
        <c:varyColors val="0"/>
        <c:ser>
          <c:idx val="0"/>
          <c:order val="0"/>
          <c:spPr>
            <a:ln w="28575">
              <a:noFill/>
            </a:ln>
          </c:spPr>
          <c:marker>
            <c:symbol val="circle"/>
            <c:size val="3"/>
            <c:spPr>
              <a:solidFill>
                <a:schemeClr val="tx1"/>
              </a:solidFill>
              <a:ln>
                <a:noFill/>
              </a:ln>
            </c:spPr>
          </c:marker>
          <c:trendline>
            <c:spPr>
              <a:ln w="19050">
                <a:solidFill>
                  <a:schemeClr val="tx1">
                    <a:lumMod val="50000"/>
                    <a:lumOff val="50000"/>
                  </a:schemeClr>
                </a:solidFill>
                <a:prstDash val="sysDot"/>
              </a:ln>
            </c:spPr>
            <c:trendlineType val="linear"/>
            <c:dispRSqr val="1"/>
            <c:dispEq val="1"/>
            <c:trendlineLbl>
              <c:layout>
                <c:manualLayout>
                  <c:x val="-0.13657482078853042"/>
                  <c:y val="-0.11265594541910334"/>
                </c:manualLayout>
              </c:layout>
              <c:tx>
                <c:rich>
                  <a:bodyPr/>
                  <a:lstStyle/>
                  <a:p>
                    <a:pPr>
                      <a:defRPr/>
                    </a:pPr>
                    <a:r>
                      <a:rPr lang="en-US" altLang="en-US" sz="700" b="0" baseline="0" dirty="0"/>
                      <a:t>y = 14.37 x - 243.09</a:t>
                    </a:r>
                    <a:r>
                      <a:rPr lang="en-US" altLang="en-US" b="1" baseline="0" dirty="0"/>
                      <a:t> 
</a:t>
                    </a:r>
                    <a:r>
                      <a:rPr lang="en-US" altLang="en-US" b="1" i="1" baseline="0" dirty="0"/>
                      <a:t>R²</a:t>
                    </a:r>
                    <a:r>
                      <a:rPr lang="en-US" altLang="en-US" b="1" baseline="0" dirty="0"/>
                      <a:t> = 0.61 </a:t>
                    </a:r>
                    <a:endParaRPr lang="en-US" altLang="en-US" b="1" dirty="0"/>
                  </a:p>
                </c:rich>
              </c:tx>
              <c:numFmt formatCode="#,##0.00_);[Red]\(#,##0.00\)" sourceLinked="0"/>
            </c:trendlineLbl>
          </c:trendline>
          <c:xVal>
            <c:numRef>
              <c:f>'[Fig. 2 160721 ago-RNAduplex JYP.xlsx]보정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'[Fig. 2 160721 ago-RNAduplex JYP.xlsx]보정 only'!$N$2:$N$21</c:f>
              <c:numCache>
                <c:formatCode>General</c:formatCode>
                <c:ptCount val="20"/>
                <c:pt idx="0">
                  <c:v>45.074626865671618</c:v>
                </c:pt>
                <c:pt idx="1">
                  <c:v>11.664633660453228</c:v>
                </c:pt>
                <c:pt idx="2">
                  <c:v>52.65625</c:v>
                </c:pt>
                <c:pt idx="3">
                  <c:v>10.525910615960973</c:v>
                </c:pt>
                <c:pt idx="4">
                  <c:v>8.8888888888888893</c:v>
                </c:pt>
                <c:pt idx="5">
                  <c:v>14.255319148936168</c:v>
                </c:pt>
                <c:pt idx="6">
                  <c:v>34.42622950819672</c:v>
                </c:pt>
                <c:pt idx="7">
                  <c:v>46.5</c:v>
                </c:pt>
                <c:pt idx="8">
                  <c:v>82.272727272727224</c:v>
                </c:pt>
                <c:pt idx="9">
                  <c:v>5.0819672131147557</c:v>
                </c:pt>
                <c:pt idx="10">
                  <c:v>11.060606060606066</c:v>
                </c:pt>
                <c:pt idx="11">
                  <c:v>5.9090909090909083</c:v>
                </c:pt>
                <c:pt idx="12">
                  <c:v>6.7692307692307692</c:v>
                </c:pt>
                <c:pt idx="13">
                  <c:v>20.5</c:v>
                </c:pt>
                <c:pt idx="14">
                  <c:v>37.755102040816332</c:v>
                </c:pt>
                <c:pt idx="15">
                  <c:v>97.61904761904762</c:v>
                </c:pt>
                <c:pt idx="16">
                  <c:v>11.366869972847065</c:v>
                </c:pt>
                <c:pt idx="17">
                  <c:v>6.5432098765432105</c:v>
                </c:pt>
                <c:pt idx="18">
                  <c:v>5.2380952380952364</c:v>
                </c:pt>
                <c:pt idx="19">
                  <c:v>88.275862068965509</c:v>
                </c:pt>
              </c:numCache>
            </c:numRef>
          </c:yVal>
          <c:smooth val="0"/>
          <c:extLst>
            <c:ext xmlns:c16="http://schemas.microsoft.com/office/drawing/2014/chart" uri="{C3380CC4-5D6E-409C-BE32-E72D297353CC}">
              <c16:uniqueId val="{00000000-E898-4BA2-A354-E6C7134E06EE}"/>
            </c:ext>
          </c:extLst>
        </c:ser>
        <c:dLbls>
          <c:showLegendKey val="0"/>
          <c:showVal val="0"/>
          <c:showCatName val="0"/>
          <c:showSerName val="0"/>
          <c:showPercent val="0"/>
          <c:showBubbleSize val="0"/>
        </c:dLbls>
        <c:axId val="63351808"/>
        <c:axId val="63369984"/>
      </c:scatterChart>
      <c:valAx>
        <c:axId val="63351808"/>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3369984"/>
        <c:crosses val="autoZero"/>
        <c:crossBetween val="midCat"/>
        <c:majorUnit val="2"/>
      </c:valAx>
      <c:valAx>
        <c:axId val="63369984"/>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3351808"/>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474955197132624"/>
          <c:y val="6.1890838206627698E-2"/>
          <c:w val="0.67556227598566287"/>
          <c:h val="0.71162962962962983"/>
        </c:manualLayout>
      </c:layout>
      <c:scatterChart>
        <c:scatterStyle val="lineMarker"/>
        <c:varyColors val="0"/>
        <c:ser>
          <c:idx val="0"/>
          <c:order val="0"/>
          <c:spPr>
            <a:ln w="28575">
              <a:noFill/>
            </a:ln>
          </c:spPr>
          <c:marker>
            <c:symbol val="circle"/>
            <c:size val="3"/>
            <c:spPr>
              <a:solidFill>
                <a:schemeClr val="tx1"/>
              </a:solidFill>
              <a:ln>
                <a:noFill/>
              </a:ln>
            </c:spPr>
          </c:marker>
          <c:trendline>
            <c:spPr>
              <a:ln>
                <a:noFill/>
              </a:ln>
            </c:spPr>
            <c:trendlineType val="linear"/>
            <c:dispRSqr val="1"/>
            <c:dispEq val="0"/>
            <c:trendlineLbl>
              <c:layout>
                <c:manualLayout>
                  <c:x val="-0.26150750276172302"/>
                  <c:y val="-0.35395696442844671"/>
                </c:manualLayout>
              </c:layout>
              <c:numFmt formatCode="#,##0.00_);[Red]\(#,##0.00\)" sourceLinked="0"/>
              <c:txPr>
                <a:bodyPr/>
                <a:lstStyle/>
                <a:p>
                  <a:pPr>
                    <a:defRPr b="0"/>
                  </a:pPr>
                  <a:endParaRPr lang="ko-KR"/>
                </a:p>
              </c:txPr>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only'!$D$2:$D$21</c:f>
              <c:numCache>
                <c:formatCode>General</c:formatCode>
                <c:ptCount val="20"/>
                <c:pt idx="0">
                  <c:v>39</c:v>
                </c:pt>
                <c:pt idx="1">
                  <c:v>56</c:v>
                </c:pt>
                <c:pt idx="2">
                  <c:v>168</c:v>
                </c:pt>
                <c:pt idx="3">
                  <c:v>33</c:v>
                </c:pt>
                <c:pt idx="4">
                  <c:v>30</c:v>
                </c:pt>
                <c:pt idx="5">
                  <c:v>43</c:v>
                </c:pt>
                <c:pt idx="6">
                  <c:v>65</c:v>
                </c:pt>
                <c:pt idx="7">
                  <c:v>30</c:v>
                </c:pt>
                <c:pt idx="8">
                  <c:v>66</c:v>
                </c:pt>
                <c:pt idx="9">
                  <c:v>22</c:v>
                </c:pt>
                <c:pt idx="10">
                  <c:v>0</c:v>
                </c:pt>
                <c:pt idx="11">
                  <c:v>35</c:v>
                </c:pt>
                <c:pt idx="12">
                  <c:v>14</c:v>
                </c:pt>
                <c:pt idx="13">
                  <c:v>30</c:v>
                </c:pt>
                <c:pt idx="14">
                  <c:v>29</c:v>
                </c:pt>
                <c:pt idx="15">
                  <c:v>27</c:v>
                </c:pt>
                <c:pt idx="16">
                  <c:v>19</c:v>
                </c:pt>
                <c:pt idx="17">
                  <c:v>56</c:v>
                </c:pt>
                <c:pt idx="18">
                  <c:v>65</c:v>
                </c:pt>
                <c:pt idx="19">
                  <c:v>117</c:v>
                </c:pt>
              </c:numCache>
            </c:numRef>
          </c:yVal>
          <c:smooth val="0"/>
          <c:extLst>
            <c:ext xmlns:c16="http://schemas.microsoft.com/office/drawing/2014/chart" uri="{C3380CC4-5D6E-409C-BE32-E72D297353CC}">
              <c16:uniqueId val="{00000000-8786-4C5A-90D5-8D37B404B057}"/>
            </c:ext>
          </c:extLst>
        </c:ser>
        <c:dLbls>
          <c:showLegendKey val="0"/>
          <c:showVal val="0"/>
          <c:showCatName val="0"/>
          <c:showSerName val="0"/>
          <c:showPercent val="0"/>
          <c:showBubbleSize val="0"/>
        </c:dLbls>
        <c:axId val="64844928"/>
        <c:axId val="64846464"/>
      </c:scatterChart>
      <c:valAx>
        <c:axId val="64844928"/>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4846464"/>
        <c:crosses val="autoZero"/>
        <c:crossBetween val="midCat"/>
        <c:majorUnit val="2"/>
      </c:valAx>
      <c:valAx>
        <c:axId val="64846464"/>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4844928"/>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934408602150541"/>
          <c:y val="6.1890838206627698E-2"/>
          <c:w val="0.68096774193548359"/>
          <c:h val="0.71132017543859682"/>
        </c:manualLayout>
      </c:layout>
      <c:scatterChart>
        <c:scatterStyle val="lineMarker"/>
        <c:varyColors val="0"/>
        <c:ser>
          <c:idx val="0"/>
          <c:order val="0"/>
          <c:spPr>
            <a:ln w="28575">
              <a:noFill/>
            </a:ln>
          </c:spPr>
          <c:marker>
            <c:symbol val="circle"/>
            <c:size val="3"/>
            <c:spPr>
              <a:solidFill>
                <a:schemeClr val="tx1"/>
              </a:solidFill>
              <a:ln>
                <a:noFill/>
              </a:ln>
            </c:spPr>
          </c:marker>
          <c:trendline>
            <c:spPr>
              <a:ln>
                <a:noFill/>
              </a:ln>
            </c:spPr>
            <c:trendlineType val="linear"/>
            <c:dispRSqr val="1"/>
            <c:dispEq val="0"/>
            <c:trendlineLbl>
              <c:layout>
                <c:manualLayout>
                  <c:x val="-0.2608352731727489"/>
                  <c:y val="-0.33659248403244929"/>
                </c:manualLayout>
              </c:layout>
              <c:numFmt formatCode="#,##0.00_);[Red]\(#,##0.00\)" sourceLinked="0"/>
              <c:txPr>
                <a:bodyPr/>
                <a:lstStyle/>
                <a:p>
                  <a:pPr>
                    <a:defRPr b="0"/>
                  </a:pPr>
                  <a:endParaRPr lang="ko-KR"/>
                </a:p>
              </c:txPr>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only'!$P$2:$P$21</c:f>
              <c:numCache>
                <c:formatCode>General</c:formatCode>
                <c:ptCount val="20"/>
                <c:pt idx="0">
                  <c:v>1.2255619992845246</c:v>
                </c:pt>
                <c:pt idx="1">
                  <c:v>1.8911738742962378</c:v>
                </c:pt>
                <c:pt idx="2">
                  <c:v>4.6153846153846159</c:v>
                </c:pt>
                <c:pt idx="3">
                  <c:v>0.93954578305123559</c:v>
                </c:pt>
                <c:pt idx="4">
                  <c:v>0.91185410334346528</c:v>
                </c:pt>
                <c:pt idx="5">
                  <c:v>1.4982578397212554</c:v>
                </c:pt>
                <c:pt idx="6">
                  <c:v>2.2961548795689488</c:v>
                </c:pt>
                <c:pt idx="7">
                  <c:v>0.97418592298553719</c:v>
                </c:pt>
                <c:pt idx="8">
                  <c:v>2.0664260089888131</c:v>
                </c:pt>
                <c:pt idx="9">
                  <c:v>0.58077605840237378</c:v>
                </c:pt>
                <c:pt idx="10">
                  <c:v>0</c:v>
                </c:pt>
                <c:pt idx="11">
                  <c:v>1.1671821230251425</c:v>
                </c:pt>
                <c:pt idx="12">
                  <c:v>0.39344890148862344</c:v>
                </c:pt>
                <c:pt idx="13">
                  <c:v>1.015273255173184</c:v>
                </c:pt>
                <c:pt idx="14">
                  <c:v>0.86277662656961895</c:v>
                </c:pt>
                <c:pt idx="15">
                  <c:v>0.83187412096325952</c:v>
                </c:pt>
                <c:pt idx="16">
                  <c:v>0.48696570803253736</c:v>
                </c:pt>
                <c:pt idx="17">
                  <c:v>1.7163043175390309</c:v>
                </c:pt>
                <c:pt idx="18">
                  <c:v>2.0376175548589353</c:v>
                </c:pt>
                <c:pt idx="19">
                  <c:v>4.0484429065743965</c:v>
                </c:pt>
              </c:numCache>
            </c:numRef>
          </c:yVal>
          <c:smooth val="0"/>
          <c:extLst>
            <c:ext xmlns:c16="http://schemas.microsoft.com/office/drawing/2014/chart" uri="{C3380CC4-5D6E-409C-BE32-E72D297353CC}">
              <c16:uniqueId val="{00000000-9305-461A-A0A1-2636C9F22A8F}"/>
            </c:ext>
          </c:extLst>
        </c:ser>
        <c:dLbls>
          <c:showLegendKey val="0"/>
          <c:showVal val="0"/>
          <c:showCatName val="0"/>
          <c:showSerName val="0"/>
          <c:showPercent val="0"/>
          <c:showBubbleSize val="0"/>
        </c:dLbls>
        <c:axId val="64875520"/>
        <c:axId val="65274624"/>
      </c:scatterChart>
      <c:valAx>
        <c:axId val="64875520"/>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5274624"/>
        <c:crosses val="autoZero"/>
        <c:crossBetween val="midCat"/>
        <c:majorUnit val="2"/>
      </c:valAx>
      <c:valAx>
        <c:axId val="65274624"/>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4875520"/>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396684587813626"/>
          <c:y val="6.1890838206627698E-2"/>
          <c:w val="0.68065501792114713"/>
          <c:h val="0.71162962962962983"/>
        </c:manualLayout>
      </c:layout>
      <c:scatterChart>
        <c:scatterStyle val="lineMarker"/>
        <c:varyColors val="0"/>
        <c:ser>
          <c:idx val="0"/>
          <c:order val="0"/>
          <c:spPr>
            <a:ln w="28575">
              <a:noFill/>
            </a:ln>
          </c:spPr>
          <c:marker>
            <c:symbol val="circle"/>
            <c:size val="3"/>
            <c:spPr>
              <a:solidFill>
                <a:schemeClr val="tx1"/>
              </a:solidFill>
              <a:ln>
                <a:noFill/>
              </a:ln>
            </c:spPr>
          </c:marker>
          <c:trendline>
            <c:spPr>
              <a:ln w="19050">
                <a:solidFill>
                  <a:schemeClr val="tx1">
                    <a:lumMod val="50000"/>
                    <a:lumOff val="50000"/>
                  </a:schemeClr>
                </a:solidFill>
                <a:prstDash val="sysDot"/>
              </a:ln>
            </c:spPr>
            <c:trendlineType val="linear"/>
            <c:dispRSqr val="1"/>
            <c:dispEq val="1"/>
            <c:trendlineLbl>
              <c:layout>
                <c:manualLayout>
                  <c:x val="-0.18097401433691759"/>
                  <c:y val="-0.2608455165692008"/>
                </c:manualLayout>
              </c:layout>
              <c:tx>
                <c:rich>
                  <a:bodyPr/>
                  <a:lstStyle/>
                  <a:p>
                    <a:pPr>
                      <a:defRPr/>
                    </a:pPr>
                    <a:r>
                      <a:rPr lang="en-US" altLang="en-US" sz="700" baseline="0" dirty="0"/>
                      <a:t>y = 3.13 x - 48.66</a:t>
                    </a:r>
                    <a:r>
                      <a:rPr lang="en-US" altLang="en-US" baseline="0" dirty="0"/>
                      <a:t> 
</a:t>
                    </a:r>
                    <a:r>
                      <a:rPr lang="en-US" altLang="en-US" b="1" i="1" baseline="0" dirty="0"/>
                      <a:t>R²</a:t>
                    </a:r>
                    <a:r>
                      <a:rPr lang="en-US" altLang="en-US" b="1" baseline="0" dirty="0"/>
                      <a:t> = 0.25</a:t>
                    </a:r>
                    <a:r>
                      <a:rPr lang="en-US" altLang="en-US" baseline="0" dirty="0"/>
                      <a:t> </a:t>
                    </a:r>
                    <a:endParaRPr lang="en-US" altLang="en-US" dirty="0"/>
                  </a:p>
                </c:rich>
              </c:tx>
              <c:numFmt formatCode="#,##0.00_);[Red]\(#,##0.00\)" sourceLinked="0"/>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only'!$R$2:$R$21</c:f>
              <c:numCache>
                <c:formatCode>General</c:formatCode>
                <c:ptCount val="20"/>
                <c:pt idx="0">
                  <c:v>5.8208955223880556</c:v>
                </c:pt>
                <c:pt idx="1">
                  <c:v>12.808225195791772</c:v>
                </c:pt>
                <c:pt idx="2">
                  <c:v>26.25</c:v>
                </c:pt>
                <c:pt idx="3">
                  <c:v>4.2883339546507671</c:v>
                </c:pt>
                <c:pt idx="4">
                  <c:v>3.7037037037037042</c:v>
                </c:pt>
                <c:pt idx="5">
                  <c:v>9.1489361702127621</c:v>
                </c:pt>
                <c:pt idx="6">
                  <c:v>10.655737704918035</c:v>
                </c:pt>
                <c:pt idx="7">
                  <c:v>15</c:v>
                </c:pt>
                <c:pt idx="8">
                  <c:v>29.999999999999989</c:v>
                </c:pt>
                <c:pt idx="9">
                  <c:v>3.6065573770491803</c:v>
                </c:pt>
                <c:pt idx="10">
                  <c:v>0</c:v>
                </c:pt>
                <c:pt idx="11">
                  <c:v>7.9545454545454515</c:v>
                </c:pt>
                <c:pt idx="12">
                  <c:v>2.1538461538461537</c:v>
                </c:pt>
                <c:pt idx="13">
                  <c:v>7.5</c:v>
                </c:pt>
                <c:pt idx="14">
                  <c:v>5.9183673469387754</c:v>
                </c:pt>
                <c:pt idx="15">
                  <c:v>12.857142857142861</c:v>
                </c:pt>
                <c:pt idx="16">
                  <c:v>3.1300076736825235</c:v>
                </c:pt>
                <c:pt idx="17">
                  <c:v>6.913580246913579</c:v>
                </c:pt>
                <c:pt idx="18">
                  <c:v>10.317460317460323</c:v>
                </c:pt>
                <c:pt idx="19">
                  <c:v>40.344827586206861</c:v>
                </c:pt>
              </c:numCache>
            </c:numRef>
          </c:yVal>
          <c:smooth val="0"/>
          <c:extLst>
            <c:ext xmlns:c16="http://schemas.microsoft.com/office/drawing/2014/chart" uri="{C3380CC4-5D6E-409C-BE32-E72D297353CC}">
              <c16:uniqueId val="{00000000-FD65-4C52-91A8-D8BE5CFAA96A}"/>
            </c:ext>
          </c:extLst>
        </c:ser>
        <c:dLbls>
          <c:showLegendKey val="0"/>
          <c:showVal val="0"/>
          <c:showCatName val="0"/>
          <c:showSerName val="0"/>
          <c:showPercent val="0"/>
          <c:showBubbleSize val="0"/>
        </c:dLbls>
        <c:axId val="65307776"/>
        <c:axId val="65309312"/>
      </c:scatterChart>
      <c:valAx>
        <c:axId val="65307776"/>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5309312"/>
        <c:crosses val="autoZero"/>
        <c:crossBetween val="midCat"/>
        <c:majorUnit val="2"/>
      </c:valAx>
      <c:valAx>
        <c:axId val="65309312"/>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5307776"/>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33696236559139"/>
          <c:y val="6.8079922027290449E-2"/>
          <c:w val="0.68125224014336916"/>
          <c:h val="0.70544054580896665"/>
        </c:manualLayout>
      </c:layout>
      <c:scatterChart>
        <c:scatterStyle val="lineMarker"/>
        <c:varyColors val="0"/>
        <c:ser>
          <c:idx val="0"/>
          <c:order val="0"/>
          <c:spPr>
            <a:ln w="28575">
              <a:noFill/>
            </a:ln>
          </c:spPr>
          <c:marker>
            <c:symbol val="circle"/>
            <c:size val="3"/>
            <c:spPr>
              <a:solidFill>
                <a:schemeClr val="tx1"/>
              </a:solidFill>
              <a:ln>
                <a:noFill/>
              </a:ln>
            </c:spPr>
          </c:marker>
          <c:trendline>
            <c:spPr>
              <a:ln w="19050">
                <a:solidFill>
                  <a:schemeClr val="tx1">
                    <a:lumMod val="50000"/>
                    <a:lumOff val="50000"/>
                  </a:schemeClr>
                </a:solidFill>
                <a:prstDash val="sysDot"/>
              </a:ln>
            </c:spPr>
            <c:trendlineType val="linear"/>
            <c:dispRSqr val="1"/>
            <c:dispEq val="1"/>
            <c:trendlineLbl>
              <c:layout>
                <c:manualLayout>
                  <c:x val="-0.14226478494623668"/>
                  <c:y val="-7.2596978557504896E-2"/>
                </c:manualLayout>
              </c:layout>
              <c:tx>
                <c:rich>
                  <a:bodyPr/>
                  <a:lstStyle/>
                  <a:p>
                    <a:pPr>
                      <a:defRPr/>
                    </a:pPr>
                    <a:r>
                      <a:rPr lang="en-US" altLang="en-US" sz="700" baseline="0" dirty="0"/>
                      <a:t>y = 17.50 x - 291.75</a:t>
                    </a:r>
                    <a:r>
                      <a:rPr lang="en-US" altLang="en-US" baseline="0" dirty="0"/>
                      <a:t> 
</a:t>
                    </a:r>
                    <a:r>
                      <a:rPr lang="en-US" altLang="en-US" b="1" i="1" baseline="0" dirty="0"/>
                      <a:t>R²</a:t>
                    </a:r>
                    <a:r>
                      <a:rPr lang="en-US" altLang="en-US" b="1" baseline="0" dirty="0"/>
                      <a:t> = 0.56</a:t>
                    </a:r>
                    <a:r>
                      <a:rPr lang="en-US" altLang="en-US" baseline="0" dirty="0"/>
                      <a:t> </a:t>
                    </a:r>
                    <a:endParaRPr lang="en-US" altLang="en-US" dirty="0"/>
                  </a:p>
                </c:rich>
              </c:tx>
              <c:numFmt formatCode="#,##0.00_);[Red]\(#,##0.00\)" sourceLinked="0"/>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only'!$V$2:$V$21</c:f>
              <c:numCache>
                <c:formatCode>General</c:formatCode>
                <c:ptCount val="20"/>
                <c:pt idx="0">
                  <c:v>50.895522388059732</c:v>
                </c:pt>
                <c:pt idx="1">
                  <c:v>24.472858856245008</c:v>
                </c:pt>
                <c:pt idx="2">
                  <c:v>78.906250000000028</c:v>
                </c:pt>
                <c:pt idx="3">
                  <c:v>14.814244570611732</c:v>
                </c:pt>
                <c:pt idx="4">
                  <c:v>12.592592592592597</c:v>
                </c:pt>
                <c:pt idx="5">
                  <c:v>23.404255319148934</c:v>
                </c:pt>
                <c:pt idx="6">
                  <c:v>45.081967213114744</c:v>
                </c:pt>
                <c:pt idx="7">
                  <c:v>61.5</c:v>
                </c:pt>
                <c:pt idx="8">
                  <c:v>112.27272727272724</c:v>
                </c:pt>
                <c:pt idx="9">
                  <c:v>8.6885245901639347</c:v>
                </c:pt>
                <c:pt idx="10">
                  <c:v>11.060606060606066</c:v>
                </c:pt>
                <c:pt idx="11">
                  <c:v>13.86363636363637</c:v>
                </c:pt>
                <c:pt idx="12">
                  <c:v>8.9230769230769234</c:v>
                </c:pt>
                <c:pt idx="13">
                  <c:v>28</c:v>
                </c:pt>
                <c:pt idx="14">
                  <c:v>43.673469387755098</c:v>
                </c:pt>
                <c:pt idx="15">
                  <c:v>110.47619047619047</c:v>
                </c:pt>
                <c:pt idx="16">
                  <c:v>14.496877646529581</c:v>
                </c:pt>
                <c:pt idx="17">
                  <c:v>13.456790123456795</c:v>
                </c:pt>
                <c:pt idx="18">
                  <c:v>15.555555555555559</c:v>
                </c:pt>
                <c:pt idx="19">
                  <c:v>128.62068965517238</c:v>
                </c:pt>
              </c:numCache>
            </c:numRef>
          </c:yVal>
          <c:smooth val="0"/>
          <c:extLst>
            <c:ext xmlns:c16="http://schemas.microsoft.com/office/drawing/2014/chart" uri="{C3380CC4-5D6E-409C-BE32-E72D297353CC}">
              <c16:uniqueId val="{00000000-3B69-4067-87DF-05A7DDAD6966}"/>
            </c:ext>
          </c:extLst>
        </c:ser>
        <c:dLbls>
          <c:showLegendKey val="0"/>
          <c:showVal val="0"/>
          <c:showCatName val="0"/>
          <c:showSerName val="0"/>
          <c:showPercent val="0"/>
          <c:showBubbleSize val="0"/>
        </c:dLbls>
        <c:axId val="65354752"/>
        <c:axId val="65356544"/>
      </c:scatterChart>
      <c:valAx>
        <c:axId val="65354752"/>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5356544"/>
        <c:crosses val="autoZero"/>
        <c:crossBetween val="midCat"/>
        <c:majorUnit val="2"/>
      </c:valAx>
      <c:valAx>
        <c:axId val="65356544"/>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5354752"/>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965681003584223"/>
          <c:y val="6.8079922027290449E-2"/>
          <c:w val="0.68065501792114713"/>
          <c:h val="0.70544054580896665"/>
        </c:manualLayout>
      </c:layout>
      <c:scatterChart>
        <c:scatterStyle val="lineMarker"/>
        <c:varyColors val="0"/>
        <c:ser>
          <c:idx val="0"/>
          <c:order val="0"/>
          <c:spPr>
            <a:ln w="28575">
              <a:noFill/>
            </a:ln>
          </c:spPr>
          <c:marker>
            <c:symbol val="circle"/>
            <c:size val="3"/>
            <c:spPr>
              <a:solidFill>
                <a:schemeClr val="tx1"/>
              </a:solidFill>
              <a:ln>
                <a:noFill/>
              </a:ln>
            </c:spPr>
          </c:marker>
          <c:trendline>
            <c:spPr>
              <a:ln>
                <a:noFill/>
              </a:ln>
            </c:spPr>
            <c:trendlineType val="linear"/>
            <c:dispRSqr val="1"/>
            <c:dispEq val="0"/>
            <c:trendlineLbl>
              <c:layout>
                <c:manualLayout>
                  <c:x val="-0.25470997540173607"/>
                  <c:y val="-0.19937396853687714"/>
                </c:manualLayout>
              </c:layout>
              <c:numFmt formatCode="#,##0.00_);[Red]\(#,##0.00\)" sourceLinked="0"/>
              <c:txPr>
                <a:bodyPr/>
                <a:lstStyle/>
                <a:p>
                  <a:pPr>
                    <a:defRPr b="0"/>
                  </a:pPr>
                  <a:endParaRPr lang="ko-KR"/>
                </a:p>
              </c:txPr>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only'!$T$2:$T$21</c:f>
              <c:numCache>
                <c:formatCode>General</c:formatCode>
                <c:ptCount val="20"/>
                <c:pt idx="0">
                  <c:v>10.71581132707751</c:v>
                </c:pt>
                <c:pt idx="1">
                  <c:v>3.6134929383874539</c:v>
                </c:pt>
                <c:pt idx="2">
                  <c:v>13.873626373626378</c:v>
                </c:pt>
                <c:pt idx="3">
                  <c:v>3.245703614176997</c:v>
                </c:pt>
                <c:pt idx="4">
                  <c:v>3.1003039513677821</c:v>
                </c:pt>
                <c:pt idx="5">
                  <c:v>3.8327526132404173</c:v>
                </c:pt>
                <c:pt idx="6">
                  <c:v>9.7145014135609369</c:v>
                </c:pt>
                <c:pt idx="7">
                  <c:v>3.9941622842407005</c:v>
                </c:pt>
                <c:pt idx="8">
                  <c:v>7.73344279121571</c:v>
                </c:pt>
                <c:pt idx="9">
                  <c:v>1.3991423225148101</c:v>
                </c:pt>
                <c:pt idx="10">
                  <c:v>2.5742827483488546</c:v>
                </c:pt>
                <c:pt idx="11">
                  <c:v>2.034231700129534</c:v>
                </c:pt>
                <c:pt idx="12">
                  <c:v>1.6300025918814398</c:v>
                </c:pt>
                <c:pt idx="13">
                  <c:v>3.7903534859798893</c:v>
                </c:pt>
                <c:pt idx="14">
                  <c:v>6.366696485720639</c:v>
                </c:pt>
                <c:pt idx="15">
                  <c:v>7.1479554097583762</c:v>
                </c:pt>
                <c:pt idx="16">
                  <c:v>2.2554201214138567</c:v>
                </c:pt>
                <c:pt idx="17">
                  <c:v>3.3406637609241865</c:v>
                </c:pt>
                <c:pt idx="18">
                  <c:v>3.072100313479623</c:v>
                </c:pt>
                <c:pt idx="19">
                  <c:v>12.906574394463673</c:v>
                </c:pt>
              </c:numCache>
            </c:numRef>
          </c:yVal>
          <c:smooth val="0"/>
          <c:extLst>
            <c:ext xmlns:c16="http://schemas.microsoft.com/office/drawing/2014/chart" uri="{C3380CC4-5D6E-409C-BE32-E72D297353CC}">
              <c16:uniqueId val="{00000000-5717-4CB8-AA10-3C98B11D18B8}"/>
            </c:ext>
          </c:extLst>
        </c:ser>
        <c:dLbls>
          <c:showLegendKey val="0"/>
          <c:showVal val="0"/>
          <c:showCatName val="0"/>
          <c:showSerName val="0"/>
          <c:showPercent val="0"/>
          <c:showBubbleSize val="0"/>
        </c:dLbls>
        <c:axId val="65385600"/>
        <c:axId val="65387136"/>
      </c:scatterChart>
      <c:valAx>
        <c:axId val="65385600"/>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5387136"/>
        <c:crosses val="autoZero"/>
        <c:crossBetween val="midCat"/>
        <c:majorUnit val="2"/>
      </c:valAx>
      <c:valAx>
        <c:axId val="65387136"/>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5385600"/>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474955197132624"/>
          <c:y val="6.8079922027290449E-2"/>
          <c:w val="0.67556227598566287"/>
          <c:h val="0.71162962962962983"/>
        </c:manualLayout>
      </c:layout>
      <c:scatterChart>
        <c:scatterStyle val="lineMarker"/>
        <c:varyColors val="0"/>
        <c:ser>
          <c:idx val="0"/>
          <c:order val="0"/>
          <c:spPr>
            <a:ln w="28575">
              <a:noFill/>
            </a:ln>
          </c:spPr>
          <c:marker>
            <c:symbol val="circle"/>
            <c:size val="3"/>
            <c:spPr>
              <a:solidFill>
                <a:schemeClr val="tx1"/>
              </a:solidFill>
              <a:ln>
                <a:noFill/>
              </a:ln>
            </c:spPr>
          </c:marker>
          <c:trendline>
            <c:spPr>
              <a:ln>
                <a:noFill/>
              </a:ln>
            </c:spPr>
            <c:trendlineType val="linear"/>
            <c:dispRSqr val="1"/>
            <c:dispEq val="0"/>
            <c:trendlineLbl>
              <c:layout>
                <c:manualLayout>
                  <c:x val="-0.25534337584477662"/>
                  <c:y val="-0.26887412533511001"/>
                </c:manualLayout>
              </c:layout>
              <c:numFmt formatCode="#,##0.00_);[Red]\(#,##0.00\)" sourceLinked="0"/>
              <c:txPr>
                <a:bodyPr/>
                <a:lstStyle/>
                <a:p>
                  <a:pPr>
                    <a:defRPr b="0"/>
                  </a:pPr>
                  <a:endParaRPr lang="ko-KR"/>
                </a:p>
              </c:txPr>
            </c:trendlineLbl>
          </c:trendline>
          <c:xVal>
            <c:numRef>
              <c:f>'보정 only'!$B$2:$B$21</c:f>
              <c:numCache>
                <c:formatCode>0.00</c:formatCode>
                <c:ptCount val="20"/>
                <c:pt idx="0">
                  <c:v>20.56296532002056</c:v>
                </c:pt>
                <c:pt idx="1">
                  <c:v>17.450438032395645</c:v>
                </c:pt>
                <c:pt idx="2">
                  <c:v>19.48822850326037</c:v>
                </c:pt>
                <c:pt idx="3">
                  <c:v>18.344274232647209</c:v>
                </c:pt>
                <c:pt idx="4">
                  <c:v>18.061323723701506</c:v>
                </c:pt>
                <c:pt idx="5">
                  <c:v>17.659738125871463</c:v>
                </c:pt>
                <c:pt idx="6">
                  <c:v>17.773003947719236</c:v>
                </c:pt>
                <c:pt idx="7">
                  <c:v>18.168995231221267</c:v>
                </c:pt>
                <c:pt idx="8">
                  <c:v>20.967300853050794</c:v>
                </c:pt>
                <c:pt idx="9">
                  <c:v>18.228179855959688</c:v>
                </c:pt>
                <c:pt idx="10">
                  <c:v>17.232561457176956</c:v>
                </c:pt>
                <c:pt idx="11">
                  <c:v>17.571715615909437</c:v>
                </c:pt>
                <c:pt idx="12">
                  <c:v>17.249048621852783</c:v>
                </c:pt>
                <c:pt idx="13">
                  <c:v>20.592874896372127</c:v>
                </c:pt>
                <c:pt idx="14">
                  <c:v>20.180756599264296</c:v>
                </c:pt>
                <c:pt idx="15">
                  <c:v>23.004900568209603</c:v>
                </c:pt>
                <c:pt idx="16">
                  <c:v>18.133403139320087</c:v>
                </c:pt>
                <c:pt idx="17">
                  <c:v>18.345405246717789</c:v>
                </c:pt>
                <c:pt idx="18">
                  <c:v>20.158625712153825</c:v>
                </c:pt>
                <c:pt idx="19">
                  <c:v>21.139433316242911</c:v>
                </c:pt>
              </c:numCache>
            </c:numRef>
          </c:xVal>
          <c:yVal>
            <c:numRef>
              <c:f>'보정 only'!$C$2:$C$21</c:f>
              <c:numCache>
                <c:formatCode>General</c:formatCode>
                <c:ptCount val="20"/>
                <c:pt idx="0">
                  <c:v>341</c:v>
                </c:pt>
                <c:pt idx="1">
                  <c:v>107</c:v>
                </c:pt>
                <c:pt idx="2">
                  <c:v>505</c:v>
                </c:pt>
                <c:pt idx="3">
                  <c:v>114</c:v>
                </c:pt>
                <c:pt idx="4">
                  <c:v>102</c:v>
                </c:pt>
                <c:pt idx="5">
                  <c:v>110</c:v>
                </c:pt>
                <c:pt idx="6">
                  <c:v>275</c:v>
                </c:pt>
                <c:pt idx="7">
                  <c:v>123</c:v>
                </c:pt>
                <c:pt idx="8">
                  <c:v>247</c:v>
                </c:pt>
                <c:pt idx="9">
                  <c:v>53</c:v>
                </c:pt>
                <c:pt idx="10">
                  <c:v>73</c:v>
                </c:pt>
                <c:pt idx="11">
                  <c:v>61</c:v>
                </c:pt>
                <c:pt idx="12">
                  <c:v>58</c:v>
                </c:pt>
                <c:pt idx="13">
                  <c:v>112</c:v>
                </c:pt>
                <c:pt idx="14">
                  <c:v>214</c:v>
                </c:pt>
                <c:pt idx="15">
                  <c:v>232</c:v>
                </c:pt>
                <c:pt idx="16">
                  <c:v>88</c:v>
                </c:pt>
                <c:pt idx="17">
                  <c:v>109</c:v>
                </c:pt>
                <c:pt idx="18">
                  <c:v>98</c:v>
                </c:pt>
                <c:pt idx="19">
                  <c:v>373</c:v>
                </c:pt>
              </c:numCache>
            </c:numRef>
          </c:yVal>
          <c:smooth val="0"/>
          <c:extLst>
            <c:ext xmlns:c16="http://schemas.microsoft.com/office/drawing/2014/chart" uri="{C3380CC4-5D6E-409C-BE32-E72D297353CC}">
              <c16:uniqueId val="{00000000-C77B-49D0-B6EB-EA7F17F90910}"/>
            </c:ext>
          </c:extLst>
        </c:ser>
        <c:dLbls>
          <c:showLegendKey val="0"/>
          <c:showVal val="0"/>
          <c:showCatName val="0"/>
          <c:showSerName val="0"/>
          <c:showPercent val="0"/>
          <c:showBubbleSize val="0"/>
        </c:dLbls>
        <c:axId val="65403904"/>
        <c:axId val="65544960"/>
      </c:scatterChart>
      <c:valAx>
        <c:axId val="65403904"/>
        <c:scaling>
          <c:orientation val="minMax"/>
          <c:max val="24"/>
          <c:min val="16"/>
        </c:scaling>
        <c:delete val="0"/>
        <c:axPos val="b"/>
        <c:numFmt formatCode="0.00" sourceLinked="1"/>
        <c:majorTickMark val="out"/>
        <c:minorTickMark val="none"/>
        <c:tickLblPos val="nextTo"/>
        <c:spPr>
          <a:ln>
            <a:solidFill>
              <a:schemeClr val="tx1"/>
            </a:solidFill>
          </a:ln>
        </c:spPr>
        <c:txPr>
          <a:bodyPr/>
          <a:lstStyle/>
          <a:p>
            <a:pPr>
              <a:defRPr sz="700"/>
            </a:pPr>
            <a:endParaRPr lang="ko-KR"/>
          </a:p>
        </c:txPr>
        <c:crossAx val="65544960"/>
        <c:crosses val="autoZero"/>
        <c:crossBetween val="midCat"/>
        <c:majorUnit val="2"/>
      </c:valAx>
      <c:valAx>
        <c:axId val="65544960"/>
        <c:scaling>
          <c:orientation val="minMax"/>
        </c:scaling>
        <c:delete val="0"/>
        <c:axPos val="l"/>
        <c:numFmt formatCode="General" sourceLinked="1"/>
        <c:majorTickMark val="out"/>
        <c:minorTickMark val="none"/>
        <c:tickLblPos val="nextTo"/>
        <c:spPr>
          <a:ln>
            <a:solidFill>
              <a:schemeClr val="tx1"/>
            </a:solidFill>
          </a:ln>
        </c:spPr>
        <c:txPr>
          <a:bodyPr/>
          <a:lstStyle/>
          <a:p>
            <a:pPr>
              <a:defRPr sz="700"/>
            </a:pPr>
            <a:endParaRPr lang="ko-KR"/>
          </a:p>
        </c:txPr>
        <c:crossAx val="65403904"/>
        <c:crosses val="autoZero"/>
        <c:crossBetween val="midCat"/>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ko-K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438245-4C9B-41F4-8CB3-27077EBC2C39}" type="datetimeFigureOut">
              <a:rPr lang="ko-KR" altLang="en-US" smtClean="0"/>
              <a:pPr/>
              <a:t>2018-09-04</a:t>
            </a:fld>
            <a:endParaRPr lang="ko-KR" altLang="en-US"/>
          </a:p>
        </p:txBody>
      </p:sp>
      <p:sp>
        <p:nvSpPr>
          <p:cNvPr id="4" name="슬라이드 이미지 개체 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254FD2-F8E4-4DCE-92E7-CB94F8DF6E2F}" type="slidenum">
              <a:rPr lang="ko-KR" altLang="en-US" smtClean="0"/>
              <a:pPr/>
              <a:t>‹#›</a:t>
            </a:fld>
            <a:endParaRPr lang="ko-KR" altLang="en-US"/>
          </a:p>
        </p:txBody>
      </p:sp>
    </p:spTree>
    <p:extLst>
      <p:ext uri="{BB962C8B-B14F-4D97-AF65-F5344CB8AC3E}">
        <p14:creationId xmlns:p14="http://schemas.microsoft.com/office/powerpoint/2010/main" val="182875370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143125" y="685800"/>
            <a:ext cx="2571750" cy="3429000"/>
          </a:xfrm>
        </p:spPr>
      </p:sp>
      <p:sp>
        <p:nvSpPr>
          <p:cNvPr id="3" name="슬라이드 노트 개체 틀 2"/>
          <p:cNvSpPr>
            <a:spLocks noGrp="1"/>
          </p:cNvSpPr>
          <p:nvPr>
            <p:ph type="body" idx="1"/>
          </p:nvPr>
        </p:nvSpPr>
        <p:spPr/>
        <p:txBody>
          <a:bodyPr/>
          <a:lstStyle/>
          <a:p>
            <a:r>
              <a:rPr lang="en-US" altLang="ko-KR" dirty="0" smtClean="0"/>
              <a:t>Ago-miRNA</a:t>
            </a:r>
            <a:r>
              <a:rPr lang="en-US" altLang="ko-KR" baseline="0" dirty="0" smtClean="0"/>
              <a:t> </a:t>
            </a:r>
            <a:r>
              <a:rPr lang="ko-KR" altLang="en-US" baseline="0" smtClean="0"/>
              <a:t>설명 추가</a:t>
            </a:r>
            <a:r>
              <a:rPr lang="en-US" altLang="ko-KR" baseline="0" smtClean="0"/>
              <a:t> </a:t>
            </a:r>
            <a:r>
              <a:rPr lang="ko-KR" altLang="en-US" baseline="0" smtClean="0"/>
              <a:t>필요</a:t>
            </a:r>
            <a:endParaRPr lang="ko-KR" altLang="en-US"/>
          </a:p>
        </p:txBody>
      </p:sp>
      <p:sp>
        <p:nvSpPr>
          <p:cNvPr id="4" name="슬라이드 번호 개체 틀 3"/>
          <p:cNvSpPr>
            <a:spLocks noGrp="1"/>
          </p:cNvSpPr>
          <p:nvPr>
            <p:ph type="sldNum" sz="quarter" idx="10"/>
          </p:nvPr>
        </p:nvSpPr>
        <p:spPr/>
        <p:txBody>
          <a:bodyPr/>
          <a:lstStyle/>
          <a:p>
            <a:fld id="{28254FD2-F8E4-4DCE-92E7-CB94F8DF6E2F}" type="slidenum">
              <a:rPr lang="ko-KR" altLang="en-US" smtClean="0"/>
              <a:pPr/>
              <a:t>2</a:t>
            </a:fld>
            <a:endParaRPr lang="ko-KR" altLang="en-US"/>
          </a:p>
        </p:txBody>
      </p:sp>
    </p:spTree>
    <p:extLst>
      <p:ext uri="{BB962C8B-B14F-4D97-AF65-F5344CB8AC3E}">
        <p14:creationId xmlns:p14="http://schemas.microsoft.com/office/powerpoint/2010/main" val="362789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143125" y="685800"/>
            <a:ext cx="2571750" cy="3429000"/>
          </a:xfrm>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6E1CE032-02E2-4E0F-9C8C-09DF8B38ABDF}" type="slidenum">
              <a:rPr lang="ko-KR" altLang="en-US" smtClean="0"/>
              <a:pPr/>
              <a:t>15</a:t>
            </a:fld>
            <a:endParaRPr lang="ko-KR" altLang="en-US"/>
          </a:p>
        </p:txBody>
      </p:sp>
    </p:spTree>
    <p:extLst>
      <p:ext uri="{BB962C8B-B14F-4D97-AF65-F5344CB8AC3E}">
        <p14:creationId xmlns:p14="http://schemas.microsoft.com/office/powerpoint/2010/main" val="1325560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143125" y="685800"/>
            <a:ext cx="2571750" cy="3429000"/>
          </a:xfrm>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28254FD2-F8E4-4DCE-92E7-CB94F8DF6E2F}" type="slidenum">
              <a:rPr lang="ko-KR" altLang="en-US" smtClean="0"/>
              <a:pPr/>
              <a:t>17</a:t>
            </a:fld>
            <a:endParaRPr lang="ko-KR" altLang="en-US"/>
          </a:p>
        </p:txBody>
      </p:sp>
    </p:spTree>
    <p:extLst>
      <p:ext uri="{BB962C8B-B14F-4D97-AF65-F5344CB8AC3E}">
        <p14:creationId xmlns:p14="http://schemas.microsoft.com/office/powerpoint/2010/main" val="209134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smtClean="0"/>
              <a:t>클릭하여 마스터 부제목 스타일 편집</a:t>
            </a:r>
            <a:endParaRPr lang="en-US" dirty="0"/>
          </a:p>
        </p:txBody>
      </p:sp>
      <p:sp>
        <p:nvSpPr>
          <p:cNvPr id="4" name="Date Placeholder 3"/>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257810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73407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238910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278087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52837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183917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smtClean="0"/>
              <a:t>마스터 텍스트 스타일 편집</a:t>
            </a:r>
          </a:p>
        </p:txBody>
      </p:sp>
      <p:sp>
        <p:nvSpPr>
          <p:cNvPr id="4" name="Content Placeholder 3"/>
          <p:cNvSpPr>
            <a:spLocks noGrp="1"/>
          </p:cNvSpPr>
          <p:nvPr>
            <p:ph sz="half" idx="2"/>
          </p:nvPr>
        </p:nvSpPr>
        <p:spPr>
          <a:xfrm>
            <a:off x="472381" y="3340100"/>
            <a:ext cx="2901255" cy="4912784"/>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smtClean="0"/>
              <a:t>마스터 텍스트 스타일 편집</a:t>
            </a:r>
          </a:p>
        </p:txBody>
      </p:sp>
      <p:sp>
        <p:nvSpPr>
          <p:cNvPr id="6" name="Content Placeholder 5"/>
          <p:cNvSpPr>
            <a:spLocks noGrp="1"/>
          </p:cNvSpPr>
          <p:nvPr>
            <p:ph sz="quarter" idx="4"/>
          </p:nvPr>
        </p:nvSpPr>
        <p:spPr>
          <a:xfrm>
            <a:off x="3471863" y="3340100"/>
            <a:ext cx="2915543" cy="4912784"/>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32225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52228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261798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ko-KR" altLang="en-US" smtClean="0"/>
              <a:t>마스터 제목 스타일 편집</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172422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EB2860D1-4C1E-4F55-AF84-6F677DC33692}" type="datetimeFigureOut">
              <a:rPr lang="ko-KR" altLang="en-US" smtClean="0"/>
              <a:pPr/>
              <a:t>2018-09-04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402801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2860D1-4C1E-4F55-AF84-6F677DC33692}" type="datetimeFigureOut">
              <a:rPr lang="ko-KR" altLang="en-US" smtClean="0"/>
              <a:pPr/>
              <a:t>2018-09-04</a:t>
            </a:fld>
            <a:endParaRPr lang="ko-KR"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F2FCAF7-7B37-4EA2-AD5A-DC8CBD1D04C6}" type="slidenum">
              <a:rPr lang="ko-KR" altLang="en-US" smtClean="0"/>
              <a:pPr/>
              <a:t>‹#›</a:t>
            </a:fld>
            <a:endParaRPr lang="ko-KR" altLang="en-US"/>
          </a:p>
        </p:txBody>
      </p:sp>
    </p:spTree>
    <p:extLst>
      <p:ext uri="{BB962C8B-B14F-4D97-AF65-F5344CB8AC3E}">
        <p14:creationId xmlns:p14="http://schemas.microsoft.com/office/powerpoint/2010/main" val="1643454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chart" Target="../charts/chart14.xml"/><Relationship Id="rId2" Type="http://schemas.openxmlformats.org/officeDocument/2006/relationships/chart" Target="../charts/chart10.xml"/><Relationship Id="rId1" Type="http://schemas.openxmlformats.org/officeDocument/2006/relationships/slideLayout" Target="../slideLayouts/slideLayout2.xml"/><Relationship Id="rId6" Type="http://schemas.openxmlformats.org/officeDocument/2006/relationships/hyperlink" Target="http://dharmacon.gelifesciences.com/design-center/" TargetMode="External"/><Relationship Id="rId5" Type="http://schemas.openxmlformats.org/officeDocument/2006/relationships/chart" Target="../charts/chart13.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17.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8.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hyperlink" Target="http://clip.korea.ac.kr/siabasic/" TargetMode="External"/><Relationship Id="rId2" Type="http://schemas.openxmlformats.org/officeDocument/2006/relationships/hyperlink" Target="http://genome.ucsc.edu/" TargetMode="Externa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c.korea.ac.kr/siabasic/"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311" y="118632"/>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S1</a:t>
            </a:r>
            <a:endParaRPr lang="ko-KR" altLang="en-US" sz="1292" b="1" dirty="0">
              <a:latin typeface="Arial" panose="020B0604020202020204" pitchFamily="34" charset="0"/>
              <a:cs typeface="Arial" panose="020B0604020202020204" pitchFamily="34" charset="0"/>
            </a:endParaRPr>
          </a:p>
        </p:txBody>
      </p:sp>
      <p:sp>
        <p:nvSpPr>
          <p:cNvPr id="3" name="TextBox 2"/>
          <p:cNvSpPr txBox="1"/>
          <p:nvPr/>
        </p:nvSpPr>
        <p:spPr>
          <a:xfrm>
            <a:off x="394806" y="479120"/>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graphicFrame>
        <p:nvGraphicFramePr>
          <p:cNvPr id="4" name="표 3"/>
          <p:cNvGraphicFramePr>
            <a:graphicFrameLocks noGrp="1"/>
          </p:cNvGraphicFramePr>
          <p:nvPr>
            <p:extLst>
              <p:ext uri="{D42A27DB-BD31-4B8C-83A1-F6EECF244321}">
                <p14:modId xmlns:p14="http://schemas.microsoft.com/office/powerpoint/2010/main" val="2925711772"/>
              </p:ext>
            </p:extLst>
          </p:nvPr>
        </p:nvGraphicFramePr>
        <p:xfrm>
          <a:off x="658412" y="750624"/>
          <a:ext cx="5456492" cy="8052486"/>
        </p:xfrm>
        <a:graphic>
          <a:graphicData uri="http://schemas.openxmlformats.org/drawingml/2006/table">
            <a:tbl>
              <a:tblPr>
                <a:tableStyleId>{5C22544A-7EE6-4342-B048-85BDC9FD1C3A}</a:tableStyleId>
              </a:tblPr>
              <a:tblGrid>
                <a:gridCol w="1206823">
                  <a:extLst>
                    <a:ext uri="{9D8B030D-6E8A-4147-A177-3AD203B41FA5}">
                      <a16:colId xmlns:a16="http://schemas.microsoft.com/office/drawing/2014/main" val="1129381820"/>
                    </a:ext>
                  </a:extLst>
                </a:gridCol>
                <a:gridCol w="1916248">
                  <a:extLst>
                    <a:ext uri="{9D8B030D-6E8A-4147-A177-3AD203B41FA5}">
                      <a16:colId xmlns:a16="http://schemas.microsoft.com/office/drawing/2014/main" val="3107808792"/>
                    </a:ext>
                  </a:extLst>
                </a:gridCol>
                <a:gridCol w="912498">
                  <a:extLst>
                    <a:ext uri="{9D8B030D-6E8A-4147-A177-3AD203B41FA5}">
                      <a16:colId xmlns:a16="http://schemas.microsoft.com/office/drawing/2014/main" val="3030488662"/>
                    </a:ext>
                  </a:extLst>
                </a:gridCol>
                <a:gridCol w="570312">
                  <a:extLst>
                    <a:ext uri="{9D8B030D-6E8A-4147-A177-3AD203B41FA5}">
                      <a16:colId xmlns:a16="http://schemas.microsoft.com/office/drawing/2014/main" val="1494886316"/>
                    </a:ext>
                  </a:extLst>
                </a:gridCol>
                <a:gridCol w="850611">
                  <a:extLst>
                    <a:ext uri="{9D8B030D-6E8A-4147-A177-3AD203B41FA5}">
                      <a16:colId xmlns:a16="http://schemas.microsoft.com/office/drawing/2014/main" val="1964208612"/>
                    </a:ext>
                  </a:extLst>
                </a:gridCol>
              </a:tblGrid>
              <a:tr h="103237">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family</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sequence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Ago-miRNA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err="1" smtClean="0">
                          <a:solidFill>
                            <a:schemeClr val="bg1"/>
                          </a:solidFill>
                          <a:latin typeface="Symbol" panose="05050102010706020507" pitchFamily="18" charset="2"/>
                          <a:cs typeface="Arial" pitchFamily="34" charset="0"/>
                        </a:rPr>
                        <a:t>D</a:t>
                      </a:r>
                      <a:r>
                        <a:rPr lang="en-US" sz="600" b="1" u="none" strike="noStrike" dirty="0" err="1" smtClean="0">
                          <a:solidFill>
                            <a:schemeClr val="bg1"/>
                          </a:solidFill>
                          <a:effectLst/>
                          <a:latin typeface="Arial" panose="020B0604020202020204" pitchFamily="34" charset="0"/>
                          <a:cs typeface="Arial" panose="020B0604020202020204" pitchFamily="34" charset="0"/>
                        </a:rPr>
                        <a:t>G</a:t>
                      </a:r>
                      <a:r>
                        <a:rPr lang="en-US" sz="600" b="1" u="none" strike="noStrike" baseline="-25000" dirty="0" err="1" smtClean="0">
                          <a:solidFill>
                            <a:schemeClr val="bg1"/>
                          </a:solidFill>
                          <a:effectLst/>
                          <a:latin typeface="Arial" panose="020B0604020202020204" pitchFamily="34" charset="0"/>
                          <a:cs typeface="Arial" panose="020B0604020202020204" pitchFamily="34" charset="0"/>
                        </a:rPr>
                        <a:t>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795179455"/>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miR-30e-5p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8417151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-32.5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86036899"/>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miR-30a-5p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UGUAAACAUCCUCGACUGGAAG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2150543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809888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miR-30b-5p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UGUAAACAUCCUACACUCAGCU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43817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5976462"/>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miR-30c-5p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UGUAAACAUCCUACACUCUCAGC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90475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6664182"/>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miR-30d-5p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UGUAAACAUCCCCGACUGGAAG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2624768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-34.7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775625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miR-30e-5p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UGUAAACAUCCUUGACUGGAAG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3504225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3681328"/>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miR-384-5p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UGUAAACAAUUCCUAGGCAAUGU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7599973"/>
                  </a:ext>
                </a:extLst>
              </a:tr>
              <a:tr h="103237">
                <a:tc>
                  <a:txBody>
                    <a:bodyPr/>
                    <a:lstStyle/>
                    <a:p>
                      <a:pPr algn="ctr" fontAlgn="ctr"/>
                      <a:r>
                        <a:rPr lang="en-US" sz="600" b="1" i="0" u="none" strike="noStrike"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miR-9-5p</a:t>
                      </a: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600" u="none" strike="noStrike" dirty="0" smtClean="0">
                          <a:effectLst/>
                          <a:latin typeface="Arial" panose="020B0604020202020204" pitchFamily="34" charset="0"/>
                          <a:cs typeface="Arial" panose="020B0604020202020204" pitchFamily="34" charset="0"/>
                        </a:rPr>
                        <a:t>UCUUUGGUUAUCUAGCUGUAUGA</a:t>
                      </a: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2309955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-28.9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917026647"/>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miR-181a-5p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2050154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-2.2</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-31.9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918676389"/>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miR-181a-5p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AACAUUCAACGCUGUCGGUGAGU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1510285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-32.3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008550"/>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miR-181b-5p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AACAUUCAUUGCUGUCGGUGGGU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475794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550503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miR-181c-5p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AACAUUCAACCUGUCGGUGAGU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43566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-32.4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8755225"/>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miR-181d-5p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AACAUUCAUUGUUGUCGGUGGGU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20509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-28.5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8846670"/>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miR-26a-5p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1581514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-29.5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856794279"/>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miR-26a-5p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UUCAAGUAAUCCAGGAUAGGCU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1547706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320456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miR-26b-5p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UUCAAGUAAUUCAGGAUAGGU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33808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-27.2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7712288"/>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let-7i-5p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1549064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-31.8</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441808939"/>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UGAGGUAGUAGGUUGUAUAGUU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71661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461605"/>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UGAGGUAGUAGGUUGUGUGGUU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435438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-33.3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0125550"/>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let-7c-5p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UGAGGUAGUAGGUUGUAUGGUU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419429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1855631"/>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let-7d-5p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AGAGGUAGUAGGUUGCAUAGUU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18888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-32.2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226550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let-7e-5p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UGAGGUAGGAGGUUGUAUAGUU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23937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-32.4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805385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let-7f-5p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UGAGGUAGUAGAUUGUAUAGUU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41306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-28.2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4476955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let-7g-5p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UGAGGUAGUAGUUUGUACAGUU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41818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1286781"/>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let-7i-5p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UGAGGUAGUAGUUUGUGCUGUU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491350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5070848"/>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miR-98-5p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UGAGGUAGUAAGUUGUAUUGUU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5237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-27.3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5972675"/>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miR-27a-3p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1188538</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-33.6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126536618"/>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miR-27a-3p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UUCACAGUGGCUAAGUUCCGC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1017631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-33.9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655513"/>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miR-27b-3p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UUCACAGUGGCUAAGUUCUGC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170907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3560509"/>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miR-708-5p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600" u="none" strike="noStrike" dirty="0" smtClean="0">
                          <a:effectLst/>
                          <a:latin typeface="Arial" panose="020B0604020202020204" pitchFamily="34" charset="0"/>
                          <a:cs typeface="Arial" panose="020B0604020202020204" pitchFamily="34" charset="0"/>
                        </a:rPr>
                        <a:t>AAGGAGCUUACAAUCUAGCUGGG</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1170445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-6.3</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-31.9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566838019"/>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miR-124-3p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600" u="none" strike="noStrike" dirty="0" smtClean="0">
                          <a:effectLst/>
                          <a:latin typeface="Arial" panose="020B0604020202020204" pitchFamily="34" charset="0"/>
                          <a:cs typeface="Arial" panose="020B0604020202020204" pitchFamily="34" charset="0"/>
                        </a:rPr>
                        <a:t>UAAGGCACGCGGUGAAUGCC</a:t>
                      </a: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735430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-36.4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024358003"/>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miR-449a</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333056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-32.4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67620805"/>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miR-34a-5p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UGGCAGUGUCUUAGCUGGUUGU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49607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7290653"/>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miR-34b-5p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AGGCAGUGUAAUUAGCUGAUUGU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9997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-34.1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6371248"/>
                  </a:ext>
                </a:extLst>
              </a:tr>
              <a:tr h="103237">
                <a:tc>
                  <a:txBody>
                    <a:bodyPr/>
                    <a:lstStyle/>
                    <a:p>
                      <a:pPr algn="ctr" fontAlgn="ctr"/>
                      <a:r>
                        <a:rPr lang="en-US" sz="600" u="none" strike="noStrike">
                          <a:effectLst/>
                          <a:latin typeface="Arial" panose="020B0604020202020204" pitchFamily="34" charset="0"/>
                          <a:cs typeface="Arial" panose="020B0604020202020204" pitchFamily="34" charset="0"/>
                        </a:rPr>
                        <a:t>miR-34c-5p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AGGCAGUGUAGUUAGCUGAUUGC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43422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01611289"/>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miR-449a-5p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UGGCAGUGUAUUGUUAGCUGGU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221099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005448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miR-449b</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AGGCAGUGUUGUUAGCUGGC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2950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35.0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0100431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miR-449c-5p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AGGCAGUGCAUUGCUAGCUGG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5981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0176610"/>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miR-125b-5p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332795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-7.7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-35.1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456006581"/>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miR-125a-5p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UCCCUGAGACCCUUUAACCUGUGA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42068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5370349"/>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miR-125b-5p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UCCCUGAGACCCUAACUUGUGA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278206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7350722"/>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miR-351-5p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UCCCUGAGGAGCCCUUUGAGCCUG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9912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013946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miR-670-5p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AUCCCUGAGUGUAUGUGGUGAA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2609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-34.5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6830189"/>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miR-193b-3p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307064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-37.9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51512993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miR-193a-3p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AACUGGCCUACAAAGUCCCAGU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3017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7758344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miR-193b-3p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AACUGGCCCACAAAGUCCCGCU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304047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-37.9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4139242"/>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miR-17-5p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294722</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-30.8</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53128314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miR-17-5p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CAAAGUGCUUACAGUGCAGGUAG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115392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064911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miR-20a-5p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UAAAGUGCUUAUAGUGCAGGUAG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77653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3469460"/>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miR-20b-5p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CAAAGUGCUCAUAGUGCAGGUAG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726254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miR-93-5p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CAAAGUGCUGUUCGUGCAGGUAG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14805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240503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miR-106a-5p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CAAAGUGCUAACAGUGCAGGUAG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3629785"/>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miR-106b-5p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UAAAGUGCUGACAGUGCAGAU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79015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8247665"/>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miR-344-5p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287540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-39.0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9255726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miR-344-5p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AGUCAGGCUCCUGGCUAGAUUCCAGG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277918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-38.9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86893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miR-484</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UCAGGCUCAGUCCCCUCCCGAU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-42.4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7201791"/>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miR-138-5p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600" u="none" strike="noStrike" dirty="0" smtClean="0">
                          <a:effectLst/>
                          <a:latin typeface="Arial" panose="020B0604020202020204" pitchFamily="34" charset="0"/>
                          <a:cs typeface="Arial" panose="020B0604020202020204" pitchFamily="34" charset="0"/>
                        </a:rPr>
                        <a:t>AGCUGGUGUUGUGAAUCAGGCCG</a:t>
                      </a: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273527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-32.9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583779"/>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miR-16-5p</a:t>
                      </a: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223979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-28.3</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221226982"/>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miR-15a-5p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UAGCAGCACAUAAUGGUUUGUG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35050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780994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miR-15b-5p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UAGCAGCACAUCAUGGUUUACA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1772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-31.5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6949958"/>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miR-16-5p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UAGCAGCACGUAAAUAUUGGCG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160843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28.0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6573012"/>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miR-195-5p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UAGCAGCACAGAAAUAUUGGC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-28.7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510038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miR-322-5p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CAGCAGCAAUUCAUGUUUUGGA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6673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-26.6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420315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miR-497-5p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CAGCAGCACACUGUGGUUUGUA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3481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2674335"/>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miR-153-3p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ko-KR" altLang="en-US" sz="600" b="1" u="none" strike="noStrike" dirty="0">
                          <a:effectLst/>
                          <a:latin typeface="Arial" panose="020B0604020202020204" pitchFamily="34" charset="0"/>
                          <a:cs typeface="Arial" panose="020B0604020202020204" pitchFamily="34" charset="0"/>
                        </a:rPr>
                        <a:t>　</a:t>
                      </a:r>
                      <a:r>
                        <a:rPr lang="en-US" altLang="ko-KR" sz="600" u="none" strike="noStrike" dirty="0" smtClean="0">
                          <a:effectLst/>
                          <a:latin typeface="Arial" panose="020B0604020202020204" pitchFamily="34" charset="0"/>
                          <a:cs typeface="Arial" panose="020B0604020202020204" pitchFamily="34" charset="0"/>
                        </a:rPr>
                        <a:t>UUGCAUAGUCACAAAAGUGAUC</a:t>
                      </a:r>
                      <a:endParaRPr lang="en-US" altLang="ko-KR" sz="600" b="0" i="0" u="none" strike="noStrike" dirty="0" smtClean="0">
                        <a:solidFill>
                          <a:srgbClr val="000000"/>
                        </a:solidFill>
                        <a:effectLst/>
                        <a:latin typeface="Arial" panose="020B0604020202020204" pitchFamily="34" charset="0"/>
                        <a:ea typeface="+mn-ea"/>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207067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-28.7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776207955"/>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miR-21a-5p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194811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-30.0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107388722"/>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miR-21-5p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UAGCUUAUCAGACUGAUGUUGA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194366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a:t>
                      </a:r>
                      <a:r>
                        <a:rPr lang="en-US" altLang="ko-KR" sz="600" u="none" strike="noStrike" dirty="0" smtClean="0">
                          <a:effectLst/>
                          <a:latin typeface="Arial" panose="020B0604020202020204" pitchFamily="34" charset="0"/>
                          <a:cs typeface="Arial" panose="020B0604020202020204" pitchFamily="34" charset="0"/>
                        </a:rPr>
                        <a:t>30.0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917005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miR-590-5p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GAGCUUAUUCAUAAAAGUGCAG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445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-24.2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8705581"/>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miR-101a-3p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179104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-29.6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140106953"/>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miR-101a-3p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UACAGUACUGUGAUAACUGAA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102800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-29.1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3862008"/>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miR-101b-3p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GUACAGUACUGUGAUAGCU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76304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-30.3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5284178"/>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miR-221-3p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155769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-35.6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976588906"/>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miR-221-3p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AGCUACAUUGUCUGCUGGGUUUC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84596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0307839"/>
                  </a:ext>
                </a:extLst>
              </a:tr>
              <a:tr h="103237">
                <a:tc>
                  <a:txBody>
                    <a:bodyPr/>
                    <a:lstStyle/>
                    <a:p>
                      <a:pPr algn="ctr" fontAlgn="ctr"/>
                      <a:r>
                        <a:rPr lang="en-US" sz="600" u="none" strike="noStrike">
                          <a:effectLst/>
                          <a:latin typeface="Arial" panose="020B0604020202020204" pitchFamily="34" charset="0"/>
                          <a:cs typeface="Arial" panose="020B0604020202020204" pitchFamily="34" charset="0"/>
                        </a:rPr>
                        <a:t>miR-222-3p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AGCUACAUCUGGCUACUGGGU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71173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-35.8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31790955"/>
                  </a:ext>
                </a:extLst>
              </a:tr>
              <a:tr h="103237">
                <a:tc>
                  <a:txBody>
                    <a:bodyPr/>
                    <a:lstStyle/>
                    <a:p>
                      <a:pPr algn="ctr" fontAlgn="ctr"/>
                      <a:r>
                        <a:rPr lang="en-US" sz="600" b="1" u="none" strike="noStrike" dirty="0" smtClean="0">
                          <a:effectLst/>
                          <a:latin typeface="Arial" panose="020B0604020202020204" pitchFamily="34" charset="0"/>
                          <a:cs typeface="Arial" panose="020B0604020202020204" pitchFamily="34" charset="0"/>
                        </a:rPr>
                        <a:t>miR-19b-3p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dirty="0">
                          <a:effectLst/>
                          <a:latin typeface="Arial" panose="020B0604020202020204" pitchFamily="34" charset="0"/>
                          <a:cs typeface="Arial" panose="020B0604020202020204" pitchFamily="34" charset="0"/>
                        </a:rPr>
                        <a:t>　</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153999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a:t>
                      </a:r>
                      <a:r>
                        <a:rPr lang="en-US" altLang="ko-KR" sz="600" b="1" u="none" strike="noStrike" dirty="0" smtClean="0">
                          <a:effectLst/>
                          <a:latin typeface="Arial" panose="020B0604020202020204" pitchFamily="34" charset="0"/>
                          <a:cs typeface="Arial" panose="020B0604020202020204" pitchFamily="34" charset="0"/>
                        </a:rPr>
                        <a:t>28.0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28734024"/>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miR-19a-3p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UGUGCAAAUCUAUGCAAAACUGA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26379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3996527"/>
                  </a:ext>
                </a:extLst>
              </a:tr>
              <a:tr h="103237">
                <a:tc>
                  <a:txBody>
                    <a:bodyPr/>
                    <a:lstStyle/>
                    <a:p>
                      <a:pPr algn="ctr" fontAlgn="ctr"/>
                      <a:r>
                        <a:rPr lang="en-US" sz="600" u="none" strike="noStrike" dirty="0">
                          <a:effectLst/>
                          <a:latin typeface="Arial" panose="020B0604020202020204" pitchFamily="34" charset="0"/>
                          <a:cs typeface="Arial" panose="020B0604020202020204" pitchFamily="34" charset="0"/>
                        </a:rPr>
                        <a:t>miR-19b-3p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UGUGCAAAUCCAUGCAAAACUGA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127620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-28.7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63" marR="4763" marT="4763"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90829453"/>
                  </a:ext>
                </a:extLst>
              </a:tr>
            </a:tbl>
          </a:graphicData>
        </a:graphic>
      </p:graphicFrame>
      <p:sp>
        <p:nvSpPr>
          <p:cNvPr id="5" name="직사각형 4"/>
          <p:cNvSpPr/>
          <p:nvPr/>
        </p:nvSpPr>
        <p:spPr>
          <a:xfrm>
            <a:off x="593757" y="487795"/>
            <a:ext cx="3091552" cy="262829"/>
          </a:xfrm>
          <a:prstGeom prst="rect">
            <a:avLst/>
          </a:prstGeom>
        </p:spPr>
        <p:txBody>
          <a:bodyPr wrap="square">
            <a:spAutoFit/>
          </a:bodyPr>
          <a:lstStyle/>
          <a:p>
            <a:r>
              <a:rPr lang="en-US" altLang="ko-KR" sz="1108" u="sng" dirty="0">
                <a:solidFill>
                  <a:srgbClr val="000000"/>
                </a:solidFill>
                <a:latin typeface="Arial" panose="020B0604020202020204" pitchFamily="34" charset="0"/>
              </a:rPr>
              <a:t>m</a:t>
            </a:r>
            <a:r>
              <a:rPr lang="en-US" altLang="ko-KR" sz="1108" u="sng" dirty="0" smtClean="0">
                <a:solidFill>
                  <a:srgbClr val="000000"/>
                </a:solidFill>
                <a:latin typeface="Arial" panose="020B0604020202020204" pitchFamily="34" charset="0"/>
              </a:rPr>
              <a:t>ouse brain</a:t>
            </a:r>
            <a:r>
              <a:rPr lang="en-US" altLang="ko-KR" sz="1108" dirty="0" smtClean="0">
                <a:solidFill>
                  <a:srgbClr val="000000"/>
                </a:solidFill>
                <a:latin typeface="Arial" panose="020B0604020202020204" pitchFamily="34" charset="0"/>
              </a:rPr>
              <a:t> (top 20 Ago-miRNA families)</a:t>
            </a:r>
            <a:endParaRPr lang="ko-KR" altLang="en-US" sz="1108" dirty="0"/>
          </a:p>
        </p:txBody>
      </p:sp>
      <p:sp>
        <p:nvSpPr>
          <p:cNvPr id="6" name="직사각형 5"/>
          <p:cNvSpPr/>
          <p:nvPr/>
        </p:nvSpPr>
        <p:spPr>
          <a:xfrm>
            <a:off x="4916072" y="508680"/>
            <a:ext cx="1263487" cy="261610"/>
          </a:xfrm>
          <a:prstGeom prst="rect">
            <a:avLst/>
          </a:prstGeom>
        </p:spPr>
        <p:txBody>
          <a:bodyPr wrap="none">
            <a:spAutoFit/>
          </a:bodyPr>
          <a:lstStyle/>
          <a:p>
            <a:r>
              <a:rPr lang="en-US" altLang="ko-KR" sz="1100" dirty="0" smtClean="0">
                <a:latin typeface="Arial" panose="020B0604020202020204" pitchFamily="34" charset="0"/>
                <a:cs typeface="Arial" panose="020B0604020202020204" pitchFamily="34" charset="0"/>
              </a:rPr>
              <a:t>(</a:t>
            </a:r>
            <a:r>
              <a:rPr lang="ko-KR" altLang="en-US" sz="1100" dirty="0" err="1" smtClean="0">
                <a:latin typeface="Arial" panose="020B0604020202020204" pitchFamily="34" charset="0"/>
                <a:cs typeface="Arial" panose="020B0604020202020204" pitchFamily="34" charset="0"/>
              </a:rPr>
              <a:t>Chi</a:t>
            </a:r>
            <a:r>
              <a:rPr lang="ko-KR" altLang="en-US" sz="1100" dirty="0">
                <a:latin typeface="Arial" panose="020B0604020202020204" pitchFamily="34" charset="0"/>
                <a:cs typeface="Arial" panose="020B0604020202020204" pitchFamily="34" charset="0"/>
              </a:rPr>
              <a:t>, </a:t>
            </a:r>
            <a:r>
              <a:rPr lang="ko-KR" altLang="en-US" sz="1100" dirty="0" err="1">
                <a:latin typeface="Arial" panose="020B0604020202020204" pitchFamily="34" charset="0"/>
                <a:cs typeface="Arial" panose="020B0604020202020204" pitchFamily="34" charset="0"/>
              </a:rPr>
              <a:t>et</a:t>
            </a:r>
            <a:r>
              <a:rPr lang="ko-KR" altLang="en-US" sz="1100" dirty="0">
                <a:latin typeface="Arial" panose="020B0604020202020204" pitchFamily="34" charset="0"/>
                <a:cs typeface="Arial" panose="020B0604020202020204" pitchFamily="34" charset="0"/>
              </a:rPr>
              <a:t> </a:t>
            </a:r>
            <a:r>
              <a:rPr lang="ko-KR" altLang="en-US" sz="1100" dirty="0" err="1">
                <a:latin typeface="Arial" panose="020B0604020202020204" pitchFamily="34" charset="0"/>
                <a:cs typeface="Arial" panose="020B0604020202020204" pitchFamily="34" charset="0"/>
              </a:rPr>
              <a:t>al</a:t>
            </a:r>
            <a:r>
              <a:rPr lang="ko-KR" altLang="en-US" sz="1100" dirty="0">
                <a:latin typeface="Arial" panose="020B0604020202020204" pitchFamily="34" charset="0"/>
                <a:cs typeface="Arial" panose="020B0604020202020204" pitchFamily="34" charset="0"/>
              </a:rPr>
              <a:t>., </a:t>
            </a:r>
            <a:r>
              <a:rPr lang="ko-KR" altLang="en-US" sz="1100" dirty="0" smtClean="0">
                <a:latin typeface="Arial" panose="020B0604020202020204" pitchFamily="34" charset="0"/>
                <a:cs typeface="Arial" panose="020B0604020202020204" pitchFamily="34" charset="0"/>
              </a:rPr>
              <a:t>2009</a:t>
            </a:r>
            <a:r>
              <a:rPr lang="en-US" altLang="ko-KR" sz="1100" dirty="0" smtClean="0">
                <a:latin typeface="Arial" panose="020B0604020202020204" pitchFamily="34" charset="0"/>
                <a:cs typeface="Arial" panose="020B0604020202020204" pitchFamily="34" charset="0"/>
              </a:rPr>
              <a:t>)</a:t>
            </a:r>
            <a:endParaRPr lang="ko-KR" alt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632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extLst>
              <p:ext uri="{D42A27DB-BD31-4B8C-83A1-F6EECF244321}">
                <p14:modId xmlns:p14="http://schemas.microsoft.com/office/powerpoint/2010/main" val="215547338"/>
              </p:ext>
            </p:extLst>
          </p:nvPr>
        </p:nvGraphicFramePr>
        <p:xfrm>
          <a:off x="300123" y="541891"/>
          <a:ext cx="5764246" cy="8381744"/>
        </p:xfrm>
        <a:graphic>
          <a:graphicData uri="http://schemas.openxmlformats.org/drawingml/2006/table">
            <a:tbl>
              <a:tblPr>
                <a:tableStyleId>{5C22544A-7EE6-4342-B048-85BDC9FD1C3A}</a:tableStyleId>
              </a:tblPr>
              <a:tblGrid>
                <a:gridCol w="2266154">
                  <a:extLst>
                    <a:ext uri="{9D8B030D-6E8A-4147-A177-3AD203B41FA5}">
                      <a16:colId xmlns:a16="http://schemas.microsoft.com/office/drawing/2014/main" val="811392949"/>
                    </a:ext>
                  </a:extLst>
                </a:gridCol>
                <a:gridCol w="524713">
                  <a:extLst>
                    <a:ext uri="{9D8B030D-6E8A-4147-A177-3AD203B41FA5}">
                      <a16:colId xmlns:a16="http://schemas.microsoft.com/office/drawing/2014/main" val="4272516379"/>
                    </a:ext>
                  </a:extLst>
                </a:gridCol>
                <a:gridCol w="410646">
                  <a:extLst>
                    <a:ext uri="{9D8B030D-6E8A-4147-A177-3AD203B41FA5}">
                      <a16:colId xmlns:a16="http://schemas.microsoft.com/office/drawing/2014/main" val="712305650"/>
                    </a:ext>
                  </a:extLst>
                </a:gridCol>
                <a:gridCol w="410646">
                  <a:extLst>
                    <a:ext uri="{9D8B030D-6E8A-4147-A177-3AD203B41FA5}">
                      <a16:colId xmlns:a16="http://schemas.microsoft.com/office/drawing/2014/main" val="532809181"/>
                    </a:ext>
                  </a:extLst>
                </a:gridCol>
                <a:gridCol w="1330795">
                  <a:extLst>
                    <a:ext uri="{9D8B030D-6E8A-4147-A177-3AD203B41FA5}">
                      <a16:colId xmlns:a16="http://schemas.microsoft.com/office/drawing/2014/main" val="3563797055"/>
                    </a:ext>
                  </a:extLst>
                </a:gridCol>
                <a:gridCol w="410646">
                  <a:extLst>
                    <a:ext uri="{9D8B030D-6E8A-4147-A177-3AD203B41FA5}">
                      <a16:colId xmlns:a16="http://schemas.microsoft.com/office/drawing/2014/main" val="264467484"/>
                    </a:ext>
                  </a:extLst>
                </a:gridCol>
                <a:gridCol w="410646">
                  <a:extLst>
                    <a:ext uri="{9D8B030D-6E8A-4147-A177-3AD203B41FA5}">
                      <a16:colId xmlns:a16="http://schemas.microsoft.com/office/drawing/2014/main" val="4232598280"/>
                    </a:ext>
                  </a:extLst>
                </a:gridCol>
              </a:tblGrid>
              <a:tr h="111218">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references</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accession</a:t>
                      </a:r>
                    </a:p>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number</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start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end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guide </a:t>
                      </a:r>
                      <a:r>
                        <a:rPr lang="en-US" sz="600" b="1" u="none" strike="noStrike" dirty="0">
                          <a:solidFill>
                            <a:schemeClr val="bg1"/>
                          </a:solidFill>
                          <a:effectLst/>
                          <a:latin typeface="Arial" panose="020B0604020202020204" pitchFamily="34" charset="0"/>
                          <a:cs typeface="Arial" panose="020B0604020202020204" pitchFamily="34" charset="0"/>
                        </a:rPr>
                        <a:t>sequence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activity</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477642818"/>
                  </a:ext>
                </a:extLst>
              </a:tr>
              <a:tr h="56438">
                <a:tc>
                  <a:txBody>
                    <a:bodyPr/>
                    <a:lstStyle/>
                    <a:p>
                      <a:pPr algn="ctr" fontAlgn="ctr"/>
                      <a:r>
                        <a:rPr lang="en-US" sz="600" u="none" strike="noStrike" dirty="0" err="1">
                          <a:effectLst/>
                          <a:latin typeface="Arial" panose="020B0604020202020204" pitchFamily="34" charset="0"/>
                          <a:cs typeface="Arial" panose="020B0604020202020204" pitchFamily="34" charset="0"/>
                        </a:rPr>
                        <a:t>Mol</a:t>
                      </a:r>
                      <a:r>
                        <a:rPr lang="en-US" sz="600" u="none" strike="noStrike" dirty="0">
                          <a:effectLst/>
                          <a:latin typeface="Arial" panose="020B0604020202020204" pitchFamily="34" charset="0"/>
                          <a:cs typeface="Arial" panose="020B0604020202020204" pitchFamily="34" charset="0"/>
                        </a:rPr>
                        <a:t> Cell. 2003;12(3):627-37</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NM_006930</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UCCACAUCAACUUCAAAUA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65513407"/>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NM_002953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AUGGUGGUUGAUGCCAUUU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31.56007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1093011"/>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2004;32(15):4609-17</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NM_144586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AUGCUGGAUGCCCAACCAG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0115492"/>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NM_005938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UCAUCCAUGAGGUCACUGA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44.64639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75578747"/>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NM_002613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UGGAUGUGCAUAUCUUCAU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48.65693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4371093"/>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NM_001010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AUACGCUUCUCAUAGAAAG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25.65169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55952532"/>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NM_001010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UGCAACCACGAACUGAUUU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34.25511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11214235"/>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U47298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UGACUGGCGACGUAAUCCA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7249214"/>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Genome Res. 2003;13(10):2333-40.</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M26071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AACGCUUUCUCUGGAAUGC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01943767"/>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NM_005163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ACACUCCAUGCUGUCAUCU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27.86146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4366646"/>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PNAS, 2003, 100(11), 6347-52</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NM_000321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UCUGACAUGAUCUGGUAUC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3676423"/>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UUUCGCGGUUGUUACUUGA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81631323"/>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UGGAAGAACUCUACUUUGA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69.32432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64538765"/>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2004;32(3):936-48.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UCUUCCAGCGGAUAGAAUG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6.48855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88505403"/>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UGUGUGUUCGGUUUCAUGG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41.84615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7570116"/>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UCGGUACUUCGUCCACAAA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50353335"/>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NM_005938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UCUUGCUACAAAGCCUAAG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25.21534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071508"/>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NM_004586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UGUUGGGUCUCUCUUGCUU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01953804"/>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XM_043865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AUACCGUUGUUGGCUACAG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27.59806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2021072"/>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Nat </a:t>
                      </a:r>
                      <a:r>
                        <a:rPr lang="en-US" sz="600" u="none" strike="noStrike" dirty="0" err="1">
                          <a:effectLst/>
                          <a:latin typeface="Arial" panose="020B0604020202020204" pitchFamily="34" charset="0"/>
                          <a:cs typeface="Arial" panose="020B0604020202020204" pitchFamily="34" charset="0"/>
                        </a:rPr>
                        <a:t>Biotechnol</a:t>
                      </a:r>
                      <a:r>
                        <a:rPr lang="en-US" sz="600" u="none" strike="noStrike" dirty="0">
                          <a:effectLst/>
                          <a:latin typeface="Arial" panose="020B0604020202020204" pitchFamily="34" charset="0"/>
                          <a:cs typeface="Arial" panose="020B0604020202020204" pitchFamily="34" charset="0"/>
                        </a:rPr>
                        <a:t>. 2003;21(6):635-7.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NM_001315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UCCAACAGACCAAUCACAU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78719422"/>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UCUCUGAUUUUUCUUGCGU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8022270"/>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Nucleic Acids Res. 2004;32(3):893-901.</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XM_043865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ACUGAGUGUUAUAUUCAUG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70.58112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81970425"/>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UCGAGUUUUCCGGUAAGAC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4250705"/>
                  </a:ext>
                </a:extLst>
              </a:tr>
              <a:tr h="56438">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UUUCCGGUAAGACCUUUCG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61642044"/>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UUUCCGUCAUCGUCUUUCC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80304364"/>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UUUCCGUGCUCCAAAACAA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08033856"/>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NM_005938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ACACUGCUGGCAUUUGAAC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40.50919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8155896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NM_005188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UCCAAGGGACUAUUGUCUU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72.36867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9685015"/>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NM_001010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AGUACGAAGUUUGCGUUCA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21.2261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84734664"/>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UUCUCUCCUGUAGCUAAGG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04926861"/>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UAGCUAAGGCCACAAAAUU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7196489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ACGAUGGAAUUUGCUGUUU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6270206"/>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UGGAUAAAUAUAGGUCAAG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6303177"/>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NM_004351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UUCCAUGGUACGAUAGUUU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62.65112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37673895"/>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NM_019884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AGGAUAGGGAUGGUCAACU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29.61985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915411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NM_019884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AUGGAUGAGGUGUAAUCAG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21.80832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82964436"/>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NM_006218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AAUCCAGAGUGAGCUUUCA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28.91312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15709151"/>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NM_002613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UCAUCGAAUGAACCGAUUU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59.48475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36248620"/>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PNAS, 2003, 100(11), 6347-52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NM_000321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UUGACAUAGCAUUAUCAAC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29483803"/>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AAUCCUUUCUCUCCUGUAG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40463431"/>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UUGUCUCUGGUCCUUACUU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22.16216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18878920"/>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NM_001626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AUCAUCGAAGUACCUUGUG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74.97681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424071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NM_002093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UUGUCUCUGCUAACUUUCA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22.16358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22227810"/>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NM_006218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UAGUCAAUGCUUUCUUCAG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30.94491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28687911"/>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XM_043865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AAGUCAAUAUCUUCUUCUC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33.4445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394528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NM_002613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UUCCAACUUAAUGAUCUUC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44.19579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001435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UUUCCUCCUGUGCCAUCUC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40395310"/>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AUCCUUUAGACACUUGAGC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59.07692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297231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NM_002467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AACUCUGGUUCACCAUGUC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2992972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NM_002046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UGAUCUUGAGGCUGUUGUC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5.793432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010421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Genome Res. 2003;13(10):2333-40.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M26071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UAGAUCGAUCACUUAUCUG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32275493"/>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NM_004095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AAGGAAGGGUUCGUUCUUG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49.1355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943191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NM_005544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AAAGGAUCUUGGCAAUGAG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48.40005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7065891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UUACACGAUGGAAUUUGCU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642524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NM_002953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AAUGGUGGAGUAGAAGACA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53.76528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85921334"/>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NM_000548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UAUGGUAAGAGAUUAAUGC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31.24718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736178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ACAACGGCGGCGGGAAGUU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6666860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UUGCUUCUUUAUCCUUACA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92762764"/>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NM_006930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AAGUGUUCCUUGGUCAACU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0256297"/>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NM_004351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UGAUGUGACUGGUGAGUUC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50.0443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49707230"/>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UGGAAUUUGCUGUUUUUGU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477910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UAAUCCACGAUCUCUUUUU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7583556"/>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UAACCUGUCUCUCCAGUUG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61138277"/>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NM_020548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UAAGCUUUCAUGGCAUCUU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49.26111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4883691"/>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Genome Res. 2003;13(10):2333-40.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M26071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AGUUGAUAUCCAAGUUAAA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2315863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NM_004095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AGGAAUUUCCGGUCAUAGA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69.95235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91457146"/>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NM_002015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AGACAAUCUGAAGUACUUU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42.16249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5209316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NM_002953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AACCUUGAGGAGCUCGAAA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39.56515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8975101"/>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UACUUCGUCCACAAACACA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80744287"/>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NM_002467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UAGUUCCUGUUGGUGAAGC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7957691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AUCAUGAAGUCCUUGAUUA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020622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NM_002093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UUACAGUGAUCUAGCUUUC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30.18741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4594497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NM_005027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AAUUGCAGUACGCUUCAUC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40.18903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635535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NM_005544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UCUGAUGGGAUUGAUGAUC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56.91367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5286151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Nat Biotechnol. 2003;21(6):635-7.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NM_001315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UUUAGGUCCCUGUGAAUUA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7016334"/>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UUCUUGCGUCGAGUUUUCC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51637843"/>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UCAAGAUCUUCACAAAAGG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23.64865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6995205"/>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2004;32(15):4609-17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NM_144586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AUUCUGCUGCAGAGAAUGG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8975944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X75932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UCAUGUAAUUGCGGAAAUA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42.87551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2625845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NM_005544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UCUCUUUCGGAACCGAUUA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51.37774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63100090"/>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NM_020548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UUGUUGAUGUAAGCUUUCA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66.27756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1168559"/>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NM_006218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UCCAUUUGGUAGUAAACAU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22.01911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41450113"/>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NM_000368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UCACAACAUCAUGAGUUUC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38.845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22747336"/>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NM_002613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UGAAUGUACUGCUCUAUGU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25.96981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2786072"/>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NM_006930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ACCUUUGAUGUCUAAGUAG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448687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UCUUUCCGUGCUCCAAAAC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364738"/>
                  </a:ext>
                </a:extLst>
              </a:tr>
              <a:tr h="56438">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NM_031313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ACAUAGCCUGGACCGUUUC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94.04416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768" marR="2768" marT="2768"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76967865"/>
                  </a:ext>
                </a:extLst>
              </a:tr>
            </a:tbl>
          </a:graphicData>
        </a:graphic>
      </p:graphicFrame>
      <p:sp>
        <p:nvSpPr>
          <p:cNvPr id="3" name="TextBox 2"/>
          <p:cNvSpPr txBox="1"/>
          <p:nvPr/>
        </p:nvSpPr>
        <p:spPr>
          <a:xfrm>
            <a:off x="0" y="95600"/>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S6</a:t>
            </a:r>
            <a:endParaRPr lang="ko-KR" altLang="en-US" sz="1292"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544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extLst>
              <p:ext uri="{D42A27DB-BD31-4B8C-83A1-F6EECF244321}">
                <p14:modId xmlns:p14="http://schemas.microsoft.com/office/powerpoint/2010/main" val="2295900500"/>
              </p:ext>
            </p:extLst>
          </p:nvPr>
        </p:nvGraphicFramePr>
        <p:xfrm>
          <a:off x="716019" y="870492"/>
          <a:ext cx="5460026" cy="2475495"/>
        </p:xfrm>
        <a:graphic>
          <a:graphicData uri="http://schemas.openxmlformats.org/drawingml/2006/table">
            <a:tbl>
              <a:tblPr>
                <a:tableStyleId>{5C22544A-7EE6-4342-B048-85BDC9FD1C3A}</a:tableStyleId>
              </a:tblPr>
              <a:tblGrid>
                <a:gridCol w="2948120">
                  <a:extLst>
                    <a:ext uri="{9D8B030D-6E8A-4147-A177-3AD203B41FA5}">
                      <a16:colId xmlns:a16="http://schemas.microsoft.com/office/drawing/2014/main" val="1452435937"/>
                    </a:ext>
                  </a:extLst>
                </a:gridCol>
                <a:gridCol w="837302">
                  <a:extLst>
                    <a:ext uri="{9D8B030D-6E8A-4147-A177-3AD203B41FA5}">
                      <a16:colId xmlns:a16="http://schemas.microsoft.com/office/drawing/2014/main" val="1245264240"/>
                    </a:ext>
                  </a:extLst>
                </a:gridCol>
                <a:gridCol w="837302">
                  <a:extLst>
                    <a:ext uri="{9D8B030D-6E8A-4147-A177-3AD203B41FA5}">
                      <a16:colId xmlns:a16="http://schemas.microsoft.com/office/drawing/2014/main" val="1476228156"/>
                    </a:ext>
                  </a:extLst>
                </a:gridCol>
                <a:gridCol w="837302">
                  <a:extLst>
                    <a:ext uri="{9D8B030D-6E8A-4147-A177-3AD203B41FA5}">
                      <a16:colId xmlns:a16="http://schemas.microsoft.com/office/drawing/2014/main" val="2632847680"/>
                    </a:ext>
                  </a:extLst>
                </a:gridCol>
              </a:tblGrid>
              <a:tr h="165033">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r</a:t>
                      </a:r>
                      <a:r>
                        <a:rPr lang="en-US" sz="800" b="1" u="none" strike="noStrike" dirty="0" smtClean="0">
                          <a:solidFill>
                            <a:schemeClr val="bg1"/>
                          </a:solidFill>
                          <a:effectLst/>
                          <a:latin typeface="Arial" panose="020B0604020202020204" pitchFamily="34" charset="0"/>
                          <a:cs typeface="Arial" panose="020B0604020202020204" pitchFamily="34" charset="0"/>
                        </a:rPr>
                        <a:t>eferences</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i="0" u="none" strike="noStrike" dirty="0" smtClean="0">
                          <a:solidFill>
                            <a:schemeClr val="bg1"/>
                          </a:solidFill>
                          <a:effectLst/>
                          <a:latin typeface="Arial" panose="020B0604020202020204" pitchFamily="34" charset="0"/>
                          <a:ea typeface="+mn-ea"/>
                          <a:cs typeface="Arial" panose="020B0604020202020204" pitchFamily="34" charset="0"/>
                        </a:rPr>
                        <a:t>total</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u="none" strike="noStrike" dirty="0" smtClean="0">
                          <a:solidFill>
                            <a:schemeClr val="bg1"/>
                          </a:solidFill>
                          <a:effectLst/>
                          <a:latin typeface="Arial" panose="020B0604020202020204" pitchFamily="34" charset="0"/>
                          <a:cs typeface="Arial" panose="020B0604020202020204" pitchFamily="34" charset="0"/>
                        </a:rPr>
                        <a:t>A or U </a:t>
                      </a:r>
                      <a:r>
                        <a:rPr lang="en-US" sz="800" b="1" u="none" strike="noStrike" dirty="0">
                          <a:solidFill>
                            <a:schemeClr val="bg1"/>
                          </a:solidFill>
                          <a:effectLst/>
                          <a:latin typeface="Arial" panose="020B0604020202020204" pitchFamily="34" charset="0"/>
                          <a:cs typeface="Arial" panose="020B0604020202020204" pitchFamily="34" charset="0"/>
                        </a:rPr>
                        <a:t>start</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800" b="1" dirty="0" smtClean="0">
                          <a:solidFill>
                            <a:schemeClr val="bg1"/>
                          </a:solidFill>
                          <a:latin typeface="Symbol" panose="05050102010706020507" pitchFamily="18" charset="2"/>
                          <a:cs typeface="Arial" pitchFamily="34" charset="0"/>
                        </a:rPr>
                        <a:t>DD</a:t>
                      </a:r>
                      <a:r>
                        <a:rPr lang="en-US" sz="800" b="1" u="none" strike="noStrike" dirty="0" smtClean="0">
                          <a:solidFill>
                            <a:schemeClr val="bg1"/>
                          </a:solidFill>
                          <a:effectLst/>
                          <a:latin typeface="Arial" panose="020B0604020202020204" pitchFamily="34" charset="0"/>
                          <a:cs typeface="Arial" panose="020B0604020202020204" pitchFamily="34" charset="0"/>
                        </a:rPr>
                        <a:t>G&lt;0</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389254953"/>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Cell</a:t>
                      </a:r>
                      <a:r>
                        <a:rPr lang="en-US" sz="800" u="none" strike="noStrike" dirty="0">
                          <a:effectLst/>
                          <a:latin typeface="Arial" panose="020B0604020202020204" pitchFamily="34" charset="0"/>
                          <a:cs typeface="Arial" panose="020B0604020202020204" pitchFamily="34" charset="0"/>
                        </a:rPr>
                        <a:t>. 2003;115(2):209-16. </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177</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100</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57</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1667837"/>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J </a:t>
                      </a:r>
                      <a:r>
                        <a:rPr lang="en-US" sz="800" i="1" u="none" strike="noStrike" dirty="0" err="1">
                          <a:effectLst/>
                          <a:latin typeface="Arial" panose="020B0604020202020204" pitchFamily="34" charset="0"/>
                          <a:cs typeface="Arial" panose="020B0604020202020204" pitchFamily="34" charset="0"/>
                        </a:rPr>
                        <a:t>Biol</a:t>
                      </a:r>
                      <a:r>
                        <a:rPr lang="en-US" sz="800" i="1" u="none" strike="noStrike" dirty="0">
                          <a:effectLst/>
                          <a:latin typeface="Arial" panose="020B0604020202020204" pitchFamily="34" charset="0"/>
                          <a:cs typeface="Arial" panose="020B0604020202020204" pitchFamily="34" charset="0"/>
                        </a:rPr>
                        <a:t> Chem</a:t>
                      </a:r>
                      <a:r>
                        <a:rPr lang="en-US" sz="800" u="none" strike="noStrike" dirty="0">
                          <a:effectLst/>
                          <a:latin typeface="Arial" panose="020B0604020202020204" pitchFamily="34" charset="0"/>
                          <a:cs typeface="Arial" panose="020B0604020202020204" pitchFamily="34" charset="0"/>
                        </a:rPr>
                        <a:t>. 2003;278(9):7108-18.</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67</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30</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18</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16286113"/>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Antisense Nucleic Acid Drug Dev</a:t>
                      </a:r>
                      <a:r>
                        <a:rPr lang="en-US" sz="800" u="none" strike="noStrike" dirty="0">
                          <a:effectLst/>
                          <a:latin typeface="Arial" panose="020B0604020202020204" pitchFamily="34" charset="0"/>
                          <a:cs typeface="Arial" panose="020B0604020202020204" pitchFamily="34" charset="0"/>
                        </a:rPr>
                        <a:t>. 2003;13(2):83-105.</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44</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20</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8</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8138015"/>
                  </a:ext>
                </a:extLst>
              </a:tr>
              <a:tr h="165033">
                <a:tc>
                  <a:txBody>
                    <a:bodyPr/>
                    <a:lstStyle/>
                    <a:p>
                      <a:pPr algn="l" fontAlgn="ctr"/>
                      <a:r>
                        <a:rPr lang="en-US" sz="800" i="1" u="none" strike="noStrike" dirty="0" err="1">
                          <a:effectLst/>
                          <a:latin typeface="Arial" panose="020B0604020202020204" pitchFamily="34" charset="0"/>
                          <a:cs typeface="Arial" panose="020B0604020202020204" pitchFamily="34" charset="0"/>
                        </a:rPr>
                        <a:t>Mol</a:t>
                      </a:r>
                      <a:r>
                        <a:rPr lang="en-US" sz="800" i="1" u="none" strike="noStrike" dirty="0">
                          <a:effectLst/>
                          <a:latin typeface="Arial" panose="020B0604020202020204" pitchFamily="34" charset="0"/>
                          <a:cs typeface="Arial" panose="020B0604020202020204" pitchFamily="34" charset="0"/>
                        </a:rPr>
                        <a:t> Cell</a:t>
                      </a:r>
                      <a:r>
                        <a:rPr lang="en-US" sz="800" u="none" strike="noStrike" dirty="0">
                          <a:effectLst/>
                          <a:latin typeface="Arial" panose="020B0604020202020204" pitchFamily="34" charset="0"/>
                          <a:cs typeface="Arial" panose="020B0604020202020204" pitchFamily="34" charset="0"/>
                        </a:rPr>
                        <a:t>. 2003;12(3):627-37</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50</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22</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8</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6544706"/>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Nucleic Acids Res</a:t>
                      </a:r>
                      <a:r>
                        <a:rPr lang="en-US" sz="800" u="none" strike="noStrike" dirty="0">
                          <a:effectLst/>
                          <a:latin typeface="Arial" panose="020B0604020202020204" pitchFamily="34" charset="0"/>
                          <a:cs typeface="Arial" panose="020B0604020202020204" pitchFamily="34" charset="0"/>
                        </a:rPr>
                        <a:t>. 2002;30(8):1757-66</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18</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6</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1</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80436695"/>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Nat </a:t>
                      </a:r>
                      <a:r>
                        <a:rPr lang="en-US" sz="800" i="1" u="none" strike="noStrike" dirty="0" err="1">
                          <a:effectLst/>
                          <a:latin typeface="Arial" panose="020B0604020202020204" pitchFamily="34" charset="0"/>
                          <a:cs typeface="Arial" panose="020B0604020202020204" pitchFamily="34" charset="0"/>
                        </a:rPr>
                        <a:t>Biotechnol</a:t>
                      </a:r>
                      <a:r>
                        <a:rPr lang="en-US" sz="800" u="none" strike="noStrike" dirty="0">
                          <a:effectLst/>
                          <a:latin typeface="Arial" panose="020B0604020202020204" pitchFamily="34" charset="0"/>
                          <a:cs typeface="Arial" panose="020B0604020202020204" pitchFamily="34" charset="0"/>
                        </a:rPr>
                        <a:t>. 2004;22(3):326-30 </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50</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29</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12</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9906860"/>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Genome Res</a:t>
                      </a:r>
                      <a:r>
                        <a:rPr lang="en-US" sz="800" u="none" strike="noStrike" dirty="0">
                          <a:effectLst/>
                          <a:latin typeface="Arial" panose="020B0604020202020204" pitchFamily="34" charset="0"/>
                          <a:cs typeface="Arial" panose="020B0604020202020204" pitchFamily="34" charset="0"/>
                        </a:rPr>
                        <a:t>. 2003;13(10):2333-40.</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19</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7</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3</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09187273"/>
                  </a:ext>
                </a:extLst>
              </a:tr>
              <a:tr h="165033">
                <a:tc>
                  <a:txBody>
                    <a:bodyPr/>
                    <a:lstStyle/>
                    <a:p>
                      <a:pPr algn="l" fontAlgn="ctr"/>
                      <a:r>
                        <a:rPr lang="en-US" sz="800" b="0" i="1" u="none" strike="noStrike"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Nucleic Acids Res</a:t>
                      </a:r>
                      <a:r>
                        <a:rPr lang="en-US" sz="800" b="0" i="0" u="none" strike="noStrike"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 2004;32(3):893-901.</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103</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76</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54</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50231351"/>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Nucleic Acids Res</a:t>
                      </a:r>
                      <a:r>
                        <a:rPr lang="en-US" sz="800" u="none" strike="noStrike" dirty="0">
                          <a:effectLst/>
                          <a:latin typeface="Arial" panose="020B0604020202020204" pitchFamily="34" charset="0"/>
                          <a:cs typeface="Arial" panose="020B0604020202020204" pitchFamily="34" charset="0"/>
                        </a:rPr>
                        <a:t>. 2004;32(3):936-48.</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34</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22</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5</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20608670"/>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Nat </a:t>
                      </a:r>
                      <a:r>
                        <a:rPr lang="en-US" sz="800" i="1" u="none" strike="noStrike" dirty="0" err="1">
                          <a:effectLst/>
                          <a:latin typeface="Arial" panose="020B0604020202020204" pitchFamily="34" charset="0"/>
                          <a:cs typeface="Arial" panose="020B0604020202020204" pitchFamily="34" charset="0"/>
                        </a:rPr>
                        <a:t>Biotechnol</a:t>
                      </a:r>
                      <a:r>
                        <a:rPr lang="en-US" sz="800" u="none" strike="noStrike" dirty="0">
                          <a:effectLst/>
                          <a:latin typeface="Arial" panose="020B0604020202020204" pitchFamily="34" charset="0"/>
                          <a:cs typeface="Arial" panose="020B0604020202020204" pitchFamily="34" charset="0"/>
                        </a:rPr>
                        <a:t>. 2003;21(6):635-7. </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24</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8</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6</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8031834"/>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Nucleic Acids Res</a:t>
                      </a:r>
                      <a:r>
                        <a:rPr lang="en-US" sz="800" u="none" strike="noStrike" dirty="0">
                          <a:effectLst/>
                          <a:latin typeface="Arial" panose="020B0604020202020204" pitchFamily="34" charset="0"/>
                          <a:cs typeface="Arial" panose="020B0604020202020204" pitchFamily="34" charset="0"/>
                        </a:rPr>
                        <a:t>. 2003;31(3):981-7</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20</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4</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2</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95905481"/>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PNAS</a:t>
                      </a:r>
                      <a:r>
                        <a:rPr lang="en-US" sz="800" u="none" strike="noStrike" dirty="0">
                          <a:effectLst/>
                          <a:latin typeface="Arial" panose="020B0604020202020204" pitchFamily="34" charset="0"/>
                          <a:cs typeface="Arial" panose="020B0604020202020204" pitchFamily="34" charset="0"/>
                        </a:rPr>
                        <a:t>, 2003, 100(11), 6347-52</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5</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a:effectLst/>
                          <a:latin typeface="Arial" panose="020B0604020202020204" pitchFamily="34" charset="0"/>
                          <a:cs typeface="Arial" panose="020B0604020202020204" pitchFamily="34" charset="0"/>
                        </a:rPr>
                        <a:t>4</a:t>
                      </a:r>
                      <a:endParaRPr lang="en-US" altLang="ko-KR" sz="8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2</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90908841"/>
                  </a:ext>
                </a:extLst>
              </a:tr>
              <a:tr h="165033">
                <a:tc>
                  <a:txBody>
                    <a:bodyPr/>
                    <a:lstStyle/>
                    <a:p>
                      <a:pPr algn="l" fontAlgn="ctr"/>
                      <a:r>
                        <a:rPr lang="en-US" sz="800" i="1" u="none" strike="noStrike" dirty="0">
                          <a:effectLst/>
                          <a:latin typeface="Arial" panose="020B0604020202020204" pitchFamily="34" charset="0"/>
                          <a:cs typeface="Arial" panose="020B0604020202020204" pitchFamily="34" charset="0"/>
                        </a:rPr>
                        <a:t>Nucleic Acids Res</a:t>
                      </a:r>
                      <a:r>
                        <a:rPr lang="en-US" sz="800" u="none" strike="noStrike" dirty="0">
                          <a:effectLst/>
                          <a:latin typeface="Arial" panose="020B0604020202020204" pitchFamily="34" charset="0"/>
                          <a:cs typeface="Arial" panose="020B0604020202020204" pitchFamily="34" charset="0"/>
                        </a:rPr>
                        <a:t>. 2004;32(15):4609-17</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800" b="0" i="0" u="none" strike="noStrike" dirty="0" smtClean="0">
                          <a:solidFill>
                            <a:schemeClr val="dk1"/>
                          </a:solidFill>
                          <a:effectLst/>
                          <a:latin typeface="Arial" panose="020B0604020202020204" pitchFamily="34" charset="0"/>
                          <a:ea typeface="+mn-ea"/>
                          <a:cs typeface="Arial" panose="020B0604020202020204" pitchFamily="34" charset="0"/>
                        </a:rPr>
                        <a:t>37</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800" b="0" i="0" u="none" strike="noStrike" dirty="0">
                          <a:solidFill>
                            <a:schemeClr val="dk1"/>
                          </a:solidFill>
                          <a:effectLst/>
                          <a:latin typeface="Arial" panose="020B0604020202020204" pitchFamily="34" charset="0"/>
                          <a:ea typeface="+mn-ea"/>
                          <a:cs typeface="Arial" panose="020B0604020202020204" pitchFamily="34" charset="0"/>
                        </a:rPr>
                        <a:t>4</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800" b="0" i="0" u="none" strike="noStrike" dirty="0">
                          <a:solidFill>
                            <a:schemeClr val="dk1"/>
                          </a:solidFill>
                          <a:effectLst/>
                          <a:latin typeface="Arial" panose="020B0604020202020204" pitchFamily="34" charset="0"/>
                          <a:ea typeface="+mn-ea"/>
                          <a:cs typeface="Arial" panose="020B0604020202020204" pitchFamily="34" charset="0"/>
                        </a:rPr>
                        <a:t>0</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797010"/>
                  </a:ext>
                </a:extLst>
              </a:tr>
              <a:tr h="165033">
                <a:tc>
                  <a:txBody>
                    <a:bodyPr/>
                    <a:lstStyle/>
                    <a:p>
                      <a:pPr algn="l" fontAlgn="ctr"/>
                      <a:r>
                        <a:rPr lang="en-US" sz="800" u="none" strike="noStrike" dirty="0">
                          <a:effectLst/>
                          <a:latin typeface="Arial" panose="020B0604020202020204" pitchFamily="34" charset="0"/>
                          <a:cs typeface="Arial" panose="020B0604020202020204" pitchFamily="34" charset="0"/>
                        </a:rPr>
                        <a:t>Sum</a:t>
                      </a:r>
                      <a:endParaRPr lang="en-US"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648</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332</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176</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15638386"/>
                  </a:ext>
                </a:extLst>
              </a:tr>
            </a:tbl>
          </a:graphicData>
        </a:graphic>
      </p:graphicFrame>
      <p:sp>
        <p:nvSpPr>
          <p:cNvPr id="4" name="TextBox 3"/>
          <p:cNvSpPr txBox="1"/>
          <p:nvPr/>
        </p:nvSpPr>
        <p:spPr>
          <a:xfrm>
            <a:off x="345121" y="724907"/>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5" name="TextBox 4"/>
          <p:cNvSpPr txBox="1"/>
          <p:nvPr/>
        </p:nvSpPr>
        <p:spPr>
          <a:xfrm>
            <a:off x="72679" y="43866"/>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S6</a:t>
            </a:r>
            <a:endParaRPr lang="ko-KR" altLang="en-US" sz="1292" b="1" dirty="0">
              <a:latin typeface="Arial" panose="020B0604020202020204" pitchFamily="34" charset="0"/>
              <a:cs typeface="Arial" panose="020B0604020202020204" pitchFamily="34" charset="0"/>
            </a:endParaRPr>
          </a:p>
        </p:txBody>
      </p:sp>
      <p:sp>
        <p:nvSpPr>
          <p:cNvPr id="8" name="직사각형 7"/>
          <p:cNvSpPr/>
          <p:nvPr/>
        </p:nvSpPr>
        <p:spPr>
          <a:xfrm>
            <a:off x="4457305" y="568081"/>
            <a:ext cx="1718740" cy="261610"/>
          </a:xfrm>
          <a:prstGeom prst="rect">
            <a:avLst/>
          </a:prstGeom>
        </p:spPr>
        <p:txBody>
          <a:bodyPr wrap="none">
            <a:spAutoFit/>
          </a:bodyPr>
          <a:lstStyle/>
          <a:p>
            <a:r>
              <a:rPr lang="en-US" altLang="ko-KR" sz="1100" dirty="0" smtClean="0">
                <a:latin typeface="Arial" panose="020B0604020202020204" pitchFamily="34" charset="0"/>
                <a:cs typeface="Arial" panose="020B0604020202020204" pitchFamily="34" charset="0"/>
              </a:rPr>
              <a:t>(</a:t>
            </a:r>
            <a:r>
              <a:rPr lang="en-US" altLang="ko-KR" sz="1100" dirty="0" err="1" smtClean="0">
                <a:latin typeface="Arial" panose="020B0604020202020204" pitchFamily="34" charset="0"/>
                <a:cs typeface="Arial" panose="020B0604020202020204" pitchFamily="34" charset="0"/>
              </a:rPr>
              <a:t>Shabalina</a:t>
            </a:r>
            <a:r>
              <a:rPr lang="en-US" altLang="ko-KR" sz="1100" dirty="0" smtClean="0">
                <a:latin typeface="Arial" panose="020B0604020202020204" pitchFamily="34" charset="0"/>
                <a:cs typeface="Arial" panose="020B0604020202020204" pitchFamily="34" charset="0"/>
              </a:rPr>
              <a:t>, </a:t>
            </a:r>
            <a:r>
              <a:rPr lang="en-US" altLang="ko-KR" sz="1100" dirty="0">
                <a:latin typeface="Arial" panose="020B0604020202020204" pitchFamily="34" charset="0"/>
                <a:cs typeface="Arial" panose="020B0604020202020204" pitchFamily="34" charset="0"/>
              </a:rPr>
              <a:t>et al., </a:t>
            </a:r>
            <a:r>
              <a:rPr lang="en-US" altLang="ko-KR" sz="1100" dirty="0" smtClean="0">
                <a:latin typeface="Arial" panose="020B0604020202020204" pitchFamily="34" charset="0"/>
                <a:cs typeface="Arial" panose="020B0604020202020204" pitchFamily="34" charset="0"/>
              </a:rPr>
              <a:t>2006) </a:t>
            </a:r>
            <a:endParaRPr lang="ko-KR" altLang="en-US" sz="1100" dirty="0"/>
          </a:p>
        </p:txBody>
      </p:sp>
      <p:sp>
        <p:nvSpPr>
          <p:cNvPr id="6" name="TextBox 5"/>
          <p:cNvSpPr txBox="1"/>
          <p:nvPr/>
        </p:nvSpPr>
        <p:spPr>
          <a:xfrm>
            <a:off x="368863" y="4849641"/>
            <a:ext cx="6154338" cy="254847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S6. </a:t>
            </a:r>
            <a:r>
              <a:rPr lang="en-US" altLang="ko-KR" sz="923" b="1" dirty="0" smtClean="0">
                <a:latin typeface="Arial" panose="020B0604020202020204" pitchFamily="34" charset="0"/>
                <a:cs typeface="Arial" panose="020B0604020202020204" pitchFamily="34" charset="0"/>
              </a:rPr>
              <a:t>Compiled high-confidence siRNAs with their activity and transitional nucleation. </a:t>
            </a:r>
            <a:r>
              <a:rPr lang="en-US" altLang="ko-KR" sz="923" dirty="0" smtClean="0">
                <a:latin typeface="Arial" panose="020B0604020202020204" pitchFamily="34" charset="0"/>
                <a:cs typeface="Arial" panose="020B0604020202020204" pitchFamily="34" charset="0"/>
              </a:rPr>
              <a:t>(A-B) c</a:t>
            </a:r>
            <a:r>
              <a:rPr lang="en-US" altLang="ko-KR" sz="920" dirty="0" smtClean="0">
                <a:latin typeface="Arial" panose="020B0604020202020204" pitchFamily="34" charset="0"/>
                <a:cs typeface="Arial" panose="020B0604020202020204" pitchFamily="34" charset="0"/>
              </a:rPr>
              <a:t>ompiled high-confidence siRNAs (</a:t>
            </a:r>
            <a:r>
              <a:rPr lang="en-US" altLang="ko-KR" sz="920" dirty="0" smtClean="0">
                <a:latin typeface="Arial" panose="020B0604020202020204" pitchFamily="34" charset="0"/>
                <a:cs typeface="Arial" panose="020B0604020202020204" pitchFamily="34" charset="0"/>
              </a:rPr>
              <a:t>n=176) </a:t>
            </a:r>
            <a:r>
              <a:rPr lang="en-US" altLang="ko-KR" sz="920" dirty="0" smtClean="0">
                <a:latin typeface="Arial" panose="020B0604020202020204" pitchFamily="34" charset="0"/>
                <a:cs typeface="Arial" panose="020B0604020202020204" pitchFamily="34" charset="0"/>
              </a:rPr>
              <a:t>were derived from 13 different </a:t>
            </a:r>
            <a:r>
              <a:rPr lang="en-US" altLang="ko-KR" sz="920" dirty="0">
                <a:latin typeface="Arial" panose="020B0604020202020204" pitchFamily="34" charset="0"/>
                <a:cs typeface="Arial" panose="020B0604020202020204" pitchFamily="34" charset="0"/>
              </a:rPr>
              <a:t>studies (B</a:t>
            </a:r>
            <a:r>
              <a:rPr lang="en-US" altLang="ko-KR" sz="920" dirty="0" smtClean="0">
                <a:latin typeface="Arial" panose="020B0604020202020204" pitchFamily="34" charset="0"/>
                <a:cs typeface="Arial" panose="020B0604020202020204" pitchFamily="34" charset="0"/>
              </a:rPr>
              <a:t>) and within </a:t>
            </a:r>
            <a:r>
              <a:rPr lang="en-US" altLang="ko-KR" sz="920" dirty="0">
                <a:latin typeface="Arial" panose="020B0604020202020204" pitchFamily="34" charset="0"/>
                <a:cs typeface="Arial" panose="020B0604020202020204" pitchFamily="34" charset="0"/>
              </a:rPr>
              <a:t>the displayed range of free energy in Figure  </a:t>
            </a:r>
            <a:r>
              <a:rPr lang="en-US" altLang="ko-KR" sz="920" dirty="0" smtClean="0">
                <a:latin typeface="Arial" panose="020B0604020202020204" pitchFamily="34" charset="0"/>
                <a:cs typeface="Arial" panose="020B0604020202020204" pitchFamily="34" charset="0"/>
              </a:rPr>
              <a:t>2F, as </a:t>
            </a:r>
            <a:r>
              <a:rPr lang="en-US" altLang="ko-KR" sz="920" dirty="0" smtClean="0">
                <a:latin typeface="Arial" panose="020B0604020202020204" pitchFamily="34" charset="0"/>
                <a:cs typeface="Arial" panose="020B0604020202020204" pitchFamily="34" charset="0"/>
              </a:rPr>
              <a:t>indicated </a:t>
            </a:r>
            <a:r>
              <a:rPr lang="en-US" altLang="ko-KR" sz="920" dirty="0" smtClean="0">
                <a:latin typeface="Arial" panose="020B0604020202020204" pitchFamily="34" charset="0"/>
                <a:cs typeface="Arial" panose="020B0604020202020204" pitchFamily="34" charset="0"/>
              </a:rPr>
              <a:t>in the table (A). Previously compiled activity of each </a:t>
            </a:r>
            <a:r>
              <a:rPr lang="en-US" altLang="ko-KR" sz="920" dirty="0">
                <a:latin typeface="Arial" panose="020B0604020202020204" pitchFamily="34" charset="0"/>
                <a:cs typeface="Arial" panose="020B0604020202020204" pitchFamily="34" charset="0"/>
              </a:rPr>
              <a:t>siRNA (</a:t>
            </a:r>
            <a:r>
              <a:rPr lang="en-US" altLang="ko-KR" sz="920" dirty="0" err="1">
                <a:latin typeface="Arial" panose="020B0604020202020204" pitchFamily="34" charset="0"/>
                <a:cs typeface="Arial" panose="020B0604020202020204" pitchFamily="34" charset="0"/>
              </a:rPr>
              <a:t>Shabalina</a:t>
            </a:r>
            <a:r>
              <a:rPr lang="en-US" altLang="ko-KR" sz="920" dirty="0">
                <a:latin typeface="Arial" panose="020B0604020202020204" pitchFamily="34" charset="0"/>
                <a:cs typeface="Arial" panose="020B0604020202020204" pitchFamily="34" charset="0"/>
              </a:rPr>
              <a:t>, et al., 2006) </a:t>
            </a:r>
            <a:r>
              <a:rPr lang="en-US" altLang="ko-KR" sz="920" dirty="0" smtClean="0">
                <a:latin typeface="Arial" panose="020B0604020202020204" pitchFamily="34" charset="0"/>
                <a:cs typeface="Arial" panose="020B0604020202020204" pitchFamily="34" charset="0"/>
              </a:rPr>
              <a:t>was also indicated with its stability of transitional nucleation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 in the table (A). To avoid compounding effect from strand bias, high-confident siRNAs, of which features were known to affect predominant Ago loading, were finally selected by ones </a:t>
            </a:r>
            <a:r>
              <a:rPr lang="en-US" altLang="ko-KR" sz="920" dirty="0">
                <a:latin typeface="Arial" panose="020B0604020202020204" pitchFamily="34" charset="0"/>
                <a:cs typeface="Arial" panose="020B0604020202020204" pitchFamily="34" charset="0"/>
              </a:rPr>
              <a:t>with </a:t>
            </a:r>
            <a:r>
              <a:rPr lang="en-US" altLang="ko-KR" sz="920" dirty="0" smtClean="0">
                <a:latin typeface="Arial" panose="020B0604020202020204" pitchFamily="34" charset="0"/>
                <a:cs typeface="Arial" panose="020B0604020202020204" pitchFamily="34" charset="0"/>
              </a:rPr>
              <a:t>A </a:t>
            </a:r>
            <a:r>
              <a:rPr lang="en-US" altLang="ko-KR" sz="920" dirty="0">
                <a:latin typeface="Arial" panose="020B0604020202020204" pitchFamily="34" charset="0"/>
                <a:cs typeface="Arial" panose="020B0604020202020204" pitchFamily="34" charset="0"/>
              </a:rPr>
              <a:t>or </a:t>
            </a:r>
            <a:r>
              <a:rPr lang="en-US" altLang="ko-KR" sz="920" dirty="0" smtClean="0">
                <a:latin typeface="Arial" panose="020B0604020202020204" pitchFamily="34" charset="0"/>
                <a:cs typeface="Arial" panose="020B0604020202020204" pitchFamily="34" charset="0"/>
              </a:rPr>
              <a:t>U </a:t>
            </a:r>
            <a:r>
              <a:rPr lang="en-US" altLang="ko-KR" sz="920" dirty="0">
                <a:latin typeface="Arial" panose="020B0604020202020204" pitchFamily="34" charset="0"/>
                <a:cs typeface="Arial" panose="020B0604020202020204" pitchFamily="34" charset="0"/>
              </a:rPr>
              <a:t>in position 1 </a:t>
            </a:r>
            <a:r>
              <a:rPr lang="en-US" altLang="ko-KR" sz="920" dirty="0" smtClean="0">
                <a:latin typeface="Arial" panose="020B0604020202020204" pitchFamily="34" charset="0"/>
                <a:cs typeface="Arial" panose="020B0604020202020204" pitchFamily="34" charset="0"/>
              </a:rPr>
              <a:t>(A or U start, </a:t>
            </a:r>
            <a:r>
              <a:rPr lang="en-US" altLang="ko-KR" sz="920" dirty="0" smtClean="0">
                <a:latin typeface="Arial" panose="020B0604020202020204" pitchFamily="34" charset="0"/>
                <a:cs typeface="Arial" panose="020B0604020202020204" pitchFamily="34" charset="0"/>
              </a:rPr>
              <a:t>n=332) </a:t>
            </a:r>
            <a:r>
              <a:rPr lang="en-US" altLang="ko-KR" sz="920" dirty="0" smtClean="0">
                <a:latin typeface="Arial" panose="020B0604020202020204" pitchFamily="34" charset="0"/>
                <a:cs typeface="Arial" panose="020B0604020202020204" pitchFamily="34" charset="0"/>
              </a:rPr>
              <a:t>and further narrowed down </a:t>
            </a:r>
            <a:r>
              <a:rPr lang="en-US" altLang="ko-KR" sz="920" dirty="0">
                <a:latin typeface="Arial" panose="020B0604020202020204" pitchFamily="34" charset="0"/>
                <a:cs typeface="Arial" panose="020B0604020202020204" pitchFamily="34" charset="0"/>
              </a:rPr>
              <a:t>ones </a:t>
            </a:r>
            <a:r>
              <a:rPr lang="en-US" altLang="ko-KR" sz="920" dirty="0" smtClean="0">
                <a:latin typeface="Arial" panose="020B0604020202020204" pitchFamily="34" charset="0"/>
                <a:cs typeface="Arial" panose="020B0604020202020204" pitchFamily="34" charset="0"/>
              </a:rPr>
              <a:t>with lower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from anti-sense strand than that from sense strand </a:t>
            </a:r>
            <a:r>
              <a:rPr lang="en-US" altLang="ko-KR" sz="920" dirty="0" smtClean="0">
                <a:latin typeface="Arial" panose="020B0604020202020204" pitchFamily="34" charset="0"/>
                <a:cs typeface="Arial" panose="020B0604020202020204" pitchFamily="34" charset="0"/>
              </a:rPr>
              <a:t>(</a:t>
            </a:r>
            <a:r>
              <a:rPr lang="en-US" altLang="ko-KR" sz="920" b="1" dirty="0" smtClean="0">
                <a:latin typeface="Symbol" panose="05050102010706020507" pitchFamily="18" charset="2"/>
                <a:cs typeface="Arial" pitchFamily="34" charset="0"/>
              </a:rPr>
              <a:t>D</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G&lt;0, </a:t>
            </a:r>
            <a:r>
              <a:rPr lang="en-US" altLang="ko-KR" sz="920" dirty="0" smtClean="0">
                <a:latin typeface="Arial" panose="020B0604020202020204" pitchFamily="34" charset="0"/>
                <a:cs typeface="Arial" panose="020B0604020202020204" pitchFamily="34" charset="0"/>
              </a:rPr>
              <a:t>n=176) </a:t>
            </a:r>
            <a:r>
              <a:rPr lang="en-US" altLang="ko-KR" sz="920" dirty="0" smtClean="0">
                <a:latin typeface="Arial" panose="020B0604020202020204" pitchFamily="34" charset="0"/>
                <a:cs typeface="Arial" panose="020B0604020202020204" pitchFamily="34" charset="0"/>
              </a:rPr>
              <a:t>as indicated in the table (B). </a:t>
            </a:r>
            <a:r>
              <a:rPr lang="en-US" altLang="ko-KR" sz="920" b="1" dirty="0" smtClean="0">
                <a:latin typeface="Symbol" panose="05050102010706020507" pitchFamily="18" charset="2"/>
                <a:cs typeface="Arial" pitchFamily="34" charset="0"/>
              </a:rPr>
              <a:t>D</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 </a:t>
            </a:r>
            <a:r>
              <a:rPr lang="en-US" altLang="ko-KR" sz="920" dirty="0">
                <a:latin typeface="Arial" panose="020B0604020202020204" pitchFamily="34" charset="0"/>
                <a:cs typeface="Arial" panose="020B0604020202020204" pitchFamily="34" charset="0"/>
              </a:rPr>
              <a:t>values were calculated as kcal </a:t>
            </a:r>
            <a:r>
              <a:rPr lang="en-US" altLang="ko-KR" sz="920" dirty="0" smtClean="0">
                <a:latin typeface="Arial" panose="020B0604020202020204" pitchFamily="34" charset="0"/>
                <a:cs typeface="Arial" panose="020B0604020202020204" pitchFamily="34" charset="0"/>
              </a:rPr>
              <a:t>mol</a:t>
            </a:r>
            <a:r>
              <a:rPr lang="en-US" altLang="ko-KR" sz="920" baseline="30000" dirty="0" smtClean="0">
                <a:latin typeface="Arial" panose="020B0604020202020204" pitchFamily="34" charset="0"/>
                <a:cs typeface="Arial" panose="020B0604020202020204" pitchFamily="34" charset="0"/>
              </a:rPr>
              <a:t>-1</a:t>
            </a:r>
            <a:r>
              <a:rPr lang="en-US" altLang="ko-KR" sz="920" dirty="0">
                <a:latin typeface="Arial" panose="020B0604020202020204" pitchFamily="34" charset="0"/>
                <a:cs typeface="Arial" panose="020B0604020202020204" pitchFamily="34" charset="0"/>
              </a:rPr>
              <a:t> </a:t>
            </a:r>
            <a:r>
              <a:rPr lang="en-US" altLang="ko-KR" sz="920" dirty="0" smtClean="0">
                <a:latin typeface="Arial" panose="020B0604020202020204" pitchFamily="34" charset="0"/>
                <a:cs typeface="Arial" panose="020B0604020202020204" pitchFamily="34" charset="0"/>
              </a:rPr>
              <a:t>by </a:t>
            </a:r>
            <a:r>
              <a:rPr lang="en-US" altLang="ko-KR" sz="920" dirty="0" err="1" smtClean="0">
                <a:latin typeface="Arial" panose="020B0604020202020204" pitchFamily="34" charset="0"/>
                <a:cs typeface="Arial" panose="020B0604020202020204" pitchFamily="34" charset="0"/>
              </a:rPr>
              <a:t>RNAduplex</a:t>
            </a:r>
            <a:r>
              <a:rPr lang="en-US" altLang="ko-KR" sz="92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1759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6311" y="118632"/>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S7</a:t>
            </a:r>
            <a:endParaRPr lang="ko-KR" altLang="en-US" sz="1292" b="1" dirty="0">
              <a:latin typeface="Arial" panose="020B0604020202020204" pitchFamily="34" charset="0"/>
              <a:cs typeface="Arial" panose="020B0604020202020204" pitchFamily="34" charset="0"/>
            </a:endParaRPr>
          </a:p>
        </p:txBody>
      </p:sp>
      <p:graphicFrame>
        <p:nvGraphicFramePr>
          <p:cNvPr id="2" name="표 1"/>
          <p:cNvGraphicFramePr>
            <a:graphicFrameLocks noGrp="1"/>
          </p:cNvGraphicFramePr>
          <p:nvPr>
            <p:extLst/>
          </p:nvPr>
        </p:nvGraphicFramePr>
        <p:xfrm>
          <a:off x="580289" y="894831"/>
          <a:ext cx="5697424" cy="4835775"/>
        </p:xfrm>
        <a:graphic>
          <a:graphicData uri="http://schemas.openxmlformats.org/drawingml/2006/table">
            <a:tbl>
              <a:tblPr>
                <a:tableStyleId>{5C22544A-7EE6-4342-B048-85BDC9FD1C3A}</a:tableStyleId>
              </a:tblPr>
              <a:tblGrid>
                <a:gridCol w="712178">
                  <a:extLst>
                    <a:ext uri="{9D8B030D-6E8A-4147-A177-3AD203B41FA5}">
                      <a16:colId xmlns:a16="http://schemas.microsoft.com/office/drawing/2014/main" val="1568485231"/>
                    </a:ext>
                  </a:extLst>
                </a:gridCol>
                <a:gridCol w="712178">
                  <a:extLst>
                    <a:ext uri="{9D8B030D-6E8A-4147-A177-3AD203B41FA5}">
                      <a16:colId xmlns:a16="http://schemas.microsoft.com/office/drawing/2014/main" val="593489493"/>
                    </a:ext>
                  </a:extLst>
                </a:gridCol>
                <a:gridCol w="712178">
                  <a:extLst>
                    <a:ext uri="{9D8B030D-6E8A-4147-A177-3AD203B41FA5}">
                      <a16:colId xmlns:a16="http://schemas.microsoft.com/office/drawing/2014/main" val="1515874529"/>
                    </a:ext>
                  </a:extLst>
                </a:gridCol>
                <a:gridCol w="712178">
                  <a:extLst>
                    <a:ext uri="{9D8B030D-6E8A-4147-A177-3AD203B41FA5}">
                      <a16:colId xmlns:a16="http://schemas.microsoft.com/office/drawing/2014/main" val="2277534359"/>
                    </a:ext>
                  </a:extLst>
                </a:gridCol>
                <a:gridCol w="712178">
                  <a:extLst>
                    <a:ext uri="{9D8B030D-6E8A-4147-A177-3AD203B41FA5}">
                      <a16:colId xmlns:a16="http://schemas.microsoft.com/office/drawing/2014/main" val="189596498"/>
                    </a:ext>
                  </a:extLst>
                </a:gridCol>
                <a:gridCol w="712178">
                  <a:extLst>
                    <a:ext uri="{9D8B030D-6E8A-4147-A177-3AD203B41FA5}">
                      <a16:colId xmlns:a16="http://schemas.microsoft.com/office/drawing/2014/main" val="1075309458"/>
                    </a:ext>
                  </a:extLst>
                </a:gridCol>
                <a:gridCol w="712178">
                  <a:extLst>
                    <a:ext uri="{9D8B030D-6E8A-4147-A177-3AD203B41FA5}">
                      <a16:colId xmlns:a16="http://schemas.microsoft.com/office/drawing/2014/main" val="3373064821"/>
                    </a:ext>
                  </a:extLst>
                </a:gridCol>
                <a:gridCol w="712178">
                  <a:extLst>
                    <a:ext uri="{9D8B030D-6E8A-4147-A177-3AD203B41FA5}">
                      <a16:colId xmlns:a16="http://schemas.microsoft.com/office/drawing/2014/main" val="3595898276"/>
                    </a:ext>
                  </a:extLst>
                </a:gridCol>
              </a:tblGrid>
              <a:tr h="193431">
                <a:tc>
                  <a:txBody>
                    <a:bodyPr/>
                    <a:lstStyle/>
                    <a:p>
                      <a:pPr algn="ctr" fontAlgn="ctr"/>
                      <a:r>
                        <a:rPr lang="en-US" sz="900" b="1" u="none" strike="noStrike" dirty="0" smtClean="0">
                          <a:solidFill>
                            <a:schemeClr val="bg1"/>
                          </a:solidFill>
                          <a:effectLst/>
                          <a:latin typeface="Arial" panose="020B0604020202020204" pitchFamily="34" charset="0"/>
                          <a:cs typeface="Arial" panose="020B0604020202020204" pitchFamily="34" charset="0"/>
                        </a:rPr>
                        <a:t>sequence</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dirty="0" smtClean="0">
                          <a:solidFill>
                            <a:schemeClr val="bg1"/>
                          </a:solidFill>
                          <a:latin typeface="Symbol" panose="05050102010706020507" pitchFamily="18" charset="2"/>
                          <a:cs typeface="Arial" pitchFamily="34" charset="0"/>
                        </a:rPr>
                        <a:t>D</a:t>
                      </a:r>
                      <a:r>
                        <a:rPr lang="en-US" altLang="ko-KR" sz="900" b="1" u="none" strike="noStrike" dirty="0"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u="none" strike="noStrike" dirty="0" smtClean="0">
                          <a:solidFill>
                            <a:schemeClr val="bg1"/>
                          </a:solidFill>
                          <a:effectLst/>
                          <a:latin typeface="Arial" panose="020B0604020202020204" pitchFamily="34" charset="0"/>
                          <a:cs typeface="Arial" panose="020B0604020202020204" pitchFamily="34" charset="0"/>
                        </a:rPr>
                        <a:t>sequence</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dirty="0" smtClean="0">
                          <a:solidFill>
                            <a:schemeClr val="bg1"/>
                          </a:solidFill>
                          <a:latin typeface="Symbol" panose="05050102010706020507" pitchFamily="18" charset="2"/>
                          <a:cs typeface="Arial" pitchFamily="34" charset="0"/>
                        </a:rPr>
                        <a:t>D</a:t>
                      </a:r>
                      <a:r>
                        <a:rPr lang="en-US" altLang="ko-KR" sz="900" b="1" u="none" strike="noStrike" dirty="0"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u="none" strike="noStrike" dirty="0" smtClean="0">
                          <a:solidFill>
                            <a:schemeClr val="bg1"/>
                          </a:solidFill>
                          <a:effectLst/>
                          <a:latin typeface="Arial" panose="020B0604020202020204" pitchFamily="34" charset="0"/>
                          <a:cs typeface="Arial" panose="020B0604020202020204" pitchFamily="34" charset="0"/>
                        </a:rPr>
                        <a:t>sequence</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dirty="0" smtClean="0">
                          <a:solidFill>
                            <a:schemeClr val="bg1"/>
                          </a:solidFill>
                          <a:latin typeface="Symbol" panose="05050102010706020507" pitchFamily="18" charset="2"/>
                          <a:cs typeface="Arial" pitchFamily="34" charset="0"/>
                        </a:rPr>
                        <a:t>D</a:t>
                      </a:r>
                      <a:r>
                        <a:rPr lang="en-US" altLang="ko-KR" sz="900" b="1" u="none" strike="noStrike" dirty="0"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u="none" strike="noStrike" dirty="0" smtClean="0">
                          <a:solidFill>
                            <a:schemeClr val="bg1"/>
                          </a:solidFill>
                          <a:effectLst/>
                          <a:latin typeface="Arial" panose="020B0604020202020204" pitchFamily="34" charset="0"/>
                          <a:cs typeface="Arial" panose="020B0604020202020204" pitchFamily="34" charset="0"/>
                        </a:rPr>
                        <a:t>sequence</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900" b="1" dirty="0" smtClean="0">
                          <a:solidFill>
                            <a:schemeClr val="bg1"/>
                          </a:solidFill>
                          <a:latin typeface="Symbol" panose="05050102010706020507" pitchFamily="18" charset="2"/>
                          <a:cs typeface="Arial" pitchFamily="34" charset="0"/>
                        </a:rPr>
                        <a:t>D</a:t>
                      </a:r>
                      <a:r>
                        <a:rPr lang="en-US" altLang="ko-KR" sz="900" b="1" u="none" strike="noStrike" dirty="0"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endParaRPr lang="en-US" sz="9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1655161"/>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CCCG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-5.9</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UGGG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-5.2</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CAGG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-4.4</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UGCA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-3.7</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33793010"/>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CCGG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-5.9</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AGGG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-5.1</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CCAG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-4.4</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ACCA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-3.6</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80102354"/>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CGGG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-5.9</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CCCU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-5.1</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CCUG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AGCA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01822385"/>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GGGA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-5.1</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-4.4</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CACG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-3.6</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67683089"/>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UCCC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CCUC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-5.0</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CUGG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-4.4</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CGUG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-3.6</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95761899"/>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GCCA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CUCC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-5.0</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UGCG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GCUA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-3.6</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13302206"/>
                  </a:ext>
                </a:extLst>
              </a:tr>
              <a:tr h="193431">
                <a:tc>
                  <a:txBody>
                    <a:bodyPr/>
                    <a:lstStyle/>
                    <a:p>
                      <a:pPr algn="ctr" fontAlgn="ctr"/>
                      <a:r>
                        <a:rPr lang="en-US" sz="900" u="none" strike="noStrike">
                          <a:effectLst/>
                          <a:latin typeface="Arial" panose="020B0604020202020204" pitchFamily="34" charset="0"/>
                          <a:cs typeface="Arial" panose="020B0604020202020204" pitchFamily="34" charset="0"/>
                        </a:rPr>
                        <a:t>GGCA</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GAGG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-5.0</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a:effectLst/>
                          <a:latin typeface="Arial" panose="020B0604020202020204" pitchFamily="34" charset="0"/>
                          <a:cs typeface="Arial" panose="020B0604020202020204" pitchFamily="34" charset="0"/>
                        </a:rPr>
                        <a:t>ACCG</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-4.3</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GGUA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88607400"/>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UGCC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GCGA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-5.0</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ACGG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-4.3</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UACC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-3.6</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447356"/>
                  </a:ext>
                </a:extLst>
              </a:tr>
              <a:tr h="193431">
                <a:tc>
                  <a:txBody>
                    <a:bodyPr/>
                    <a:lstStyle/>
                    <a:p>
                      <a:pPr algn="ctr" fontAlgn="ctr"/>
                      <a:r>
                        <a:rPr lang="en-US" sz="900" u="none" strike="noStrike">
                          <a:effectLst/>
                          <a:latin typeface="Arial" panose="020B0604020202020204" pitchFamily="34" charset="0"/>
                          <a:cs typeface="Arial" panose="020B0604020202020204" pitchFamily="34" charset="0"/>
                        </a:rPr>
                        <a:t>UGGC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GGAG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-5.0</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AGCG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-4.3</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UAGC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4068778"/>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ACCC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UCGC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-5.0</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CCGU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-4.3</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UGCU</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10458629"/>
                  </a:ext>
                </a:extLst>
              </a:tr>
              <a:tr h="193431">
                <a:tc>
                  <a:txBody>
                    <a:bodyPr/>
                    <a:lstStyle/>
                    <a:p>
                      <a:pPr algn="ctr" fontAlgn="ctr"/>
                      <a:r>
                        <a:rPr lang="en-US" sz="900" u="none" strike="noStrike">
                          <a:effectLst/>
                          <a:latin typeface="Arial" panose="020B0604020202020204" pitchFamily="34" charset="0"/>
                          <a:cs typeface="Arial" panose="020B0604020202020204" pitchFamily="34" charset="0"/>
                        </a:rPr>
                        <a:t>AGCC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CACC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CGCU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-4.3</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UGGU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85092616"/>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AGGC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CAGC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CGGU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-4.3</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ACCU</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87783797"/>
                  </a:ext>
                </a:extLst>
              </a:tr>
              <a:tr h="193431">
                <a:tc>
                  <a:txBody>
                    <a:bodyPr/>
                    <a:lstStyle/>
                    <a:p>
                      <a:pPr algn="ctr" fontAlgn="ctr"/>
                      <a:r>
                        <a:rPr lang="en-US" sz="900" u="none" strike="noStrike">
                          <a:effectLst/>
                          <a:latin typeface="Arial" panose="020B0604020202020204" pitchFamily="34" charset="0"/>
                          <a:cs typeface="Arial" panose="020B0604020202020204" pitchFamily="34" charset="0"/>
                        </a:rPr>
                        <a:t>GCCU</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CCAC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CGAC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AGCU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2215198"/>
                  </a:ext>
                </a:extLst>
              </a:tr>
              <a:tr h="193431">
                <a:tc>
                  <a:txBody>
                    <a:bodyPr/>
                    <a:lstStyle/>
                    <a:p>
                      <a:pPr algn="ctr" fontAlgn="ctr"/>
                      <a:r>
                        <a:rPr lang="en-US" sz="900" u="none" strike="noStrike">
                          <a:effectLst/>
                          <a:latin typeface="Arial" panose="020B0604020202020204" pitchFamily="34" charset="0"/>
                          <a:cs typeface="Arial" panose="020B0604020202020204" pitchFamily="34" charset="0"/>
                        </a:rPr>
                        <a:t>GGCU</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CUGC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CGUC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AGGU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a:effectLst/>
                          <a:latin typeface="Arial" panose="020B0604020202020204" pitchFamily="34" charset="0"/>
                          <a:cs typeface="Arial" panose="020B0604020202020204" pitchFamily="34" charset="0"/>
                        </a:rPr>
                        <a:t>-3.5</a:t>
                      </a:r>
                      <a:endParaRPr lang="en-US" altLang="ko-KR"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09741148"/>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GGGU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GCAG</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GACG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AUCC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42278994"/>
                  </a:ext>
                </a:extLst>
              </a:tr>
              <a:tr h="193431">
                <a:tc>
                  <a:txBody>
                    <a:bodyPr/>
                    <a:lstStyle/>
                    <a:p>
                      <a:pPr algn="ctr" fontAlgn="ctr"/>
                      <a:r>
                        <a:rPr lang="en-US" sz="900" u="none" strike="noStrike">
                          <a:effectLst/>
                          <a:latin typeface="Arial" panose="020B0604020202020204" pitchFamily="34" charset="0"/>
                          <a:cs typeface="Arial" panose="020B0604020202020204" pitchFamily="34" charset="0"/>
                        </a:rPr>
                        <a:t>GACC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GCUG</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GUCG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GACA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53300976"/>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GAGC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GGUG</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-3.9</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GGAU</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99877624"/>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GCUC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GUGG</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a:effectLst/>
                          <a:latin typeface="Arial" panose="020B0604020202020204" pitchFamily="34" charset="0"/>
                          <a:cs typeface="Arial" panose="020B0604020202020204" pitchFamily="34" charset="0"/>
                        </a:rPr>
                        <a:t>UGGA</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-3.9</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GUCA</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60061297"/>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GGAC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ACGC</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-4.7</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AGGA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GUGA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09899238"/>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GGUC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a:effectLst/>
                          <a:latin typeface="Arial" panose="020B0604020202020204" pitchFamily="34" charset="0"/>
                          <a:cs typeface="Arial" panose="020B0604020202020204" pitchFamily="34" charset="0"/>
                        </a:rPr>
                        <a:t>GCGU</a:t>
                      </a:r>
                      <a:endParaRPr lang="en-US" sz="9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-4.7</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CGAG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UCAC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91464318"/>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GUCC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-5.4</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CCGA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CUCG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UGAC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57304681"/>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CCCA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CGGA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UCCU</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-3.8</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UGUC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-3.5</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82947294"/>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GCAC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UCCG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GAGA</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-3.7</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ko-KR" alt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ko-KR" alt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36547511"/>
                  </a:ext>
                </a:extLst>
              </a:tr>
              <a:tr h="193431">
                <a:tc>
                  <a:txBody>
                    <a:bodyPr/>
                    <a:lstStyle/>
                    <a:p>
                      <a:pPr algn="ctr" fontAlgn="ctr"/>
                      <a:r>
                        <a:rPr lang="en-US" sz="900" u="none" strike="noStrike" dirty="0">
                          <a:effectLst/>
                          <a:latin typeface="Arial" panose="020B0604020202020204" pitchFamily="34" charset="0"/>
                          <a:cs typeface="Arial" panose="020B0604020202020204" pitchFamily="34" charset="0"/>
                        </a:rPr>
                        <a:t>GUGC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-5.2</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UCGG</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-4.6</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UCUC</a:t>
                      </a:r>
                      <a:endParaRPr 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u="none" strike="noStrike" dirty="0">
                          <a:effectLst/>
                          <a:latin typeface="Arial" panose="020B0604020202020204" pitchFamily="34" charset="0"/>
                          <a:cs typeface="Arial" panose="020B0604020202020204" pitchFamily="34" charset="0"/>
                        </a:rPr>
                        <a:t>-3.7</a:t>
                      </a:r>
                      <a:endParaRPr lang="en-US" altLang="ko-KR"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ko-KR" alt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ko-KR" altLang="en-US" sz="9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61161743"/>
                  </a:ext>
                </a:extLst>
              </a:tr>
            </a:tbl>
          </a:graphicData>
        </a:graphic>
      </p:graphicFrame>
      <p:sp>
        <p:nvSpPr>
          <p:cNvPr id="7" name="TextBox 6"/>
          <p:cNvSpPr txBox="1"/>
          <p:nvPr/>
        </p:nvSpPr>
        <p:spPr>
          <a:xfrm>
            <a:off x="351831" y="5945669"/>
            <a:ext cx="6154338" cy="256834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S7. </a:t>
            </a:r>
            <a:r>
              <a:rPr lang="en-US" altLang="ko-KR" sz="923" b="1" dirty="0">
                <a:latin typeface="Arial" panose="020B0604020202020204" pitchFamily="34" charset="0"/>
                <a:cs typeface="Arial" panose="020B0604020202020204" pitchFamily="34" charset="0"/>
              </a:rPr>
              <a:t>Selected transitional nucleation sequences for </a:t>
            </a:r>
            <a:r>
              <a:rPr lang="en-US" altLang="ko-KR" sz="923" b="1" dirty="0" err="1">
                <a:latin typeface="Arial" panose="020B0604020202020204" pitchFamily="34" charset="0"/>
                <a:cs typeface="Arial" panose="020B0604020202020204" pitchFamily="34" charset="0"/>
              </a:rPr>
              <a:t>siAbasic</a:t>
            </a:r>
            <a:r>
              <a:rPr lang="en-US" altLang="ko-KR" sz="923" dirty="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Among all possible combination of nucleation sequences in siRNA-6Ø (4</a:t>
            </a:r>
            <a:r>
              <a:rPr lang="en-US" altLang="ko-KR" sz="920" baseline="30000" dirty="0">
                <a:latin typeface="Arial" panose="020B0604020202020204" pitchFamily="34" charset="0"/>
                <a:cs typeface="Arial" panose="020B0604020202020204" pitchFamily="34" charset="0"/>
              </a:rPr>
              <a:t>4</a:t>
            </a:r>
            <a:r>
              <a:rPr lang="en-US" altLang="ko-KR" sz="920" dirty="0">
                <a:latin typeface="Arial" panose="020B0604020202020204" pitchFamily="34" charset="0"/>
                <a:cs typeface="Arial" panose="020B0604020202020204" pitchFamily="34" charset="0"/>
              </a:rPr>
              <a:t> = 256, 4-mers), 94 sequences were selected as potent 4-mers based on the discovered range of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G[2:5</a:t>
            </a:r>
            <a:r>
              <a:rPr lang="en-US" altLang="ko-KR" sz="920" dirty="0">
                <a:latin typeface="Arial" panose="020B0604020202020204" pitchFamily="34" charset="0"/>
                <a:cs typeface="Arial" panose="020B0604020202020204" pitchFamily="34" charset="0"/>
              </a:rPr>
              <a:t>] (</a:t>
            </a:r>
            <a:r>
              <a:rPr lang="el-GR" altLang="ko-KR" sz="920" dirty="0">
                <a:latin typeface="Arial" panose="020B0604020202020204" pitchFamily="34" charset="0"/>
                <a:cs typeface="Arial" panose="020B0604020202020204" pitchFamily="34" charset="0"/>
              </a:rPr>
              <a:t>-6 ≤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G[2:5</a:t>
            </a:r>
            <a:r>
              <a:rPr lang="en-US" altLang="ko-KR" sz="920" dirty="0">
                <a:latin typeface="Arial" panose="020B0604020202020204" pitchFamily="34" charset="0"/>
                <a:cs typeface="Arial" panose="020B0604020202020204" pitchFamily="34" charset="0"/>
              </a:rPr>
              <a:t>] ≤ -3.5 kcal mol</a:t>
            </a:r>
            <a:r>
              <a:rPr lang="en-US" altLang="ko-KR" sz="920" baseline="30000" dirty="0">
                <a:latin typeface="Arial" panose="020B0604020202020204" pitchFamily="34" charset="0"/>
                <a:cs typeface="Arial" panose="020B0604020202020204" pitchFamily="34" charset="0"/>
              </a:rPr>
              <a:t>-1</a:t>
            </a:r>
            <a:r>
              <a:rPr lang="en-US" altLang="ko-KR" sz="920" dirty="0">
                <a:latin typeface="Arial" panose="020B0604020202020204" pitchFamily="34" charset="0"/>
                <a:cs typeface="Arial" panose="020B0604020202020204" pitchFamily="34" charset="0"/>
              </a:rPr>
              <a:t>) and used in </a:t>
            </a:r>
            <a:r>
              <a:rPr lang="en-US" altLang="ko-KR" sz="920" dirty="0" err="1">
                <a:latin typeface="Arial" panose="020B0604020202020204" pitchFamily="34" charset="0"/>
                <a:cs typeface="Arial" panose="020B0604020202020204" pitchFamily="34" charset="0"/>
              </a:rPr>
              <a:t>siAbasic</a:t>
            </a:r>
            <a:r>
              <a:rPr lang="en-US" altLang="ko-KR" sz="920" dirty="0">
                <a:latin typeface="Arial" panose="020B0604020202020204" pitchFamily="34" charset="0"/>
                <a:cs typeface="Arial" panose="020B0604020202020204" pitchFamily="34" charset="0"/>
              </a:rPr>
              <a:t> for designing potent siRNA-6Ø sequences. The unit of free energy value </a:t>
            </a:r>
            <a:r>
              <a:rPr lang="en-US" altLang="ko-KR" sz="920" dirty="0" smtClean="0">
                <a:latin typeface="Arial" panose="020B0604020202020204" pitchFamily="34" charset="0"/>
                <a:cs typeface="Arial" panose="020B0604020202020204" pitchFamily="34" charset="0"/>
              </a:rPr>
              <a:t>(</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a:t>
            </a:r>
            <a:r>
              <a:rPr lang="en-US" altLang="ko-KR" sz="920" dirty="0">
                <a:latin typeface="Arial" panose="020B0604020202020204" pitchFamily="34" charset="0"/>
                <a:cs typeface="Arial" panose="020B0604020202020204" pitchFamily="34" charset="0"/>
              </a:rPr>
              <a:t>) indicated above is kcal mol</a:t>
            </a:r>
            <a:r>
              <a:rPr lang="en-US" altLang="ko-KR" sz="920" baseline="30000" dirty="0">
                <a:latin typeface="Arial" panose="020B0604020202020204" pitchFamily="34" charset="0"/>
                <a:cs typeface="Arial" panose="020B0604020202020204" pitchFamily="34" charset="0"/>
              </a:rPr>
              <a:t>-1</a:t>
            </a:r>
            <a:r>
              <a:rPr lang="en-US" altLang="ko-KR" sz="920" dirty="0">
                <a:latin typeface="Arial" panose="020B0604020202020204" pitchFamily="34" charset="0"/>
                <a:cs typeface="Arial" panose="020B0604020202020204" pitchFamily="34" charset="0"/>
              </a:rPr>
              <a:t>.</a:t>
            </a:r>
          </a:p>
          <a:p>
            <a:pPr algn="just"/>
            <a:endParaRPr lang="en-US" altLang="ko-KR" sz="923" dirty="0">
              <a:latin typeface="Arial" panose="020B0604020202020204" pitchFamily="34" charset="0"/>
              <a:cs typeface="Arial" panose="020B0604020202020204" pitchFamily="34" charset="0"/>
            </a:endParaRPr>
          </a:p>
          <a:p>
            <a:pPr algn="just"/>
            <a:endParaRPr lang="en-US" altLang="ko-KR" sz="92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5977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p:cNvGraphicFramePr>
            <a:graphicFrameLocks noGrp="1"/>
          </p:cNvGraphicFramePr>
          <p:nvPr>
            <p:extLst>
              <p:ext uri="{D42A27DB-BD31-4B8C-83A1-F6EECF244321}">
                <p14:modId xmlns:p14="http://schemas.microsoft.com/office/powerpoint/2010/main" val="1052470903"/>
              </p:ext>
            </p:extLst>
          </p:nvPr>
        </p:nvGraphicFramePr>
        <p:xfrm>
          <a:off x="694568" y="3391389"/>
          <a:ext cx="5460023" cy="1160360"/>
        </p:xfrm>
        <a:graphic>
          <a:graphicData uri="http://schemas.openxmlformats.org/drawingml/2006/table">
            <a:tbl>
              <a:tblPr/>
              <a:tblGrid>
                <a:gridCol w="525162">
                  <a:extLst>
                    <a:ext uri="{9D8B030D-6E8A-4147-A177-3AD203B41FA5}">
                      <a16:colId xmlns:a16="http://schemas.microsoft.com/office/drawing/2014/main" val="3360217146"/>
                    </a:ext>
                  </a:extLst>
                </a:gridCol>
                <a:gridCol w="1346250">
                  <a:extLst>
                    <a:ext uri="{9D8B030D-6E8A-4147-A177-3AD203B41FA5}">
                      <a16:colId xmlns:a16="http://schemas.microsoft.com/office/drawing/2014/main" val="4032005349"/>
                    </a:ext>
                  </a:extLst>
                </a:gridCol>
                <a:gridCol w="1346250">
                  <a:extLst>
                    <a:ext uri="{9D8B030D-6E8A-4147-A177-3AD203B41FA5}">
                      <a16:colId xmlns:a16="http://schemas.microsoft.com/office/drawing/2014/main" val="2314796801"/>
                    </a:ext>
                  </a:extLst>
                </a:gridCol>
                <a:gridCol w="700217">
                  <a:extLst>
                    <a:ext uri="{9D8B030D-6E8A-4147-A177-3AD203B41FA5}">
                      <a16:colId xmlns:a16="http://schemas.microsoft.com/office/drawing/2014/main" val="4119231836"/>
                    </a:ext>
                  </a:extLst>
                </a:gridCol>
                <a:gridCol w="666873">
                  <a:extLst>
                    <a:ext uri="{9D8B030D-6E8A-4147-A177-3AD203B41FA5}">
                      <a16:colId xmlns:a16="http://schemas.microsoft.com/office/drawing/2014/main" val="2008760961"/>
                    </a:ext>
                  </a:extLst>
                </a:gridCol>
                <a:gridCol w="433468">
                  <a:extLst>
                    <a:ext uri="{9D8B030D-6E8A-4147-A177-3AD203B41FA5}">
                      <a16:colId xmlns:a16="http://schemas.microsoft.com/office/drawing/2014/main" val="2725242398"/>
                    </a:ext>
                  </a:extLst>
                </a:gridCol>
                <a:gridCol w="441803">
                  <a:extLst>
                    <a:ext uri="{9D8B030D-6E8A-4147-A177-3AD203B41FA5}">
                      <a16:colId xmlns:a16="http://schemas.microsoft.com/office/drawing/2014/main" val="3778533433"/>
                    </a:ext>
                  </a:extLst>
                </a:gridCol>
              </a:tblGrid>
              <a:tr h="145045">
                <a:tc>
                  <a:txBody>
                    <a:bodyPr/>
                    <a:lstStyle/>
                    <a:p>
                      <a:pPr algn="ctr" fontAlgn="ctr"/>
                      <a:r>
                        <a:rPr lang="en-US" sz="700" b="1" i="0" u="none" strike="noStrike" dirty="0">
                          <a:solidFill>
                            <a:srgbClr val="FFFFFF"/>
                          </a:solidFill>
                          <a:effectLst/>
                          <a:latin typeface="맑은 고딕" panose="020B0503020000020004" pitchFamily="50" charset="-127"/>
                          <a:ea typeface="맑은 고딕" panose="020B0503020000020004" pitchFamily="50" charset="-127"/>
                        </a:rPr>
                        <a:t>siRNA</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맑은 고딕" panose="020B0503020000020004" pitchFamily="50" charset="-127"/>
                          <a:ea typeface="맑은 고딕" panose="020B0503020000020004" pitchFamily="50" charset="-127"/>
                        </a:rPr>
                        <a:t>guide strand</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err="1" smtClean="0">
                          <a:solidFill>
                            <a:srgbClr val="FFFFFF"/>
                          </a:solidFill>
                          <a:effectLst/>
                          <a:latin typeface="맑은 고딕" panose="020B0503020000020004" pitchFamily="50" charset="-127"/>
                          <a:ea typeface="맑은 고딕" panose="020B0503020000020004" pitchFamily="50" charset="-127"/>
                        </a:rPr>
                        <a:t>paseenger</a:t>
                      </a:r>
                      <a:r>
                        <a:rPr lang="en-US" sz="700" b="1" i="0" u="none" strike="noStrike" baseline="0" dirty="0" smtClean="0">
                          <a:solidFill>
                            <a:srgbClr val="FFFFFF"/>
                          </a:solidFill>
                          <a:effectLst/>
                          <a:latin typeface="맑은 고딕" panose="020B0503020000020004" pitchFamily="50" charset="-127"/>
                          <a:ea typeface="맑은 고딕" panose="020B0503020000020004" pitchFamily="50" charset="-127"/>
                        </a:rPr>
                        <a:t> strand</a:t>
                      </a:r>
                      <a:endParaRPr lang="en-US" sz="700" b="1" i="0" u="none" strike="noStrike" dirty="0">
                        <a:solidFill>
                          <a:srgbClr val="FFFFFF"/>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a:solidFill>
                            <a:srgbClr val="FFFFFF"/>
                          </a:solidFill>
                          <a:effectLst/>
                          <a:latin typeface="맑은 고딕" panose="020B0503020000020004" pitchFamily="50" charset="-127"/>
                          <a:ea typeface="맑은 고딕" panose="020B0503020000020004" pitchFamily="50" charset="-127"/>
                        </a:rPr>
                        <a:t>start position</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a:solidFill>
                            <a:srgbClr val="FFFFFF"/>
                          </a:solidFill>
                          <a:effectLst/>
                          <a:latin typeface="맑은 고딕" panose="020B0503020000020004" pitchFamily="50" charset="-127"/>
                          <a:ea typeface="맑은 고딕" panose="020B0503020000020004" pitchFamily="50" charset="-127"/>
                        </a:rPr>
                        <a:t>end position</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altLang="ko-KR" sz="700" b="1" dirty="0" smtClean="0">
                          <a:solidFill>
                            <a:schemeClr val="bg1"/>
                          </a:solidFill>
                          <a:latin typeface="Symbol" panose="05050102010706020507" pitchFamily="18" charset="2"/>
                          <a:cs typeface="Arial" pitchFamily="34" charset="0"/>
                        </a:rPr>
                        <a:t>D</a:t>
                      </a:r>
                      <a:r>
                        <a:rPr lang="en-US" sz="700" b="1" i="0" u="none" strike="noStrike" dirty="0" smtClean="0">
                          <a:solidFill>
                            <a:srgbClr val="FFFFFF"/>
                          </a:solidFill>
                          <a:effectLst/>
                          <a:latin typeface="맑은 고딕" panose="020B0503020000020004" pitchFamily="50" charset="-127"/>
                          <a:ea typeface="맑은 고딕" panose="020B0503020000020004" pitchFamily="50" charset="-127"/>
                        </a:rPr>
                        <a:t>G[2:5</a:t>
                      </a:r>
                      <a:r>
                        <a:rPr lang="en-US" sz="700" b="1" i="0" u="none" strike="noStrike" dirty="0">
                          <a:solidFill>
                            <a:srgbClr val="FFFFFF"/>
                          </a:solidFill>
                          <a:effectLst/>
                          <a:latin typeface="맑은 고딕" panose="020B0503020000020004" pitchFamily="50" charset="-127"/>
                          <a:ea typeface="맑은 고딕" panose="020B0503020000020004" pitchFamily="50" charset="-127"/>
                        </a:rPr>
                        <a:t>]</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altLang="ko-KR" sz="700" b="1" dirty="0" smtClean="0">
                          <a:solidFill>
                            <a:schemeClr val="bg1"/>
                          </a:solidFill>
                          <a:latin typeface="Symbol" panose="05050102010706020507" pitchFamily="18" charset="2"/>
                          <a:cs typeface="Arial" pitchFamily="34" charset="0"/>
                        </a:rPr>
                        <a:t>D</a:t>
                      </a:r>
                      <a:r>
                        <a:rPr lang="en-US" sz="700" b="1" i="0" u="none" strike="noStrike" dirty="0" smtClean="0">
                          <a:solidFill>
                            <a:srgbClr val="FFFFFF"/>
                          </a:solidFill>
                          <a:effectLst/>
                          <a:latin typeface="맑은 고딕" panose="020B0503020000020004" pitchFamily="50" charset="-127"/>
                          <a:ea typeface="맑은 고딕" panose="020B0503020000020004" pitchFamily="50" charset="-127"/>
                        </a:rPr>
                        <a:t>G[2:6</a:t>
                      </a:r>
                      <a:r>
                        <a:rPr lang="en-US" sz="700" b="1" i="0" u="none" strike="noStrike" dirty="0">
                          <a:solidFill>
                            <a:srgbClr val="FFFFFF"/>
                          </a:solidFill>
                          <a:effectLst/>
                          <a:latin typeface="맑은 고딕" panose="020B0503020000020004" pitchFamily="50" charset="-127"/>
                          <a:ea typeface="맑은 고딕" panose="020B0503020000020004" pitchFamily="50" charset="-127"/>
                        </a:rPr>
                        <a:t>]</a:t>
                      </a: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215220060"/>
                  </a:ext>
                </a:extLst>
              </a:tr>
              <a:tr h="145045">
                <a:tc>
                  <a:txBody>
                    <a:bodyPr/>
                    <a:lstStyle/>
                    <a:p>
                      <a:pPr algn="ctr" fontAlgn="ctr"/>
                      <a:r>
                        <a:rPr lang="en-US" sz="700" b="0" i="0" u="none" strike="noStrike">
                          <a:solidFill>
                            <a:srgbClr val="000000"/>
                          </a:solidFill>
                          <a:effectLst/>
                          <a:latin typeface="맑은 고딕" panose="020B0503020000020004" pitchFamily="50" charset="-127"/>
                          <a:ea typeface="맑은 고딕" panose="020B0503020000020004" pitchFamily="50" charset="-127"/>
                        </a:rPr>
                        <a:t>siA-E6-1</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UCUCC</a:t>
                      </a:r>
                      <a:r>
                        <a:rPr lang="en-US" sz="600" b="1" i="0" u="none" strike="noStrike" dirty="0" err="1" smtClean="0">
                          <a:solidFill>
                            <a:srgbClr val="FF0000"/>
                          </a:solidFill>
                          <a:effectLst/>
                          <a:latin typeface="맑은 고딕" panose="020B0503020000020004" pitchFamily="50" charset="-127"/>
                          <a:ea typeface="맑은 고딕" panose="020B0503020000020004" pitchFamily="50" charset="-127"/>
                        </a:rPr>
                        <a:t>A</a:t>
                      </a: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UACACAGAGUCUGdTdT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CAGACUCUGUGUAUGGAGAdTdT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245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262</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-5.0</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-6.4</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9247379"/>
                  </a:ext>
                </a:extLst>
              </a:tr>
              <a:tr h="145045">
                <a:tc>
                  <a:txBody>
                    <a:bodyPr/>
                    <a:lstStyle/>
                    <a:p>
                      <a:pPr algn="ctr" fontAlgn="ctr"/>
                      <a:r>
                        <a:rPr lang="en-US" sz="700" b="0" i="0" u="none" strike="noStrike" dirty="0">
                          <a:solidFill>
                            <a:srgbClr val="000000"/>
                          </a:solidFill>
                          <a:effectLst/>
                          <a:latin typeface="맑은 고딕" panose="020B0503020000020004" pitchFamily="50" charset="-127"/>
                          <a:ea typeface="맑은 고딕" panose="020B0503020000020004" pitchFamily="50" charset="-127"/>
                        </a:rPr>
                        <a:t>siA-E6-2</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UGCUG</a:t>
                      </a:r>
                      <a:r>
                        <a:rPr lang="en-US" sz="600" b="1" i="0" u="none" strike="noStrike" dirty="0" err="1" smtClean="0">
                          <a:solidFill>
                            <a:srgbClr val="FF0000"/>
                          </a:solidFill>
                          <a:effectLst/>
                          <a:latin typeface="맑은 고딕" panose="020B0503020000020004" pitchFamily="50" charset="-127"/>
                          <a:ea typeface="맑은 고딕" panose="020B0503020000020004" pitchFamily="50" charset="-127"/>
                        </a:rPr>
                        <a:t>G</a:t>
                      </a: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AUUCAACGGUUUCdTdT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GAAACCGUUGAAUCCAGCAdTdT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327</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344</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-4.8</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-8.1</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5662717"/>
                  </a:ext>
                </a:extLst>
              </a:tr>
              <a:tr h="145045">
                <a:tc>
                  <a:txBody>
                    <a:bodyPr/>
                    <a:lstStyle/>
                    <a:p>
                      <a:pPr algn="ctr" fontAlgn="ctr"/>
                      <a:r>
                        <a:rPr lang="en-US" sz="700" b="0" i="0" u="none" strike="noStrike">
                          <a:solidFill>
                            <a:srgbClr val="000000"/>
                          </a:solidFill>
                          <a:effectLst/>
                          <a:latin typeface="맑은 고딕" panose="020B0503020000020004" pitchFamily="50" charset="-127"/>
                          <a:ea typeface="맑은 고딕" panose="020B0503020000020004" pitchFamily="50" charset="-127"/>
                        </a:rPr>
                        <a:t>siA-E6-3</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UUCCA</a:t>
                      </a:r>
                      <a:r>
                        <a:rPr lang="en-US" altLang="ko-KR" sz="600" b="1" i="0" u="none" strike="noStrike" dirty="0" err="1" smtClean="0">
                          <a:solidFill>
                            <a:srgbClr val="FF0000"/>
                          </a:solidFill>
                          <a:effectLst/>
                          <a:latin typeface="맑은 고딕" panose="020B0503020000020004" pitchFamily="50" charset="-127"/>
                          <a:ea typeface="+mn-ea"/>
                        </a:rPr>
                        <a:t>A</a:t>
                      </a:r>
                      <a:r>
                        <a:rPr lang="en-US" altLang="ko-KR" sz="600" b="0" i="0" u="none" strike="noStrike" dirty="0" err="1" smtClean="0">
                          <a:solidFill>
                            <a:srgbClr val="000000"/>
                          </a:solidFill>
                          <a:effectLst/>
                          <a:latin typeface="맑은 고딕" panose="020B0503020000020004" pitchFamily="50" charset="-127"/>
                          <a:ea typeface="+mn-ea"/>
                        </a:rPr>
                        <a:t>UGUGUCUCCAUACdTdT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GUAUGGAGACACAUUGGAAdTdT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255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272</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-3.9</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-4.8</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96498642"/>
                  </a:ext>
                </a:extLst>
              </a:tr>
              <a:tr h="145045">
                <a:tc>
                  <a:txBody>
                    <a:bodyPr/>
                    <a:lstStyle/>
                    <a:p>
                      <a:pPr algn="ctr" fontAlgn="ctr"/>
                      <a:r>
                        <a:rPr lang="en-US" sz="700" b="0" i="0" u="none" strike="noStrike">
                          <a:solidFill>
                            <a:srgbClr val="000000"/>
                          </a:solidFill>
                          <a:effectLst/>
                          <a:latin typeface="맑은 고딕" panose="020B0503020000020004" pitchFamily="50" charset="-127"/>
                          <a:ea typeface="맑은 고딕" panose="020B0503020000020004" pitchFamily="50" charset="-127"/>
                        </a:rPr>
                        <a:t>siA-E6-4</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UUGGA</a:t>
                      </a:r>
                      <a:r>
                        <a:rPr lang="en-US" altLang="ko-KR" sz="600" b="1" i="0" u="none" strike="noStrike" dirty="0" err="1" smtClean="0">
                          <a:solidFill>
                            <a:srgbClr val="FF0000"/>
                          </a:solidFill>
                          <a:effectLst/>
                          <a:latin typeface="맑은 고딕" panose="020B0503020000020004" pitchFamily="50" charset="-127"/>
                          <a:ea typeface="+mn-ea"/>
                        </a:rPr>
                        <a:t>U</a:t>
                      </a:r>
                      <a:r>
                        <a:rPr lang="en-US" altLang="ko-KR" sz="600" b="0" i="0" u="none" strike="noStrike" dirty="0" err="1" smtClean="0">
                          <a:solidFill>
                            <a:srgbClr val="000000"/>
                          </a:solidFill>
                          <a:effectLst/>
                          <a:latin typeface="맑은 고딕" panose="020B0503020000020004" pitchFamily="50" charset="-127"/>
                          <a:ea typeface="+mn-ea"/>
                        </a:rPr>
                        <a:t>UCAACGGUUUCUGdTdT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CAGAAACCGUUGAAUCCAAdTdT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325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342</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-3.9</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-4.9</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700777"/>
                  </a:ext>
                </a:extLst>
              </a:tr>
              <a:tr h="145045">
                <a:tc>
                  <a:txBody>
                    <a:bodyPr/>
                    <a:lstStyle/>
                    <a:p>
                      <a:pPr algn="ctr" fontAlgn="ctr"/>
                      <a:r>
                        <a:rPr lang="en-US" sz="700" b="0" i="0" u="none" strike="noStrike">
                          <a:solidFill>
                            <a:srgbClr val="000000"/>
                          </a:solidFill>
                          <a:effectLst/>
                          <a:latin typeface="맑은 고딕" panose="020B0503020000020004" pitchFamily="50" charset="-127"/>
                          <a:ea typeface="맑은 고딕" panose="020B0503020000020004" pitchFamily="50" charset="-127"/>
                        </a:rPr>
                        <a:t>siA-E6-5</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UUGCA</a:t>
                      </a:r>
                      <a:r>
                        <a:rPr lang="en-US" altLang="ko-KR" sz="600" b="1" i="0" u="none" strike="noStrike" dirty="0" err="1" smtClean="0">
                          <a:solidFill>
                            <a:srgbClr val="FF0000"/>
                          </a:solidFill>
                          <a:effectLst/>
                          <a:latin typeface="맑은 고딕" panose="020B0503020000020004" pitchFamily="50" charset="-127"/>
                          <a:ea typeface="+mn-ea"/>
                        </a:rPr>
                        <a:t>A</a:t>
                      </a:r>
                      <a:r>
                        <a:rPr lang="en-US" altLang="ko-KR" sz="600" b="0" i="0" u="none" strike="noStrike" dirty="0" err="1" smtClean="0">
                          <a:solidFill>
                            <a:srgbClr val="000000"/>
                          </a:solidFill>
                          <a:effectLst/>
                          <a:latin typeface="맑은 고딕" panose="020B0503020000020004" pitchFamily="50" charset="-127"/>
                          <a:ea typeface="+mn-ea"/>
                        </a:rPr>
                        <a:t>AUUCAAAUACCUCdTdT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GAGGUAUUUGAAUUUGCAAdTdT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127</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144</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-3.7</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-4.6</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17864909"/>
                  </a:ext>
                </a:extLst>
              </a:tr>
              <a:tr h="145045">
                <a:tc>
                  <a:txBody>
                    <a:bodyPr/>
                    <a:lstStyle/>
                    <a:p>
                      <a:pPr algn="ctr" fontAlgn="ctr"/>
                      <a:r>
                        <a:rPr lang="en-US" sz="700" b="0" i="0" u="none" strike="noStrike">
                          <a:solidFill>
                            <a:srgbClr val="000000"/>
                          </a:solidFill>
                          <a:effectLst/>
                          <a:latin typeface="맑은 고딕" panose="020B0503020000020004" pitchFamily="50" charset="-127"/>
                          <a:ea typeface="맑은 고딕" panose="020B0503020000020004" pitchFamily="50" charset="-127"/>
                        </a:rPr>
                        <a:t>siA-E6-6</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UGGUA</a:t>
                      </a:r>
                      <a:r>
                        <a:rPr lang="en-US" altLang="ko-KR" sz="600" b="1" i="0" u="none" strike="noStrike" dirty="0" err="1" smtClean="0">
                          <a:solidFill>
                            <a:srgbClr val="FF0000"/>
                          </a:solidFill>
                          <a:effectLst/>
                          <a:latin typeface="맑은 고딕" panose="020B0503020000020004" pitchFamily="50" charset="-127"/>
                          <a:ea typeface="+mn-ea"/>
                        </a:rPr>
                        <a:t>U</a:t>
                      </a:r>
                      <a:r>
                        <a:rPr lang="en-US" altLang="ko-KR" sz="600" b="0" i="0" u="none" strike="noStrike" dirty="0" err="1" smtClean="0">
                          <a:solidFill>
                            <a:srgbClr val="000000"/>
                          </a:solidFill>
                          <a:effectLst/>
                          <a:latin typeface="맑은 고딕" panose="020B0503020000020004" pitchFamily="50" charset="-127"/>
                          <a:ea typeface="+mn-ea"/>
                        </a:rPr>
                        <a:t>ACUGUCUCUAUACdTdT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GUAUAGAGACAGUAUACCAdTdT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165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182</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-3.6</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-4.6</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671348"/>
                  </a:ext>
                </a:extLst>
              </a:tr>
              <a:tr h="145045">
                <a:tc>
                  <a:txBody>
                    <a:bodyPr/>
                    <a:lstStyle/>
                    <a:p>
                      <a:pPr algn="ctr" fontAlgn="ctr"/>
                      <a:r>
                        <a:rPr lang="en-US" sz="700" b="0" i="0" u="none" strike="noStrike">
                          <a:solidFill>
                            <a:srgbClr val="000000"/>
                          </a:solidFill>
                          <a:effectLst/>
                          <a:latin typeface="맑은 고딕" panose="020B0503020000020004" pitchFamily="50" charset="-127"/>
                          <a:ea typeface="맑은 고딕" panose="020B0503020000020004" pitchFamily="50" charset="-127"/>
                        </a:rPr>
                        <a:t>siA-E6-7</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UGGAU</a:t>
                      </a:r>
                      <a:r>
                        <a:rPr lang="en-US" sz="600" b="1" i="0" u="none" strike="noStrike" dirty="0" err="1" smtClean="0">
                          <a:solidFill>
                            <a:srgbClr val="FF0000"/>
                          </a:solidFill>
                          <a:effectLst/>
                          <a:latin typeface="맑은 고딕" panose="020B0503020000020004" pitchFamily="50" charset="-127"/>
                          <a:ea typeface="맑은 고딕" panose="020B0503020000020004" pitchFamily="50" charset="-127"/>
                        </a:rPr>
                        <a:t>U</a:t>
                      </a: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CAACGGUUUCUGGdTdT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0" i="0" u="none" strike="noStrike" dirty="0" err="1" smtClean="0">
                          <a:solidFill>
                            <a:srgbClr val="000000"/>
                          </a:solidFill>
                          <a:effectLst/>
                          <a:latin typeface="맑은 고딕" panose="020B0503020000020004" pitchFamily="50" charset="-127"/>
                          <a:ea typeface="+mn-ea"/>
                        </a:rPr>
                        <a:t>CCAGAAACCGUUGAAUCCAdTdT</a:t>
                      </a:r>
                      <a:endParaRPr lang="ko-KR" alt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324</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341</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-4.4</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00354475"/>
                  </a:ext>
                </a:extLst>
              </a:tr>
            </a:tbl>
          </a:graphicData>
        </a:graphic>
      </p:graphicFrame>
      <p:sp>
        <p:nvSpPr>
          <p:cNvPr id="5" name="TextBox 4"/>
          <p:cNvSpPr txBox="1"/>
          <p:nvPr/>
        </p:nvSpPr>
        <p:spPr>
          <a:xfrm>
            <a:off x="3989188" y="3164108"/>
            <a:ext cx="1710936" cy="234360"/>
          </a:xfrm>
          <a:prstGeom prst="rect">
            <a:avLst/>
          </a:prstGeom>
          <a:noFill/>
        </p:spPr>
        <p:txBody>
          <a:bodyPr wrap="square" rtlCol="0">
            <a:spAutoFit/>
          </a:bodyPr>
          <a:lstStyle/>
          <a:p>
            <a:r>
              <a:rPr lang="en-US" altLang="ko-KR" sz="923" dirty="0" err="1">
                <a:latin typeface="Arial" panose="020B0604020202020204" pitchFamily="34" charset="0"/>
                <a:cs typeface="Arial" panose="020B0604020202020204" pitchFamily="34" charset="0"/>
              </a:rPr>
              <a:t>GenBank</a:t>
            </a:r>
            <a:r>
              <a:rPr lang="en-US" altLang="ko-KR" sz="923" dirty="0">
                <a:latin typeface="Arial" panose="020B0604020202020204" pitchFamily="34" charset="0"/>
                <a:cs typeface="Arial" panose="020B0604020202020204" pitchFamily="34" charset="0"/>
              </a:rPr>
              <a:t>: M20324</a:t>
            </a:r>
            <a:endParaRPr lang="ko-KR" altLang="en-US" sz="923" dirty="0">
              <a:latin typeface="Arial" panose="020B0604020202020204" pitchFamily="34" charset="0"/>
              <a:cs typeface="Arial" panose="020B0604020202020204" pitchFamily="34" charset="0"/>
            </a:endParaRPr>
          </a:p>
        </p:txBody>
      </p:sp>
      <p:graphicFrame>
        <p:nvGraphicFramePr>
          <p:cNvPr id="6" name="표 5"/>
          <p:cNvGraphicFramePr>
            <a:graphicFrameLocks noGrp="1"/>
          </p:cNvGraphicFramePr>
          <p:nvPr>
            <p:extLst>
              <p:ext uri="{D42A27DB-BD31-4B8C-83A1-F6EECF244321}">
                <p14:modId xmlns:p14="http://schemas.microsoft.com/office/powerpoint/2010/main" val="1402514156"/>
              </p:ext>
            </p:extLst>
          </p:nvPr>
        </p:nvGraphicFramePr>
        <p:xfrm>
          <a:off x="761299" y="1601610"/>
          <a:ext cx="5256493" cy="665219"/>
        </p:xfrm>
        <a:graphic>
          <a:graphicData uri="http://schemas.openxmlformats.org/drawingml/2006/table">
            <a:tbl>
              <a:tblPr/>
              <a:tblGrid>
                <a:gridCol w="609870">
                  <a:extLst>
                    <a:ext uri="{9D8B030D-6E8A-4147-A177-3AD203B41FA5}">
                      <a16:colId xmlns:a16="http://schemas.microsoft.com/office/drawing/2014/main" val="3360217146"/>
                    </a:ext>
                  </a:extLst>
                </a:gridCol>
                <a:gridCol w="1406055">
                  <a:extLst>
                    <a:ext uri="{9D8B030D-6E8A-4147-A177-3AD203B41FA5}">
                      <a16:colId xmlns:a16="http://schemas.microsoft.com/office/drawing/2014/main" val="4032005349"/>
                    </a:ext>
                  </a:extLst>
                </a:gridCol>
                <a:gridCol w="1406055">
                  <a:extLst>
                    <a:ext uri="{9D8B030D-6E8A-4147-A177-3AD203B41FA5}">
                      <a16:colId xmlns:a16="http://schemas.microsoft.com/office/drawing/2014/main" val="2314796801"/>
                    </a:ext>
                  </a:extLst>
                </a:gridCol>
                <a:gridCol w="818064">
                  <a:extLst>
                    <a:ext uri="{9D8B030D-6E8A-4147-A177-3AD203B41FA5}">
                      <a16:colId xmlns:a16="http://schemas.microsoft.com/office/drawing/2014/main" val="2725242398"/>
                    </a:ext>
                  </a:extLst>
                </a:gridCol>
                <a:gridCol w="503384">
                  <a:extLst>
                    <a:ext uri="{9D8B030D-6E8A-4147-A177-3AD203B41FA5}">
                      <a16:colId xmlns:a16="http://schemas.microsoft.com/office/drawing/2014/main" val="1842903150"/>
                    </a:ext>
                  </a:extLst>
                </a:gridCol>
                <a:gridCol w="513065">
                  <a:extLst>
                    <a:ext uri="{9D8B030D-6E8A-4147-A177-3AD203B41FA5}">
                      <a16:colId xmlns:a16="http://schemas.microsoft.com/office/drawing/2014/main" val="3778533433"/>
                    </a:ext>
                  </a:extLst>
                </a:gridCol>
              </a:tblGrid>
              <a:tr h="230084">
                <a:tc>
                  <a:txBody>
                    <a:bodyPr/>
                    <a:lstStyle/>
                    <a:p>
                      <a:pPr algn="ctr" fontAlgn="ctr"/>
                      <a:r>
                        <a:rPr lang="en-US" sz="700" b="1" i="0" u="none" strike="noStrike" dirty="0">
                          <a:solidFill>
                            <a:srgbClr val="FFFFFF"/>
                          </a:solidFill>
                          <a:effectLst/>
                          <a:latin typeface="맑은 고딕" panose="020B0503020000020004" pitchFamily="50" charset="-127"/>
                          <a:ea typeface="맑은 고딕" panose="020B0503020000020004" pitchFamily="50" charset="-127"/>
                        </a:rPr>
                        <a:t>siRNA</a:t>
                      </a: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맑은 고딕" panose="020B0503020000020004" pitchFamily="50" charset="-127"/>
                          <a:ea typeface="맑은 고딕" panose="020B0503020000020004" pitchFamily="50" charset="-127"/>
                        </a:rPr>
                        <a:t>guide strand</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smtClean="0">
                          <a:solidFill>
                            <a:srgbClr val="FFFFFF"/>
                          </a:solidFill>
                          <a:effectLst/>
                          <a:latin typeface="맑은 고딕" panose="020B0503020000020004" pitchFamily="50" charset="-127"/>
                          <a:ea typeface="맑은 고딕" panose="020B0503020000020004" pitchFamily="50" charset="-127"/>
                        </a:rPr>
                        <a:t>p</a:t>
                      </a:r>
                      <a:r>
                        <a:rPr lang="en-US" sz="700" b="1" i="0" u="none" strike="noStrike" smtClean="0">
                          <a:solidFill>
                            <a:srgbClr val="FFFFFF"/>
                          </a:solidFill>
                          <a:effectLst/>
                          <a:latin typeface="맑은 고딕" panose="020B0503020000020004" pitchFamily="50" charset="-127"/>
                          <a:ea typeface="맑은 고딕" panose="020B0503020000020004" pitchFamily="50" charset="-127"/>
                        </a:rPr>
                        <a:t>assenger</a:t>
                      </a:r>
                      <a:r>
                        <a:rPr lang="en-US" sz="700" b="1" i="0" u="none" strike="noStrike" baseline="0" smtClean="0">
                          <a:solidFill>
                            <a:srgbClr val="FFFFFF"/>
                          </a:solidFill>
                          <a:effectLst/>
                          <a:latin typeface="맑은 고딕" panose="020B0503020000020004" pitchFamily="50" charset="-127"/>
                          <a:ea typeface="맑은 고딕" panose="020B0503020000020004" pitchFamily="50" charset="-127"/>
                        </a:rPr>
                        <a:t> </a:t>
                      </a:r>
                      <a:r>
                        <a:rPr lang="en-US" sz="700" b="1" i="0" u="none" strike="noStrike" baseline="0" dirty="0" smtClean="0">
                          <a:solidFill>
                            <a:srgbClr val="FFFFFF"/>
                          </a:solidFill>
                          <a:effectLst/>
                          <a:latin typeface="맑은 고딕" panose="020B0503020000020004" pitchFamily="50" charset="-127"/>
                          <a:ea typeface="맑은 고딕" panose="020B0503020000020004" pitchFamily="50" charset="-127"/>
                        </a:rPr>
                        <a:t>strand</a:t>
                      </a:r>
                      <a:endParaRPr lang="en-US" sz="700" b="1" i="0" u="none" strike="noStrike" dirty="0">
                        <a:solidFill>
                          <a:srgbClr val="FFFFFF"/>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smtClean="0">
                          <a:solidFill>
                            <a:srgbClr val="FFFFFF"/>
                          </a:solidFill>
                          <a:effectLst/>
                          <a:latin typeface="맑은 고딕" panose="020B0503020000020004" pitchFamily="50" charset="-127"/>
                          <a:ea typeface="맑은 고딕" panose="020B0503020000020004" pitchFamily="50" charset="-127"/>
                        </a:rPr>
                        <a:t>target</a:t>
                      </a:r>
                      <a:r>
                        <a:rPr lang="en-US" sz="700" b="1" i="0" u="none" strike="noStrike" baseline="0" dirty="0" smtClean="0">
                          <a:solidFill>
                            <a:srgbClr val="FFFFFF"/>
                          </a:solidFill>
                          <a:effectLst/>
                          <a:latin typeface="맑은 고딕" panose="020B0503020000020004" pitchFamily="50" charset="-127"/>
                          <a:ea typeface="맑은 고딕" panose="020B0503020000020004" pitchFamily="50" charset="-127"/>
                        </a:rPr>
                        <a:t> </a:t>
                      </a:r>
                    </a:p>
                    <a:p>
                      <a:pPr algn="ctr" fontAlgn="ctr"/>
                      <a:r>
                        <a:rPr lang="en-US" sz="700" b="1" i="0" u="none" strike="noStrike" baseline="0" dirty="0" smtClean="0">
                          <a:solidFill>
                            <a:srgbClr val="FFFFFF"/>
                          </a:solidFill>
                          <a:effectLst/>
                          <a:latin typeface="맑은 고딕" panose="020B0503020000020004" pitchFamily="50" charset="-127"/>
                          <a:ea typeface="맑은 고딕" panose="020B0503020000020004" pitchFamily="50" charset="-127"/>
                        </a:rPr>
                        <a:t>gene</a:t>
                      </a:r>
                      <a:endParaRPr lang="en-US" sz="700" b="1" i="0" u="none" strike="noStrike" dirty="0">
                        <a:solidFill>
                          <a:srgbClr val="FFFFFF"/>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altLang="ko-KR" sz="700" b="1" dirty="0" smtClean="0">
                          <a:solidFill>
                            <a:schemeClr val="bg1"/>
                          </a:solidFill>
                          <a:latin typeface="Symbol" panose="05050102010706020507" pitchFamily="18" charset="2"/>
                          <a:cs typeface="Arial" pitchFamily="34" charset="0"/>
                        </a:rPr>
                        <a:t>D</a:t>
                      </a:r>
                      <a:r>
                        <a:rPr lang="en-US" sz="700" b="1" i="0" u="none" strike="noStrike" dirty="0" smtClean="0">
                          <a:solidFill>
                            <a:srgbClr val="FFFFFF"/>
                          </a:solidFill>
                          <a:effectLst/>
                          <a:latin typeface="맑은 고딕" panose="020B0503020000020004" pitchFamily="50" charset="-127"/>
                          <a:ea typeface="맑은 고딕" panose="020B0503020000020004" pitchFamily="50" charset="-127"/>
                        </a:rPr>
                        <a:t>G[2:5]</a:t>
                      </a:r>
                      <a:endParaRPr lang="en-US" sz="700" b="1" i="0" u="none" strike="noStrike" dirty="0">
                        <a:solidFill>
                          <a:srgbClr val="FFFFFF"/>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altLang="ko-KR" sz="700" b="1" dirty="0" smtClean="0">
                          <a:solidFill>
                            <a:schemeClr val="bg1"/>
                          </a:solidFill>
                          <a:latin typeface="Symbol" panose="05050102010706020507" pitchFamily="18" charset="2"/>
                          <a:cs typeface="Arial" pitchFamily="34" charset="0"/>
                        </a:rPr>
                        <a:t>D</a:t>
                      </a:r>
                      <a:r>
                        <a:rPr lang="en-US" sz="700" b="1" i="0" u="none" strike="noStrike" dirty="0" smtClean="0">
                          <a:solidFill>
                            <a:srgbClr val="FFFFFF"/>
                          </a:solidFill>
                          <a:effectLst/>
                          <a:latin typeface="맑은 고딕" panose="020B0503020000020004" pitchFamily="50" charset="-127"/>
                          <a:ea typeface="맑은 고딕" panose="020B0503020000020004" pitchFamily="50" charset="-127"/>
                        </a:rPr>
                        <a:t>G[2:6</a:t>
                      </a:r>
                      <a:r>
                        <a:rPr lang="en-US" sz="700" b="1" i="0" u="none" strike="noStrike" dirty="0">
                          <a:solidFill>
                            <a:srgbClr val="FFFFFF"/>
                          </a:solidFill>
                          <a:effectLst/>
                          <a:latin typeface="맑은 고딕" panose="020B0503020000020004" pitchFamily="50" charset="-127"/>
                          <a:ea typeface="맑은 고딕" panose="020B0503020000020004" pitchFamily="50" charset="-127"/>
                        </a:rPr>
                        <a:t>]</a:t>
                      </a: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215220060"/>
                  </a:ext>
                </a:extLst>
              </a:tr>
              <a:tr h="145045">
                <a:tc>
                  <a:txBody>
                    <a:bodyPr/>
                    <a:lstStyle/>
                    <a:p>
                      <a:pPr algn="ctr" fontAlgn="ctr"/>
                      <a:r>
                        <a:rPr lang="en-US" sz="700" b="0" i="0" u="none" strike="noStrike" dirty="0" smtClean="0">
                          <a:solidFill>
                            <a:srgbClr val="000000"/>
                          </a:solidFill>
                          <a:effectLst/>
                          <a:latin typeface="맑은 고딕" panose="020B0503020000020004" pitchFamily="50" charset="-127"/>
                          <a:ea typeface="맑은 고딕" panose="020B0503020000020004" pitchFamily="50" charset="-127"/>
                        </a:rPr>
                        <a:t>PCS-B1</a:t>
                      </a:r>
                      <a:endParaRPr 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AAGCA</a:t>
                      </a:r>
                      <a:r>
                        <a:rPr lang="en-US" sz="600" b="1" i="0" u="none" strike="noStrike" dirty="0" err="1" smtClean="0">
                          <a:solidFill>
                            <a:srgbClr val="FF0000"/>
                          </a:solidFill>
                          <a:effectLst/>
                          <a:latin typeface="맑은 고딕" panose="020B0503020000020004" pitchFamily="50" charset="-127"/>
                          <a:ea typeface="맑은 고딕" panose="020B0503020000020004" pitchFamily="50" charset="-127"/>
                        </a:rPr>
                        <a:t>A</a:t>
                      </a: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AACAGGUCUAGAAdTdT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UUCUAGACCUGUUUUGCUUdTdT</a:t>
                      </a:r>
                      <a:endParaRPr 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PCSK9</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-3.6</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9247379"/>
                  </a:ext>
                </a:extLst>
              </a:tr>
              <a:tr h="145045">
                <a:tc>
                  <a:txBody>
                    <a:bodyPr/>
                    <a:lstStyle/>
                    <a:p>
                      <a:pPr algn="ctr" fontAlgn="ctr"/>
                      <a:r>
                        <a:rPr lang="en-US" sz="700" b="0" i="0" u="none" strike="noStrike" dirty="0" smtClean="0">
                          <a:solidFill>
                            <a:srgbClr val="000000"/>
                          </a:solidFill>
                          <a:effectLst/>
                          <a:latin typeface="맑은 고딕" panose="020B0503020000020004" pitchFamily="50" charset="-127"/>
                          <a:ea typeface="맑은 고딕" panose="020B0503020000020004" pitchFamily="50" charset="-127"/>
                        </a:rPr>
                        <a:t>PCS-B2</a:t>
                      </a:r>
                      <a:endParaRPr 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AAGcA</a:t>
                      </a:r>
                      <a:r>
                        <a:rPr lang="en-US" sz="600" b="1" i="0" u="none" strike="noStrike" dirty="0" err="1" smtClean="0">
                          <a:solidFill>
                            <a:srgbClr val="FF0000"/>
                          </a:solidFill>
                          <a:effectLst/>
                          <a:latin typeface="맑은 고딕" panose="020B0503020000020004" pitchFamily="50" charset="-127"/>
                          <a:ea typeface="맑은 고딕" panose="020B0503020000020004" pitchFamily="50" charset="-127"/>
                        </a:rPr>
                        <a:t>A</a:t>
                      </a: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AAcAGGUCuAGAAdTdT</a:t>
                      </a:r>
                      <a:endParaRPr lang="en-US" sz="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UUCUAGACCUGUUUUGCUUdTdT</a:t>
                      </a:r>
                      <a:endParaRPr 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PCSK9</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-3.6</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-4.5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145045">
                <a:tc>
                  <a:txBody>
                    <a:bodyPr/>
                    <a:lstStyle/>
                    <a:p>
                      <a:pPr algn="ctr" fontAlgn="ctr"/>
                      <a:r>
                        <a:rPr lang="en-US" sz="700" b="0" i="0" u="none" strike="noStrike" dirty="0" smtClean="0">
                          <a:solidFill>
                            <a:srgbClr val="000000"/>
                          </a:solidFill>
                          <a:effectLst/>
                          <a:latin typeface="맑은 고딕" panose="020B0503020000020004" pitchFamily="50" charset="-127"/>
                          <a:ea typeface="맑은 고딕" panose="020B0503020000020004" pitchFamily="50" charset="-127"/>
                        </a:rPr>
                        <a:t>siE6</a:t>
                      </a:r>
                      <a:endParaRPr 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AUUCA</a:t>
                      </a:r>
                      <a:r>
                        <a:rPr lang="en-US" sz="600" b="1" i="0" u="none" strike="noStrike" dirty="0" err="1" smtClean="0">
                          <a:solidFill>
                            <a:srgbClr val="FF0000"/>
                          </a:solidFill>
                          <a:effectLst/>
                          <a:latin typeface="맑은 고딕" panose="020B0503020000020004" pitchFamily="50" charset="-127"/>
                          <a:ea typeface="맑은 고딕" panose="020B0503020000020004" pitchFamily="50" charset="-127"/>
                        </a:rPr>
                        <a:t>A</a:t>
                      </a: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CGGUUUCUGGCACdTdT</a:t>
                      </a:r>
                      <a:endParaRPr lang="en-US" sz="600" b="0" i="0" u="none" strike="noStrike" dirty="0" smtClean="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err="1" smtClean="0">
                          <a:solidFill>
                            <a:srgbClr val="000000"/>
                          </a:solidFill>
                          <a:effectLst/>
                          <a:latin typeface="맑은 고딕" panose="020B0503020000020004" pitchFamily="50" charset="-127"/>
                          <a:ea typeface="맑은 고딕" panose="020B0503020000020004" pitchFamily="50" charset="-127"/>
                        </a:rPr>
                        <a:t>GUGCCAGAAACCGUUGAAUdTdT</a:t>
                      </a:r>
                      <a:endParaRPr 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HPV1</a:t>
                      </a:r>
                      <a:r>
                        <a:rPr lang="en-US" altLang="ko-KR" sz="700" b="0" i="0" u="none" strike="noStrike" baseline="0" dirty="0" smtClean="0">
                          <a:solidFill>
                            <a:srgbClr val="000000"/>
                          </a:solidFill>
                          <a:effectLst/>
                          <a:latin typeface="맑은 고딕" panose="020B0503020000020004" pitchFamily="50" charset="-127"/>
                          <a:ea typeface="맑은 고딕" panose="020B0503020000020004" pitchFamily="50" charset="-127"/>
                        </a:rPr>
                        <a:t>8 </a:t>
                      </a: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E6</a:t>
                      </a: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-1.5</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smtClean="0">
                          <a:solidFill>
                            <a:srgbClr val="000000"/>
                          </a:solidFill>
                          <a:effectLst/>
                          <a:latin typeface="맑은 고딕" panose="020B0503020000020004" pitchFamily="50" charset="-127"/>
                          <a:ea typeface="맑은 고딕" panose="020B0503020000020004" pitchFamily="50" charset="-127"/>
                        </a:rPr>
                        <a:t>-2.4</a:t>
                      </a:r>
                      <a:endParaRPr lang="ko-KR" altLang="en-US" sz="7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5001" marR="5001" marT="50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5662717"/>
                  </a:ext>
                </a:extLst>
              </a:tr>
            </a:tbl>
          </a:graphicData>
        </a:graphic>
      </p:graphicFrame>
      <p:sp>
        <p:nvSpPr>
          <p:cNvPr id="7" name="TextBox 6"/>
          <p:cNvSpPr txBox="1"/>
          <p:nvPr/>
        </p:nvSpPr>
        <p:spPr>
          <a:xfrm>
            <a:off x="376311" y="118632"/>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S8</a:t>
            </a:r>
            <a:endParaRPr lang="ko-KR" altLang="en-US" sz="1292" b="1" dirty="0">
              <a:latin typeface="Arial" panose="020B0604020202020204" pitchFamily="34" charset="0"/>
              <a:cs typeface="Arial" panose="020B0604020202020204" pitchFamily="34" charset="0"/>
            </a:endParaRPr>
          </a:p>
        </p:txBody>
      </p:sp>
      <p:sp>
        <p:nvSpPr>
          <p:cNvPr id="8" name="TextBox 7"/>
          <p:cNvSpPr txBox="1"/>
          <p:nvPr/>
        </p:nvSpPr>
        <p:spPr>
          <a:xfrm>
            <a:off x="497693" y="1262456"/>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sp>
        <p:nvSpPr>
          <p:cNvPr id="9" name="TextBox 8"/>
          <p:cNvSpPr txBox="1"/>
          <p:nvPr/>
        </p:nvSpPr>
        <p:spPr>
          <a:xfrm>
            <a:off x="430962" y="3035258"/>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11" name="TextBox 10"/>
          <p:cNvSpPr txBox="1"/>
          <p:nvPr/>
        </p:nvSpPr>
        <p:spPr>
          <a:xfrm>
            <a:off x="351831" y="5945669"/>
            <a:ext cx="6154338" cy="256834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S8. </a:t>
            </a:r>
            <a:r>
              <a:rPr lang="en-US" altLang="ko-KR" sz="923" b="1" dirty="0">
                <a:latin typeface="Arial" panose="020B0604020202020204" pitchFamily="34" charset="0"/>
                <a:cs typeface="Arial" panose="020B0604020202020204" pitchFamily="34" charset="0"/>
              </a:rPr>
              <a:t>siRNA-6Ø sequences designed and used for experimental validation. </a:t>
            </a:r>
            <a:r>
              <a:rPr lang="en-US" altLang="ko-KR" sz="923" dirty="0">
                <a:latin typeface="Arial" panose="020B0604020202020204" pitchFamily="34" charset="0"/>
                <a:cs typeface="Arial" panose="020B0604020202020204" pitchFamily="34" charset="0"/>
              </a:rPr>
              <a:t>(A) </a:t>
            </a:r>
            <a:r>
              <a:rPr lang="en-US" altLang="ko-KR" sz="923" dirty="0" err="1">
                <a:latin typeface="Arial" panose="020B0604020202020204" pitchFamily="34" charset="0"/>
                <a:cs typeface="Arial" panose="020B0604020202020204" pitchFamily="34" charset="0"/>
              </a:rPr>
              <a:t>Abasic</a:t>
            </a:r>
            <a:r>
              <a:rPr lang="en-US" altLang="ko-KR" sz="923" dirty="0">
                <a:latin typeface="Arial" panose="020B0604020202020204" pitchFamily="34" charset="0"/>
                <a:cs typeface="Arial" panose="020B0604020202020204" pitchFamily="34" charset="0"/>
              </a:rPr>
              <a:t> pivot substitution (6Ø) was applied to two siRNAs, which have been designed for therapeutic purpose, and their on-target activities were validated by luciferase reporter assays in </a:t>
            </a:r>
            <a:r>
              <a:rPr lang="en-US" altLang="ko-KR" sz="923" dirty="0" smtClean="0">
                <a:latin typeface="Arial" panose="020B0604020202020204" pitchFamily="34" charset="0"/>
                <a:cs typeface="Arial" panose="020B0604020202020204" pitchFamily="34" charset="0"/>
              </a:rPr>
              <a:t>Figure 4. PCS-B1 </a:t>
            </a:r>
            <a:r>
              <a:rPr lang="en-US" altLang="ko-KR" sz="923" dirty="0">
                <a:latin typeface="Arial" panose="020B0604020202020204" pitchFamily="34" charset="0"/>
                <a:cs typeface="Arial" panose="020B0604020202020204" pitchFamily="34" charset="0"/>
              </a:rPr>
              <a:t>targets PCSK9 gene for lowering the level of plasma cholesterol (Frank-</a:t>
            </a:r>
            <a:r>
              <a:rPr lang="en-US" altLang="ko-KR" sz="923" dirty="0" err="1">
                <a:latin typeface="Arial" panose="020B0604020202020204" pitchFamily="34" charset="0"/>
                <a:cs typeface="Arial" panose="020B0604020202020204" pitchFamily="34" charset="0"/>
              </a:rPr>
              <a:t>Kamenetsky</a:t>
            </a:r>
            <a:r>
              <a:rPr lang="en-US" altLang="ko-KR" sz="923" dirty="0">
                <a:latin typeface="Arial" panose="020B0604020202020204" pitchFamily="34" charset="0"/>
                <a:cs typeface="Arial" panose="020B0604020202020204" pitchFamily="34" charset="0"/>
              </a:rPr>
              <a:t>, et al., 2008) and siE6 targets E6 gene in HPV type 18 (HPV18 E6) for treating cervical cancer. siE6 is designed by using a conventional method (Yuan, et al., 2004). </a:t>
            </a:r>
            <a:r>
              <a:rPr lang="en-US" altLang="ko-KR" sz="923" dirty="0">
                <a:solidFill>
                  <a:prstClr val="black"/>
                </a:solidFill>
                <a:latin typeface="Arial" panose="020B0604020202020204" pitchFamily="34" charset="0"/>
                <a:cs typeface="Arial" panose="020B0604020202020204" pitchFamily="34" charset="0"/>
              </a:rPr>
              <a:t>PCS-B2 has the same sequence as PCS-B1 but with 2′-OMe modification (indicated as lower case) to increase stability and avoid innate immune responses </a:t>
            </a:r>
            <a:r>
              <a:rPr lang="en-US" altLang="ko-KR" sz="923" i="1" dirty="0">
                <a:solidFill>
                  <a:prstClr val="black"/>
                </a:solidFill>
                <a:latin typeface="Arial" panose="020B0604020202020204" pitchFamily="34" charset="0"/>
                <a:cs typeface="Arial" panose="020B0604020202020204" pitchFamily="34" charset="0"/>
              </a:rPr>
              <a:t>in vivo </a:t>
            </a:r>
            <a:r>
              <a:rPr lang="en-US" altLang="ko-KR" sz="923" dirty="0">
                <a:latin typeface="Arial" panose="020B0604020202020204" pitchFamily="34" charset="0"/>
                <a:cs typeface="Arial" panose="020B0604020202020204" pitchFamily="34" charset="0"/>
              </a:rPr>
              <a:t>(Frank-</a:t>
            </a:r>
            <a:r>
              <a:rPr lang="en-US" altLang="ko-KR" sz="923" dirty="0" err="1">
                <a:latin typeface="Arial" panose="020B0604020202020204" pitchFamily="34" charset="0"/>
                <a:cs typeface="Arial" panose="020B0604020202020204" pitchFamily="34" charset="0"/>
              </a:rPr>
              <a:t>Kamenetsky</a:t>
            </a:r>
            <a:r>
              <a:rPr lang="en-US" altLang="ko-KR" sz="923" dirty="0">
                <a:latin typeface="Arial" panose="020B0604020202020204" pitchFamily="34" charset="0"/>
                <a:cs typeface="Arial" panose="020B0604020202020204" pitchFamily="34" charset="0"/>
              </a:rPr>
              <a:t>, et al., 2008). (B) </a:t>
            </a:r>
            <a:r>
              <a:rPr lang="en-US" altLang="ko-KR" sz="923" dirty="0" err="1">
                <a:latin typeface="Arial" panose="020B0604020202020204" pitchFamily="34" charset="0"/>
                <a:cs typeface="Arial" panose="020B0604020202020204" pitchFamily="34" charset="0"/>
              </a:rPr>
              <a:t>siAbasic</a:t>
            </a:r>
            <a:r>
              <a:rPr lang="en-US" altLang="ko-KR" sz="923" dirty="0">
                <a:latin typeface="Arial" panose="020B0604020202020204" pitchFamily="34" charset="0"/>
                <a:cs typeface="Arial" panose="020B0604020202020204" pitchFamily="34" charset="0"/>
              </a:rPr>
              <a:t> designed seven siRNA-6Ø sequences to suppress HPV18 E6 gene in cervical cancer cell line, </a:t>
            </a:r>
            <a:r>
              <a:rPr lang="en-US" altLang="ko-KR" sz="923" dirty="0" smtClean="0">
                <a:latin typeface="Arial" panose="020B0604020202020204" pitchFamily="34" charset="0"/>
                <a:cs typeface="Arial" panose="020B0604020202020204" pitchFamily="34" charset="0"/>
              </a:rPr>
              <a:t>HeLa. The siRNA sequences were determined by </a:t>
            </a:r>
            <a:r>
              <a:rPr lang="en-US" altLang="ko-KR" sz="923" dirty="0" err="1" smtClean="0">
                <a:latin typeface="Arial" panose="020B0604020202020204" pitchFamily="34" charset="0"/>
                <a:cs typeface="Arial" panose="020B0604020202020204" pitchFamily="34" charset="0"/>
              </a:rPr>
              <a:t>siAbasic</a:t>
            </a:r>
            <a:r>
              <a:rPr lang="en-US" altLang="ko-KR" sz="923" dirty="0" smtClean="0">
                <a:latin typeface="Arial" panose="020B0604020202020204" pitchFamily="34" charset="0"/>
                <a:cs typeface="Arial" panose="020B0604020202020204" pitchFamily="34" charset="0"/>
              </a:rPr>
              <a:t> with supply of sequences of HPV18 E6 gene (</a:t>
            </a:r>
            <a:r>
              <a:rPr lang="en-US" altLang="ko-KR" sz="923" dirty="0" err="1" smtClean="0">
                <a:latin typeface="Arial" panose="020B0604020202020204" pitchFamily="34" charset="0"/>
                <a:cs typeface="Arial" panose="020B0604020202020204" pitchFamily="34" charset="0"/>
              </a:rPr>
              <a:t>GenBank</a:t>
            </a:r>
            <a:r>
              <a:rPr lang="en-US" altLang="ko-KR" sz="923" dirty="0">
                <a:latin typeface="Arial" panose="020B0604020202020204" pitchFamily="34" charset="0"/>
                <a:cs typeface="Arial" panose="020B0604020202020204" pitchFamily="34" charset="0"/>
              </a:rPr>
              <a:t>; </a:t>
            </a:r>
            <a:r>
              <a:rPr lang="en-US" altLang="ko-KR" sz="923" dirty="0" smtClean="0">
                <a:latin typeface="Arial" panose="020B0604020202020204" pitchFamily="34" charset="0"/>
                <a:cs typeface="Arial" panose="020B0604020202020204" pitchFamily="34" charset="0"/>
              </a:rPr>
              <a:t>M20324). The </a:t>
            </a:r>
            <a:r>
              <a:rPr lang="en-US" altLang="ko-KR" sz="923" dirty="0">
                <a:latin typeface="Arial" panose="020B0604020202020204" pitchFamily="34" charset="0"/>
                <a:cs typeface="Arial" panose="020B0604020202020204" pitchFamily="34" charset="0"/>
              </a:rPr>
              <a:t>nucleotide in pivot (position 6) substituted to </a:t>
            </a:r>
            <a:r>
              <a:rPr lang="en-US" altLang="ko-KR" sz="923" dirty="0" err="1">
                <a:latin typeface="Arial" panose="020B0604020202020204" pitchFamily="34" charset="0"/>
                <a:cs typeface="Arial" panose="020B0604020202020204" pitchFamily="34" charset="0"/>
              </a:rPr>
              <a:t>dSpacer</a:t>
            </a:r>
            <a:r>
              <a:rPr lang="en-US" altLang="ko-KR" sz="923" dirty="0">
                <a:latin typeface="Arial" panose="020B0604020202020204" pitchFamily="34" charset="0"/>
                <a:cs typeface="Arial" panose="020B0604020202020204" pitchFamily="34" charset="0"/>
              </a:rPr>
              <a:t> in siRNA-6Ø is highlighted in red. </a:t>
            </a:r>
            <a:r>
              <a:rPr lang="en-US" altLang="ko-KR" sz="923" dirty="0" err="1">
                <a:latin typeface="Arial" panose="020B0604020202020204" pitchFamily="34" charset="0"/>
                <a:cs typeface="Arial" panose="020B0604020202020204" pitchFamily="34" charset="0"/>
              </a:rPr>
              <a:t>dT</a:t>
            </a:r>
            <a:r>
              <a:rPr lang="en-US" altLang="ko-KR" sz="923" dirty="0">
                <a:latin typeface="Arial" panose="020B0604020202020204" pitchFamily="34" charset="0"/>
                <a:cs typeface="Arial" panose="020B0604020202020204" pitchFamily="34" charset="0"/>
              </a:rPr>
              <a:t> denotes thymine </a:t>
            </a:r>
            <a:r>
              <a:rPr lang="en-US" altLang="ko-KR" sz="923" dirty="0" err="1">
                <a:latin typeface="Arial" panose="020B0604020202020204" pitchFamily="34" charset="0"/>
                <a:cs typeface="Arial" panose="020B0604020202020204" pitchFamily="34" charset="0"/>
              </a:rPr>
              <a:t>deoxynucleotide</a:t>
            </a:r>
            <a:r>
              <a:rPr lang="en-US" altLang="ko-KR" sz="923" dirty="0">
                <a:latin typeface="Arial" panose="020B0604020202020204" pitchFamily="34" charset="0"/>
                <a:cs typeface="Arial" panose="020B0604020202020204" pitchFamily="34" charset="0"/>
              </a:rPr>
              <a:t> overhangs. All free energy values were calculated as the unit of kcal mol</a:t>
            </a:r>
            <a:r>
              <a:rPr lang="en-US" altLang="ko-KR" sz="923" baseline="30000" dirty="0">
                <a:latin typeface="Arial" panose="020B0604020202020204" pitchFamily="34" charset="0"/>
                <a:cs typeface="Arial" panose="020B0604020202020204" pitchFamily="34" charset="0"/>
              </a:rPr>
              <a:t>-1</a:t>
            </a:r>
            <a:r>
              <a:rPr lang="en-US" altLang="ko-KR" sz="923" dirty="0">
                <a:latin typeface="Arial" panose="020B0604020202020204" pitchFamily="34" charset="0"/>
                <a:cs typeface="Arial" panose="020B0604020202020204" pitchFamily="34" charset="0"/>
              </a:rPr>
              <a:t>.  </a:t>
            </a:r>
          </a:p>
          <a:p>
            <a:pPr algn="just"/>
            <a:endParaRPr lang="en-US" altLang="ko-KR" sz="923" b="1" dirty="0">
              <a:latin typeface="Arial" panose="020B0604020202020204" pitchFamily="34" charset="0"/>
              <a:cs typeface="Arial" panose="020B0604020202020204" pitchFamily="34" charset="0"/>
            </a:endParaRPr>
          </a:p>
          <a:p>
            <a:pPr algn="just"/>
            <a:endParaRPr lang="en-US" altLang="ko-KR" sz="923" b="1" dirty="0">
              <a:latin typeface="Arial" panose="020B0604020202020204" pitchFamily="34" charset="0"/>
              <a:cs typeface="Arial" panose="020B0604020202020204" pitchFamily="34" charset="0"/>
            </a:endParaRPr>
          </a:p>
          <a:p>
            <a:pPr algn="just"/>
            <a:endParaRPr lang="en-US" altLang="ko-KR" sz="923" dirty="0">
              <a:latin typeface="Arial" panose="020B0604020202020204" pitchFamily="34" charset="0"/>
              <a:cs typeface="Arial" panose="020B0604020202020204" pitchFamily="34" charset="0"/>
            </a:endParaRPr>
          </a:p>
          <a:p>
            <a:pPr algn="just"/>
            <a:endParaRPr lang="en-US" altLang="ko-KR" sz="92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6910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그룹 7"/>
          <p:cNvGrpSpPr/>
          <p:nvPr/>
        </p:nvGrpSpPr>
        <p:grpSpPr>
          <a:xfrm>
            <a:off x="4149837" y="3650550"/>
            <a:ext cx="2060308" cy="996923"/>
            <a:chOff x="4209907" y="4415288"/>
            <a:chExt cx="2232000" cy="1080000"/>
          </a:xfrm>
        </p:grpSpPr>
        <p:sp>
          <p:nvSpPr>
            <p:cNvPr id="51" name="타원 50"/>
            <p:cNvSpPr/>
            <p:nvPr/>
          </p:nvSpPr>
          <p:spPr>
            <a:xfrm>
              <a:off x="4209907" y="4415288"/>
              <a:ext cx="2232000" cy="1080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62"/>
            </a:p>
          </p:txBody>
        </p:sp>
        <p:sp>
          <p:nvSpPr>
            <p:cNvPr id="24" name="TextBox 23"/>
            <p:cNvSpPr txBox="1"/>
            <p:nvPr/>
          </p:nvSpPr>
          <p:spPr>
            <a:xfrm>
              <a:off x="4585949" y="5153829"/>
              <a:ext cx="1479920" cy="253890"/>
            </a:xfrm>
            <a:prstGeom prst="rect">
              <a:avLst/>
            </a:prstGeom>
            <a:noFill/>
          </p:spPr>
          <p:txBody>
            <a:bodyPr wrap="none" rtlCol="0">
              <a:spAutoFit/>
            </a:bodyPr>
            <a:lstStyle/>
            <a:p>
              <a:pPr algn="ctr"/>
              <a:r>
                <a:rPr lang="en-US" altLang="ko-KR" sz="923" b="1" dirty="0">
                  <a:latin typeface="Arial" panose="020B0604020202020204" pitchFamily="34" charset="0"/>
                  <a:cs typeface="Arial" panose="020B0604020202020204" pitchFamily="34" charset="0"/>
                </a:rPr>
                <a:t>nucleation bulge site</a:t>
              </a:r>
              <a:endParaRPr lang="ko-KR" altLang="en-US" sz="923" b="1" dirty="0">
                <a:latin typeface="Arial" panose="020B0604020202020204" pitchFamily="34" charset="0"/>
                <a:cs typeface="Arial" panose="020B0604020202020204" pitchFamily="34" charset="0"/>
              </a:endParaRPr>
            </a:p>
          </p:txBody>
        </p:sp>
      </p:grpSp>
      <p:sp>
        <p:nvSpPr>
          <p:cNvPr id="54" name="타원 53"/>
          <p:cNvSpPr/>
          <p:nvPr/>
        </p:nvSpPr>
        <p:spPr>
          <a:xfrm>
            <a:off x="4149837" y="5274421"/>
            <a:ext cx="2060308" cy="99692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62"/>
          </a:p>
        </p:txBody>
      </p:sp>
      <p:sp>
        <p:nvSpPr>
          <p:cNvPr id="57" name="타원 56"/>
          <p:cNvSpPr/>
          <p:nvPr/>
        </p:nvSpPr>
        <p:spPr>
          <a:xfrm>
            <a:off x="652766" y="5225132"/>
            <a:ext cx="2060308" cy="99692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62"/>
          </a:p>
        </p:txBody>
      </p:sp>
      <p:sp>
        <p:nvSpPr>
          <p:cNvPr id="46" name="타원 45"/>
          <p:cNvSpPr/>
          <p:nvPr/>
        </p:nvSpPr>
        <p:spPr>
          <a:xfrm>
            <a:off x="652766" y="924642"/>
            <a:ext cx="2060308" cy="99692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62"/>
          </a:p>
        </p:txBody>
      </p:sp>
      <p:sp>
        <p:nvSpPr>
          <p:cNvPr id="4" name="TextBox 3"/>
          <p:cNvSpPr txBox="1"/>
          <p:nvPr/>
        </p:nvSpPr>
        <p:spPr>
          <a:xfrm>
            <a:off x="339012" y="94947"/>
            <a:ext cx="2177199"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a:t>
            </a:r>
            <a:r>
              <a:rPr lang="en-US" altLang="ko-KR" sz="1292" b="1" dirty="0" smtClean="0">
                <a:latin typeface="Arial" panose="020B0604020202020204" pitchFamily="34" charset="0"/>
                <a:cs typeface="Arial" panose="020B0604020202020204" pitchFamily="34" charset="0"/>
              </a:rPr>
              <a:t>Figure </a:t>
            </a:r>
            <a:r>
              <a:rPr lang="en-US" altLang="ko-KR" sz="1292" b="1" dirty="0">
                <a:latin typeface="Arial" panose="020B0604020202020204" pitchFamily="34" charset="0"/>
                <a:cs typeface="Arial" panose="020B0604020202020204" pitchFamily="34" charset="0"/>
              </a:rPr>
              <a:t>S1</a:t>
            </a:r>
            <a:endParaRPr lang="ko-KR" altLang="en-US" sz="1292" b="1" dirty="0">
              <a:latin typeface="Arial" panose="020B0604020202020204" pitchFamily="34" charset="0"/>
              <a:cs typeface="Arial" panose="020B0604020202020204" pitchFamily="34" charset="0"/>
            </a:endParaRPr>
          </a:p>
        </p:txBody>
      </p:sp>
      <p:sp>
        <p:nvSpPr>
          <p:cNvPr id="12" name="TextBox 11"/>
          <p:cNvSpPr txBox="1"/>
          <p:nvPr/>
        </p:nvSpPr>
        <p:spPr>
          <a:xfrm>
            <a:off x="795963" y="2037056"/>
            <a:ext cx="1701107" cy="262829"/>
          </a:xfrm>
          <a:prstGeom prst="rect">
            <a:avLst/>
          </a:prstGeom>
          <a:noFill/>
        </p:spPr>
        <p:txBody>
          <a:bodyPr wrap="none" rtlCol="0">
            <a:spAutoFit/>
          </a:bodyPr>
          <a:lstStyle/>
          <a:p>
            <a:pPr algn="ctr"/>
            <a:r>
              <a:rPr lang="en-US" altLang="ko-KR" sz="1108" b="1" dirty="0">
                <a:latin typeface="Arial" panose="020B0604020202020204" pitchFamily="34" charset="0"/>
                <a:cs typeface="Arial" panose="020B0604020202020204" pitchFamily="34" charset="0"/>
              </a:rPr>
              <a:t>transitional nucleation</a:t>
            </a:r>
            <a:endParaRPr lang="ko-KR" altLang="en-US" sz="1108" b="1" dirty="0">
              <a:latin typeface="Arial" panose="020B0604020202020204" pitchFamily="34" charset="0"/>
              <a:cs typeface="Arial" panose="020B0604020202020204" pitchFamily="34" charset="0"/>
            </a:endParaRPr>
          </a:p>
        </p:txBody>
      </p:sp>
      <p:sp>
        <p:nvSpPr>
          <p:cNvPr id="15" name="TextBox 14"/>
          <p:cNvSpPr txBox="1"/>
          <p:nvPr/>
        </p:nvSpPr>
        <p:spPr>
          <a:xfrm>
            <a:off x="351233" y="517568"/>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pic>
        <p:nvPicPr>
          <p:cNvPr id="22" name="그림 21"/>
          <p:cNvPicPr>
            <a:picLocks noChangeAspect="1"/>
          </p:cNvPicPr>
          <p:nvPr/>
        </p:nvPicPr>
        <p:blipFill>
          <a:blip r:embed="rId2" cstate="print"/>
          <a:stretch>
            <a:fillRect/>
          </a:stretch>
        </p:blipFill>
        <p:spPr>
          <a:xfrm>
            <a:off x="3848305" y="3627617"/>
            <a:ext cx="2658462" cy="812058"/>
          </a:xfrm>
          <a:prstGeom prst="rect">
            <a:avLst/>
          </a:prstGeom>
        </p:spPr>
      </p:pic>
      <p:sp>
        <p:nvSpPr>
          <p:cNvPr id="16" name="TextBox 15"/>
          <p:cNvSpPr txBox="1"/>
          <p:nvPr/>
        </p:nvSpPr>
        <p:spPr>
          <a:xfrm>
            <a:off x="300896" y="6654170"/>
            <a:ext cx="6154338" cy="1859840"/>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a:t>
            </a:r>
            <a:r>
              <a:rPr lang="en-US" altLang="ko-KR" sz="923" b="1" dirty="0" smtClean="0">
                <a:latin typeface="Arial" panose="020B0604020202020204" pitchFamily="34" charset="0"/>
                <a:cs typeface="Arial" panose="020B0604020202020204" pitchFamily="34" charset="0"/>
              </a:rPr>
              <a:t>Figure </a:t>
            </a:r>
            <a:r>
              <a:rPr lang="en-US" altLang="ko-KR" sz="923" b="1" dirty="0">
                <a:latin typeface="Arial" panose="020B0604020202020204" pitchFamily="34" charset="0"/>
                <a:cs typeface="Arial" panose="020B0604020202020204" pitchFamily="34" charset="0"/>
              </a:rPr>
              <a:t>S1. The miRNA-like </a:t>
            </a:r>
            <a:r>
              <a:rPr lang="en-US" altLang="ko-KR" sz="923" b="1" dirty="0" smtClean="0">
                <a:latin typeface="Arial" panose="020B0604020202020204" pitchFamily="34" charset="0"/>
                <a:cs typeface="Arial" panose="020B0604020202020204" pitchFamily="34" charset="0"/>
              </a:rPr>
              <a:t>target interactions </a:t>
            </a:r>
            <a:r>
              <a:rPr lang="en-US" altLang="ko-KR" sz="923" b="1" dirty="0">
                <a:latin typeface="Arial" panose="020B0604020202020204" pitchFamily="34" charset="0"/>
                <a:cs typeface="Arial" panose="020B0604020202020204" pitchFamily="34" charset="0"/>
              </a:rPr>
              <a:t>explained by transitional nucleation model and </a:t>
            </a:r>
            <a:r>
              <a:rPr lang="en-US" altLang="ko-KR" sz="923" b="1" dirty="0" smtClean="0">
                <a:latin typeface="Arial" panose="020B0604020202020204" pitchFamily="34" charset="0"/>
                <a:cs typeface="Arial" panose="020B0604020202020204" pitchFamily="34" charset="0"/>
              </a:rPr>
              <a:t>their complete prevention by </a:t>
            </a:r>
            <a:r>
              <a:rPr lang="en-US" altLang="ko-KR" sz="923" b="1" dirty="0" err="1" smtClean="0">
                <a:latin typeface="Arial" panose="020B0604020202020204" pitchFamily="34" charset="0"/>
                <a:cs typeface="Arial" panose="020B0604020202020204" pitchFamily="34" charset="0"/>
              </a:rPr>
              <a:t>abasic</a:t>
            </a:r>
            <a:r>
              <a:rPr lang="en-US" altLang="ko-KR" sz="923" b="1" dirty="0" smtClean="0">
                <a:latin typeface="Arial" panose="020B0604020202020204" pitchFamily="34" charset="0"/>
                <a:cs typeface="Arial" panose="020B0604020202020204" pitchFamily="34" charset="0"/>
              </a:rPr>
              <a:t> pivot substitution. </a:t>
            </a:r>
            <a:r>
              <a:rPr lang="en-US" altLang="ko-KR" sz="923" dirty="0" smtClean="0">
                <a:latin typeface="Arial" panose="020B0604020202020204" pitchFamily="34" charset="0"/>
                <a:ea typeface="바탕" panose="02030600000101010101" pitchFamily="18" charset="-127"/>
                <a:cs typeface="Arial" panose="020B0604020202020204" pitchFamily="34" charset="0"/>
              </a:rPr>
              <a:t>(</a:t>
            </a:r>
            <a:r>
              <a:rPr lang="en-US" altLang="ko-KR" sz="923" dirty="0">
                <a:latin typeface="Arial" panose="020B0604020202020204" pitchFamily="34" charset="0"/>
                <a:ea typeface="바탕" panose="02030600000101010101" pitchFamily="18" charset="-127"/>
                <a:cs typeface="Arial" panose="020B0604020202020204" pitchFamily="34" charset="0"/>
              </a:rPr>
              <a:t>A) When </a:t>
            </a:r>
            <a:r>
              <a:rPr lang="en-US" altLang="ko-KR" sz="923" dirty="0">
                <a:latin typeface="Arial" panose="020B0604020202020204" pitchFamily="34" charset="0"/>
                <a:cs typeface="Arial" panose="020B0604020202020204" pitchFamily="34" charset="0"/>
              </a:rPr>
              <a:t>siRNA is loaded onto </a:t>
            </a:r>
            <a:r>
              <a:rPr lang="en-US" altLang="ko-KR" sz="923" dirty="0" err="1">
                <a:latin typeface="Arial" panose="020B0604020202020204" pitchFamily="34" charset="0"/>
                <a:cs typeface="Arial" panose="020B0604020202020204" pitchFamily="34" charset="0"/>
              </a:rPr>
              <a:t>Argonaute</a:t>
            </a:r>
            <a:r>
              <a:rPr lang="en-US" altLang="ko-KR" sz="923" dirty="0">
                <a:latin typeface="Arial" panose="020B0604020202020204" pitchFamily="34" charset="0"/>
                <a:cs typeface="Arial" panose="020B0604020202020204" pitchFamily="34" charset="0"/>
              </a:rPr>
              <a:t> (Ago), nucleation regions of siRNA (positions 2-6) was proposed to initially recognize complementary sequences in target mRNAs through transitional nucleation (left panel) (Chi, et al., </a:t>
            </a:r>
            <a:r>
              <a:rPr lang="en-US" altLang="ko-KR" sz="923" dirty="0" smtClean="0">
                <a:latin typeface="Arial" panose="020B0604020202020204" pitchFamily="34" charset="0"/>
                <a:cs typeface="Arial" panose="020B0604020202020204" pitchFamily="34" charset="0"/>
              </a:rPr>
              <a:t>2012). In </a:t>
            </a:r>
            <a:r>
              <a:rPr lang="en-US" altLang="ko-KR" sz="923" dirty="0">
                <a:latin typeface="Arial" panose="020B0604020202020204" pitchFamily="34" charset="0"/>
                <a:cs typeface="Arial" panose="020B0604020202020204" pitchFamily="34" charset="0"/>
              </a:rPr>
              <a:t>case of recognizing an on-target, stabilized transitional nucleation propagates toward the remaining perfect matches in 3’ end (right upper panel). Nevertheless, any mRNA sequence matched to nucleation region of siRNAs also can be recognized, resulting in the miRNA-like off-target repression either through seed site or nucleation bulge site (right lower panel). (B) Rationally based on transitional nucleation model, siRNA with </a:t>
            </a:r>
            <a:r>
              <a:rPr lang="en-US" altLang="ko-KR" sz="923" dirty="0" err="1">
                <a:latin typeface="Arial" panose="020B0604020202020204" pitchFamily="34" charset="0"/>
                <a:cs typeface="Arial" panose="020B0604020202020204" pitchFamily="34" charset="0"/>
              </a:rPr>
              <a:t>abasic</a:t>
            </a:r>
            <a:r>
              <a:rPr lang="en-US" altLang="ko-KR" sz="923" dirty="0">
                <a:latin typeface="Arial" panose="020B0604020202020204" pitchFamily="34" charset="0"/>
                <a:cs typeface="Arial" panose="020B0604020202020204" pitchFamily="34" charset="0"/>
              </a:rPr>
              <a:t> pivot substitution (siRNA-6</a:t>
            </a:r>
            <a:r>
              <a:rPr lang="en-US" altLang="ko-KR" sz="923" dirty="0">
                <a:latin typeface="Arial" panose="020B0604020202020204" pitchFamily="34" charset="0"/>
                <a:ea typeface="바탕" panose="02030600000101010101" pitchFamily="18" charset="-127"/>
                <a:cs typeface="Arial" panose="020B0604020202020204" pitchFamily="34" charset="0"/>
              </a:rPr>
              <a:t>Ø) was developed, achieving complete elimination of miRNA-like off-target repression </a:t>
            </a:r>
            <a:r>
              <a:rPr lang="en-US" altLang="ko-KR" sz="923" dirty="0">
                <a:latin typeface="Arial" panose="020B0604020202020204" pitchFamily="34" charset="0"/>
                <a:cs typeface="Arial" panose="020B0604020202020204" pitchFamily="34" charset="0"/>
              </a:rPr>
              <a:t>(Lee, et al., </a:t>
            </a:r>
            <a:r>
              <a:rPr lang="en-US" altLang="ko-KR" sz="923" dirty="0" smtClean="0">
                <a:latin typeface="Arial" panose="020B0604020202020204" pitchFamily="34" charset="0"/>
                <a:cs typeface="Arial" panose="020B0604020202020204" pitchFamily="34" charset="0"/>
              </a:rPr>
              <a:t>2015)</a:t>
            </a:r>
            <a:r>
              <a:rPr lang="en-US" altLang="ko-KR" sz="923" dirty="0" smtClean="0">
                <a:latin typeface="Arial" panose="020B0604020202020204" pitchFamily="34" charset="0"/>
                <a:ea typeface="바탕" panose="02030600000101010101" pitchFamily="18" charset="-127"/>
                <a:cs typeface="Arial" panose="020B0604020202020204" pitchFamily="34" charset="0"/>
              </a:rPr>
              <a:t>. </a:t>
            </a:r>
            <a:r>
              <a:rPr lang="en-US" altLang="ko-KR" sz="923" dirty="0" err="1">
                <a:latin typeface="Arial" panose="020B0604020202020204" pitchFamily="34" charset="0"/>
                <a:ea typeface="바탕" panose="02030600000101010101" pitchFamily="18" charset="-127"/>
                <a:cs typeface="Arial" panose="020B0604020202020204" pitchFamily="34" charset="0"/>
              </a:rPr>
              <a:t>Abasic</a:t>
            </a:r>
            <a:r>
              <a:rPr lang="en-US" altLang="ko-KR" sz="923" dirty="0">
                <a:latin typeface="Arial" panose="020B0604020202020204" pitchFamily="34" charset="0"/>
                <a:ea typeface="바탕" panose="02030600000101010101" pitchFamily="18" charset="-127"/>
                <a:cs typeface="Arial" panose="020B0604020202020204" pitchFamily="34" charset="0"/>
              </a:rPr>
              <a:t> pivot substitution destabilizes the transitional nucleation by eliminating nucleobase in pivot (position 6) (left panel). Therefore, miRNA-like off-target interaction can not be initiated. However, perfectly matched sequence only observed in on-target mRNA can overcome the impaired transitional nucleation caused by </a:t>
            </a:r>
            <a:r>
              <a:rPr lang="en-US" altLang="ko-KR" sz="923" dirty="0" err="1">
                <a:latin typeface="Arial" panose="020B0604020202020204" pitchFamily="34" charset="0"/>
                <a:ea typeface="바탕" panose="02030600000101010101" pitchFamily="18" charset="-127"/>
                <a:cs typeface="Arial" panose="020B0604020202020204" pitchFamily="34" charset="0"/>
              </a:rPr>
              <a:t>abasic</a:t>
            </a:r>
            <a:r>
              <a:rPr lang="en-US" altLang="ko-KR" sz="923" dirty="0">
                <a:latin typeface="Arial" panose="020B0604020202020204" pitchFamily="34" charset="0"/>
                <a:ea typeface="바탕" panose="02030600000101010101" pitchFamily="18" charset="-127"/>
                <a:cs typeface="Arial" panose="020B0604020202020204" pitchFamily="34" charset="0"/>
              </a:rPr>
              <a:t> pivot, showing near-perfect conservation of on-target activity (</a:t>
            </a:r>
            <a:r>
              <a:rPr lang="en-US" altLang="ko-KR" sz="923" dirty="0">
                <a:latin typeface="Arial" panose="020B0604020202020204" pitchFamily="34" charset="0"/>
                <a:cs typeface="Arial" panose="020B0604020202020204" pitchFamily="34" charset="0"/>
              </a:rPr>
              <a:t>Lee, et al., 2015) </a:t>
            </a:r>
            <a:r>
              <a:rPr lang="en-US" altLang="ko-KR" sz="923" dirty="0">
                <a:latin typeface="Arial" panose="020B0604020202020204" pitchFamily="34" charset="0"/>
                <a:ea typeface="바탕" panose="02030600000101010101" pitchFamily="18" charset="-127"/>
                <a:cs typeface="Arial" panose="020B0604020202020204" pitchFamily="34" charset="0"/>
              </a:rPr>
              <a:t>(right panel).</a:t>
            </a:r>
            <a:endParaRPr lang="en-US" altLang="ko-KR" sz="923" dirty="0">
              <a:latin typeface="Arial" panose="020B0604020202020204" pitchFamily="34" charset="0"/>
              <a:cs typeface="Arial" panose="020B0604020202020204" pitchFamily="34" charset="0"/>
            </a:endParaRPr>
          </a:p>
          <a:p>
            <a:pPr algn="just"/>
            <a:endParaRPr lang="en-US" altLang="ko-KR" sz="923" dirty="0">
              <a:latin typeface="Arial" panose="020B0604020202020204" pitchFamily="34" charset="0"/>
              <a:cs typeface="Arial" panose="020B0604020202020204" pitchFamily="34" charset="0"/>
            </a:endParaRPr>
          </a:p>
          <a:p>
            <a:pPr algn="just"/>
            <a:endParaRPr lang="en-US" altLang="ko-KR" sz="923" dirty="0">
              <a:latin typeface="Arial" panose="020B0604020202020204" pitchFamily="34" charset="0"/>
              <a:cs typeface="Arial" panose="020B0604020202020204" pitchFamily="34" charset="0"/>
            </a:endParaRPr>
          </a:p>
        </p:txBody>
      </p:sp>
      <p:sp>
        <p:nvSpPr>
          <p:cNvPr id="58" name="TextBox 57"/>
          <p:cNvSpPr txBox="1"/>
          <p:nvPr/>
        </p:nvSpPr>
        <p:spPr>
          <a:xfrm>
            <a:off x="351233" y="4832867"/>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59" name="TextBox 58"/>
          <p:cNvSpPr txBox="1"/>
          <p:nvPr/>
        </p:nvSpPr>
        <p:spPr>
          <a:xfrm>
            <a:off x="2421618" y="674408"/>
            <a:ext cx="486030" cy="220188"/>
          </a:xfrm>
          <a:prstGeom prst="rect">
            <a:avLst/>
          </a:prstGeom>
          <a:noFill/>
        </p:spPr>
        <p:txBody>
          <a:bodyPr wrap="none" rtlCol="0">
            <a:spAutoFit/>
          </a:bodyPr>
          <a:lstStyle/>
          <a:p>
            <a:pPr algn="ctr"/>
            <a:r>
              <a:rPr lang="en-US" altLang="ko-KR" sz="831" dirty="0">
                <a:latin typeface="Arial" panose="020B0604020202020204" pitchFamily="34" charset="0"/>
                <a:cs typeface="Arial" panose="020B0604020202020204" pitchFamily="34" charset="0"/>
              </a:rPr>
              <a:t>siRNA</a:t>
            </a:r>
            <a:endParaRPr lang="ko-KR" altLang="en-US" sz="831" dirty="0">
              <a:latin typeface="Arial" panose="020B0604020202020204" pitchFamily="34" charset="0"/>
              <a:cs typeface="Arial" panose="020B0604020202020204" pitchFamily="34" charset="0"/>
            </a:endParaRPr>
          </a:p>
        </p:txBody>
      </p:sp>
      <p:sp>
        <p:nvSpPr>
          <p:cNvPr id="60" name="TextBox 59"/>
          <p:cNvSpPr txBox="1"/>
          <p:nvPr/>
        </p:nvSpPr>
        <p:spPr>
          <a:xfrm>
            <a:off x="2508928" y="1644014"/>
            <a:ext cx="497252" cy="220188"/>
          </a:xfrm>
          <a:prstGeom prst="rect">
            <a:avLst/>
          </a:prstGeom>
          <a:noFill/>
        </p:spPr>
        <p:txBody>
          <a:bodyPr wrap="none" rtlCol="0">
            <a:spAutoFit/>
          </a:bodyPr>
          <a:lstStyle/>
          <a:p>
            <a:pPr algn="ctr"/>
            <a:r>
              <a:rPr lang="en-US" altLang="ko-KR" sz="831" dirty="0">
                <a:latin typeface="Arial" panose="020B0604020202020204" pitchFamily="34" charset="0"/>
                <a:cs typeface="Arial" panose="020B0604020202020204" pitchFamily="34" charset="0"/>
              </a:rPr>
              <a:t>mRNA</a:t>
            </a:r>
            <a:endParaRPr lang="ko-KR" altLang="en-US" sz="831" dirty="0">
              <a:latin typeface="Arial" panose="020B0604020202020204" pitchFamily="34" charset="0"/>
              <a:cs typeface="Arial" panose="020B0604020202020204" pitchFamily="34" charset="0"/>
            </a:endParaRPr>
          </a:p>
        </p:txBody>
      </p:sp>
      <p:sp>
        <p:nvSpPr>
          <p:cNvPr id="61" name="TextBox 60"/>
          <p:cNvSpPr txBox="1"/>
          <p:nvPr/>
        </p:nvSpPr>
        <p:spPr>
          <a:xfrm>
            <a:off x="817095" y="807201"/>
            <a:ext cx="373820" cy="220188"/>
          </a:xfrm>
          <a:prstGeom prst="rect">
            <a:avLst/>
          </a:prstGeom>
          <a:noFill/>
        </p:spPr>
        <p:txBody>
          <a:bodyPr wrap="none" rtlCol="0">
            <a:spAutoFit/>
          </a:bodyPr>
          <a:lstStyle/>
          <a:p>
            <a:pPr algn="ctr"/>
            <a:r>
              <a:rPr lang="en-US" altLang="ko-KR" sz="831" dirty="0">
                <a:latin typeface="Arial" panose="020B0604020202020204" pitchFamily="34" charset="0"/>
                <a:cs typeface="Arial" panose="020B0604020202020204" pitchFamily="34" charset="0"/>
              </a:rPr>
              <a:t>Ago</a:t>
            </a:r>
            <a:endParaRPr lang="ko-KR" altLang="en-US" sz="831" dirty="0">
              <a:latin typeface="Arial" panose="020B0604020202020204" pitchFamily="34" charset="0"/>
              <a:cs typeface="Arial" panose="020B0604020202020204" pitchFamily="34" charset="0"/>
            </a:endParaRPr>
          </a:p>
        </p:txBody>
      </p:sp>
      <p:pic>
        <p:nvPicPr>
          <p:cNvPr id="3" name="그림 2"/>
          <p:cNvPicPr>
            <a:picLocks noChangeAspect="1"/>
          </p:cNvPicPr>
          <p:nvPr/>
        </p:nvPicPr>
        <p:blipFill>
          <a:blip r:embed="rId3" cstate="print"/>
          <a:stretch>
            <a:fillRect/>
          </a:stretch>
        </p:blipFill>
        <p:spPr>
          <a:xfrm>
            <a:off x="3848305" y="5251488"/>
            <a:ext cx="2658462" cy="812058"/>
          </a:xfrm>
          <a:prstGeom prst="rect">
            <a:avLst/>
          </a:prstGeom>
        </p:spPr>
      </p:pic>
      <p:pic>
        <p:nvPicPr>
          <p:cNvPr id="5" name="그림 4"/>
          <p:cNvPicPr>
            <a:picLocks noChangeAspect="1"/>
          </p:cNvPicPr>
          <p:nvPr/>
        </p:nvPicPr>
        <p:blipFill>
          <a:blip r:embed="rId4" cstate="print"/>
          <a:stretch>
            <a:fillRect/>
          </a:stretch>
        </p:blipFill>
        <p:spPr>
          <a:xfrm>
            <a:off x="351233" y="809151"/>
            <a:ext cx="2658462" cy="904177"/>
          </a:xfrm>
          <a:prstGeom prst="rect">
            <a:avLst/>
          </a:prstGeom>
        </p:spPr>
      </p:pic>
      <p:pic>
        <p:nvPicPr>
          <p:cNvPr id="10" name="그림 9"/>
          <p:cNvPicPr>
            <a:picLocks noChangeAspect="1"/>
          </p:cNvPicPr>
          <p:nvPr/>
        </p:nvPicPr>
        <p:blipFill>
          <a:blip r:embed="rId5" cstate="print"/>
          <a:stretch>
            <a:fillRect/>
          </a:stretch>
        </p:blipFill>
        <p:spPr>
          <a:xfrm>
            <a:off x="351233" y="5203326"/>
            <a:ext cx="2658462" cy="811056"/>
          </a:xfrm>
          <a:prstGeom prst="rect">
            <a:avLst/>
          </a:prstGeom>
        </p:spPr>
      </p:pic>
      <p:sp>
        <p:nvSpPr>
          <p:cNvPr id="41" name="타원 40"/>
          <p:cNvSpPr/>
          <p:nvPr/>
        </p:nvSpPr>
        <p:spPr>
          <a:xfrm>
            <a:off x="4149837" y="798032"/>
            <a:ext cx="2060308" cy="99692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62"/>
          </a:p>
        </p:txBody>
      </p:sp>
      <p:pic>
        <p:nvPicPr>
          <p:cNvPr id="50" name="그림 49"/>
          <p:cNvPicPr>
            <a:picLocks noChangeAspect="1"/>
          </p:cNvPicPr>
          <p:nvPr/>
        </p:nvPicPr>
        <p:blipFill>
          <a:blip r:embed="rId6" cstate="print"/>
          <a:stretch>
            <a:fillRect/>
          </a:stretch>
        </p:blipFill>
        <p:spPr>
          <a:xfrm>
            <a:off x="3848305" y="818031"/>
            <a:ext cx="2658462" cy="812058"/>
          </a:xfrm>
          <a:prstGeom prst="rect">
            <a:avLst/>
          </a:prstGeom>
        </p:spPr>
      </p:pic>
      <p:grpSp>
        <p:nvGrpSpPr>
          <p:cNvPr id="9" name="그룹 8"/>
          <p:cNvGrpSpPr/>
          <p:nvPr/>
        </p:nvGrpSpPr>
        <p:grpSpPr>
          <a:xfrm>
            <a:off x="4149837" y="2322911"/>
            <a:ext cx="2060308" cy="996923"/>
            <a:chOff x="4103227" y="2891288"/>
            <a:chExt cx="2232000" cy="1080000"/>
          </a:xfrm>
        </p:grpSpPr>
        <p:sp>
          <p:nvSpPr>
            <p:cNvPr id="30" name="타원 29"/>
            <p:cNvSpPr/>
            <p:nvPr/>
          </p:nvSpPr>
          <p:spPr>
            <a:xfrm>
              <a:off x="4103227" y="2891288"/>
              <a:ext cx="2232000" cy="1080000"/>
            </a:xfrm>
            <a:prstGeom prst="ellipse">
              <a:avLst/>
            </a:prstGeom>
            <a:solidFill>
              <a:schemeClr val="bg1">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ko-KR" altLang="en-US" sz="1662"/>
            </a:p>
          </p:txBody>
        </p:sp>
        <p:sp>
          <p:nvSpPr>
            <p:cNvPr id="32" name="TextBox 31"/>
            <p:cNvSpPr txBox="1"/>
            <p:nvPr/>
          </p:nvSpPr>
          <p:spPr>
            <a:xfrm>
              <a:off x="4385497" y="3680799"/>
              <a:ext cx="1667471" cy="253890"/>
            </a:xfrm>
            <a:prstGeom prst="rect">
              <a:avLst/>
            </a:prstGeom>
            <a:noFill/>
          </p:spPr>
          <p:txBody>
            <a:bodyPr wrap="none" rtlCol="0">
              <a:spAutoFit/>
            </a:bodyPr>
            <a:lstStyle/>
            <a:p>
              <a:pPr algn="ctr"/>
              <a:r>
                <a:rPr lang="en-US" altLang="ko-KR" sz="923" b="1" dirty="0">
                  <a:latin typeface="Arial" panose="020B0604020202020204" pitchFamily="34" charset="0"/>
                  <a:cs typeface="Arial" panose="020B0604020202020204" pitchFamily="34" charset="0"/>
                </a:rPr>
                <a:t>seed site (positions 2-7)</a:t>
              </a:r>
              <a:endParaRPr lang="ko-KR" altLang="en-US" sz="923" b="1" dirty="0">
                <a:latin typeface="Arial" panose="020B0604020202020204" pitchFamily="34" charset="0"/>
                <a:cs typeface="Arial" panose="020B0604020202020204" pitchFamily="34" charset="0"/>
              </a:endParaRPr>
            </a:p>
          </p:txBody>
        </p:sp>
      </p:grpSp>
      <p:sp>
        <p:nvSpPr>
          <p:cNvPr id="11" name="TextBox 10"/>
          <p:cNvSpPr txBox="1"/>
          <p:nvPr/>
        </p:nvSpPr>
        <p:spPr>
          <a:xfrm>
            <a:off x="4676270" y="1531668"/>
            <a:ext cx="963725" cy="234360"/>
          </a:xfrm>
          <a:prstGeom prst="rect">
            <a:avLst/>
          </a:prstGeom>
          <a:noFill/>
        </p:spPr>
        <p:txBody>
          <a:bodyPr wrap="none" rtlCol="0">
            <a:spAutoFit/>
          </a:bodyPr>
          <a:lstStyle/>
          <a:p>
            <a:pPr algn="ctr"/>
            <a:r>
              <a:rPr lang="en-US" altLang="ko-KR" sz="923" b="1" dirty="0">
                <a:latin typeface="Arial" panose="020B0604020202020204" pitchFamily="34" charset="0"/>
                <a:cs typeface="Arial" panose="020B0604020202020204" pitchFamily="34" charset="0"/>
              </a:rPr>
              <a:t>perfect match</a:t>
            </a:r>
            <a:endParaRPr lang="ko-KR" altLang="en-US" sz="923" b="1" dirty="0">
              <a:latin typeface="Arial" panose="020B0604020202020204" pitchFamily="34" charset="0"/>
              <a:cs typeface="Arial" panose="020B0604020202020204" pitchFamily="34" charset="0"/>
            </a:endParaRPr>
          </a:p>
        </p:txBody>
      </p:sp>
      <p:sp>
        <p:nvSpPr>
          <p:cNvPr id="53" name="TextBox 52"/>
          <p:cNvSpPr txBox="1"/>
          <p:nvPr/>
        </p:nvSpPr>
        <p:spPr>
          <a:xfrm>
            <a:off x="1284751" y="550688"/>
            <a:ext cx="723532" cy="291170"/>
          </a:xfrm>
          <a:prstGeom prst="rect">
            <a:avLst/>
          </a:prstGeom>
          <a:noFill/>
        </p:spPr>
        <p:txBody>
          <a:bodyPr wrap="none" rtlCol="0">
            <a:spAutoFit/>
          </a:bodyPr>
          <a:lstStyle/>
          <a:p>
            <a:pPr algn="ctr"/>
            <a:r>
              <a:rPr lang="en-US" altLang="ko-KR" sz="1292" b="1" dirty="0" err="1">
                <a:latin typeface="Arial" panose="020B0604020202020204" pitchFamily="34" charset="0"/>
                <a:cs typeface="Arial" panose="020B0604020202020204" pitchFamily="34" charset="0"/>
              </a:rPr>
              <a:t>siRNA</a:t>
            </a:r>
            <a:r>
              <a:rPr lang="en-US" altLang="ko-KR" sz="1292" b="1" dirty="0">
                <a:latin typeface="Arial" panose="020B0604020202020204" pitchFamily="34" charset="0"/>
                <a:cs typeface="Arial" panose="020B0604020202020204" pitchFamily="34" charset="0"/>
              </a:rPr>
              <a:t> </a:t>
            </a:r>
            <a:endParaRPr lang="ko-KR" altLang="en-US" sz="1292" b="1" dirty="0">
              <a:latin typeface="Arial" panose="020B0604020202020204" pitchFamily="34" charset="0"/>
              <a:cs typeface="Arial" panose="020B0604020202020204" pitchFamily="34" charset="0"/>
            </a:endParaRPr>
          </a:p>
        </p:txBody>
      </p:sp>
      <p:sp>
        <p:nvSpPr>
          <p:cNvPr id="56" name="TextBox 55"/>
          <p:cNvSpPr txBox="1"/>
          <p:nvPr/>
        </p:nvSpPr>
        <p:spPr>
          <a:xfrm>
            <a:off x="4636823" y="477923"/>
            <a:ext cx="898003" cy="291170"/>
          </a:xfrm>
          <a:prstGeom prst="rect">
            <a:avLst/>
          </a:prstGeom>
          <a:noFill/>
        </p:spPr>
        <p:txBody>
          <a:bodyPr wrap="none" rtlCol="0">
            <a:spAutoFit/>
          </a:bodyPr>
          <a:lstStyle/>
          <a:p>
            <a:pPr algn="ctr"/>
            <a:r>
              <a:rPr lang="en-US" altLang="ko-KR" sz="1292" b="1" dirty="0">
                <a:latin typeface="Arial" panose="020B0604020202020204" pitchFamily="34" charset="0"/>
                <a:cs typeface="Arial" panose="020B0604020202020204" pitchFamily="34" charset="0"/>
              </a:rPr>
              <a:t>on-target</a:t>
            </a:r>
            <a:endParaRPr lang="ko-KR" altLang="en-US" sz="1292" b="1" dirty="0">
              <a:latin typeface="Arial" panose="020B0604020202020204" pitchFamily="34" charset="0"/>
              <a:cs typeface="Arial" panose="020B0604020202020204" pitchFamily="34" charset="0"/>
            </a:endParaRPr>
          </a:p>
        </p:txBody>
      </p:sp>
      <p:sp>
        <p:nvSpPr>
          <p:cNvPr id="62" name="직사각형 61"/>
          <p:cNvSpPr/>
          <p:nvPr/>
        </p:nvSpPr>
        <p:spPr>
          <a:xfrm>
            <a:off x="3802802" y="2240014"/>
            <a:ext cx="2726222" cy="2451929"/>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62"/>
          </a:p>
        </p:txBody>
      </p:sp>
      <p:sp>
        <p:nvSpPr>
          <p:cNvPr id="63" name="오른쪽 화살표 62"/>
          <p:cNvSpPr/>
          <p:nvPr/>
        </p:nvSpPr>
        <p:spPr>
          <a:xfrm>
            <a:off x="3055481" y="1171597"/>
            <a:ext cx="717938" cy="2522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1662"/>
          </a:p>
        </p:txBody>
      </p:sp>
      <p:sp>
        <p:nvSpPr>
          <p:cNvPr id="64" name="오른쪽 화살표 63"/>
          <p:cNvSpPr/>
          <p:nvPr/>
        </p:nvSpPr>
        <p:spPr>
          <a:xfrm rot="1657711">
            <a:off x="3043099" y="1833881"/>
            <a:ext cx="717938" cy="2522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1662"/>
          </a:p>
        </p:txBody>
      </p:sp>
      <p:sp>
        <p:nvSpPr>
          <p:cNvPr id="65" name="TextBox 64"/>
          <p:cNvSpPr txBox="1"/>
          <p:nvPr/>
        </p:nvSpPr>
        <p:spPr>
          <a:xfrm>
            <a:off x="4213169" y="1915778"/>
            <a:ext cx="1928734" cy="291170"/>
          </a:xfrm>
          <a:prstGeom prst="rect">
            <a:avLst/>
          </a:prstGeom>
          <a:noFill/>
        </p:spPr>
        <p:txBody>
          <a:bodyPr wrap="none" rtlCol="0">
            <a:spAutoFit/>
          </a:bodyPr>
          <a:lstStyle/>
          <a:p>
            <a:pPr algn="ctr"/>
            <a:r>
              <a:rPr lang="en-US" altLang="ko-KR" sz="1292" b="1" dirty="0">
                <a:latin typeface="Arial" panose="020B0604020202020204" pitchFamily="34" charset="0"/>
                <a:cs typeface="Arial" panose="020B0604020202020204" pitchFamily="34" charset="0"/>
              </a:rPr>
              <a:t>miRNA-like off-targets</a:t>
            </a:r>
            <a:endParaRPr lang="ko-KR" altLang="en-US" sz="1292" b="1" dirty="0">
              <a:latin typeface="Arial" panose="020B0604020202020204" pitchFamily="34" charset="0"/>
              <a:cs typeface="Arial" panose="020B0604020202020204" pitchFamily="34" charset="0"/>
            </a:endParaRPr>
          </a:p>
        </p:txBody>
      </p:sp>
      <p:sp>
        <p:nvSpPr>
          <p:cNvPr id="66" name="TextBox 65"/>
          <p:cNvSpPr txBox="1"/>
          <p:nvPr/>
        </p:nvSpPr>
        <p:spPr>
          <a:xfrm>
            <a:off x="1110660" y="4842569"/>
            <a:ext cx="1003801" cy="291170"/>
          </a:xfrm>
          <a:prstGeom prst="rect">
            <a:avLst/>
          </a:prstGeom>
          <a:noFill/>
        </p:spPr>
        <p:txBody>
          <a:bodyPr wrap="none" rtlCol="0">
            <a:spAutoFit/>
          </a:bodyPr>
          <a:lstStyle/>
          <a:p>
            <a:pPr algn="ctr"/>
            <a:r>
              <a:rPr lang="en-US" altLang="ko-KR" sz="1292" b="1" dirty="0">
                <a:latin typeface="Arial" panose="020B0604020202020204" pitchFamily="34" charset="0"/>
                <a:cs typeface="Arial" panose="020B0604020202020204" pitchFamily="34" charset="0"/>
              </a:rPr>
              <a:t>siRNA-6Ø </a:t>
            </a:r>
            <a:endParaRPr lang="ko-KR" altLang="en-US" sz="1292" b="1" dirty="0">
              <a:latin typeface="Arial" panose="020B0604020202020204" pitchFamily="34" charset="0"/>
              <a:cs typeface="Arial" panose="020B0604020202020204" pitchFamily="34" charset="0"/>
            </a:endParaRPr>
          </a:p>
        </p:txBody>
      </p:sp>
      <p:sp>
        <p:nvSpPr>
          <p:cNvPr id="67" name="TextBox 66"/>
          <p:cNvSpPr txBox="1"/>
          <p:nvPr/>
        </p:nvSpPr>
        <p:spPr>
          <a:xfrm>
            <a:off x="804539" y="6267437"/>
            <a:ext cx="1701107" cy="262829"/>
          </a:xfrm>
          <a:prstGeom prst="rect">
            <a:avLst/>
          </a:prstGeom>
          <a:noFill/>
        </p:spPr>
        <p:txBody>
          <a:bodyPr wrap="none" rtlCol="0">
            <a:spAutoFit/>
          </a:bodyPr>
          <a:lstStyle/>
          <a:p>
            <a:pPr algn="ctr"/>
            <a:r>
              <a:rPr lang="en-US" altLang="ko-KR" sz="1108" b="1" dirty="0">
                <a:latin typeface="Arial" panose="020B0604020202020204" pitchFamily="34" charset="0"/>
                <a:cs typeface="Arial" panose="020B0604020202020204" pitchFamily="34" charset="0"/>
              </a:rPr>
              <a:t>transitional nucleation</a:t>
            </a:r>
            <a:endParaRPr lang="ko-KR" altLang="en-US" sz="1108" b="1" dirty="0">
              <a:latin typeface="Arial" panose="020B0604020202020204" pitchFamily="34" charset="0"/>
              <a:cs typeface="Arial" panose="020B0604020202020204" pitchFamily="34" charset="0"/>
            </a:endParaRPr>
          </a:p>
        </p:txBody>
      </p:sp>
      <p:sp>
        <p:nvSpPr>
          <p:cNvPr id="68" name="TextBox 67"/>
          <p:cNvSpPr txBox="1"/>
          <p:nvPr/>
        </p:nvSpPr>
        <p:spPr>
          <a:xfrm>
            <a:off x="4710227" y="5989258"/>
            <a:ext cx="963725" cy="234360"/>
          </a:xfrm>
          <a:prstGeom prst="rect">
            <a:avLst/>
          </a:prstGeom>
          <a:noFill/>
        </p:spPr>
        <p:txBody>
          <a:bodyPr wrap="none" rtlCol="0">
            <a:spAutoFit/>
          </a:bodyPr>
          <a:lstStyle/>
          <a:p>
            <a:pPr algn="ctr"/>
            <a:r>
              <a:rPr lang="en-US" altLang="ko-KR" sz="923" b="1" dirty="0">
                <a:latin typeface="Arial" panose="020B0604020202020204" pitchFamily="34" charset="0"/>
                <a:cs typeface="Arial" panose="020B0604020202020204" pitchFamily="34" charset="0"/>
              </a:rPr>
              <a:t>perfect match</a:t>
            </a:r>
            <a:endParaRPr lang="ko-KR" altLang="en-US" sz="923" b="1" dirty="0">
              <a:latin typeface="Arial" panose="020B0604020202020204" pitchFamily="34" charset="0"/>
              <a:cs typeface="Arial" panose="020B0604020202020204" pitchFamily="34" charset="0"/>
            </a:endParaRPr>
          </a:p>
        </p:txBody>
      </p:sp>
      <p:sp>
        <p:nvSpPr>
          <p:cNvPr id="69" name="TextBox 68"/>
          <p:cNvSpPr txBox="1"/>
          <p:nvPr/>
        </p:nvSpPr>
        <p:spPr>
          <a:xfrm>
            <a:off x="4710000" y="4935514"/>
            <a:ext cx="898003" cy="291170"/>
          </a:xfrm>
          <a:prstGeom prst="rect">
            <a:avLst/>
          </a:prstGeom>
          <a:noFill/>
        </p:spPr>
        <p:txBody>
          <a:bodyPr wrap="none" rtlCol="0">
            <a:spAutoFit/>
          </a:bodyPr>
          <a:lstStyle/>
          <a:p>
            <a:pPr algn="ctr"/>
            <a:r>
              <a:rPr lang="en-US" altLang="ko-KR" sz="1292" b="1" dirty="0">
                <a:latin typeface="Arial" panose="020B0604020202020204" pitchFamily="34" charset="0"/>
                <a:cs typeface="Arial" panose="020B0604020202020204" pitchFamily="34" charset="0"/>
              </a:rPr>
              <a:t>on-target</a:t>
            </a:r>
            <a:endParaRPr lang="ko-KR" altLang="en-US" sz="1292" b="1" dirty="0">
              <a:latin typeface="Arial" panose="020B0604020202020204" pitchFamily="34" charset="0"/>
              <a:cs typeface="Arial" panose="020B0604020202020204" pitchFamily="34" charset="0"/>
            </a:endParaRPr>
          </a:p>
        </p:txBody>
      </p:sp>
      <p:sp>
        <p:nvSpPr>
          <p:cNvPr id="70" name="오른쪽 화살표 69"/>
          <p:cNvSpPr/>
          <p:nvPr/>
        </p:nvSpPr>
        <p:spPr>
          <a:xfrm>
            <a:off x="3055481" y="5633505"/>
            <a:ext cx="717938" cy="2522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1662"/>
          </a:p>
        </p:txBody>
      </p:sp>
      <p:cxnSp>
        <p:nvCxnSpPr>
          <p:cNvPr id="72" name="직선 화살표 연결선 71"/>
          <p:cNvCxnSpPr/>
          <p:nvPr/>
        </p:nvCxnSpPr>
        <p:spPr>
          <a:xfrm flipV="1">
            <a:off x="3012481" y="4838154"/>
            <a:ext cx="737341" cy="4850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3" name="곱셈 기호 72"/>
          <p:cNvSpPr/>
          <p:nvPr/>
        </p:nvSpPr>
        <p:spPr>
          <a:xfrm>
            <a:off x="3119202" y="4760540"/>
            <a:ext cx="543304" cy="64032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1662"/>
          </a:p>
        </p:txBody>
      </p:sp>
      <p:pic>
        <p:nvPicPr>
          <p:cNvPr id="2" name="그림 1"/>
          <p:cNvPicPr>
            <a:picLocks noChangeAspect="1"/>
          </p:cNvPicPr>
          <p:nvPr/>
        </p:nvPicPr>
        <p:blipFill>
          <a:blip r:embed="rId7" cstate="print"/>
          <a:stretch>
            <a:fillRect/>
          </a:stretch>
        </p:blipFill>
        <p:spPr>
          <a:xfrm>
            <a:off x="3848305" y="2293193"/>
            <a:ext cx="2658462" cy="812058"/>
          </a:xfrm>
          <a:prstGeom prst="rect">
            <a:avLst/>
          </a:prstGeom>
        </p:spPr>
      </p:pic>
    </p:spTree>
    <p:extLst>
      <p:ext uri="{BB962C8B-B14F-4D97-AF65-F5344CB8AC3E}">
        <p14:creationId xmlns:p14="http://schemas.microsoft.com/office/powerpoint/2010/main" val="2549933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351234" y="134816"/>
            <a:ext cx="2177199"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a:t>
            </a:r>
            <a:r>
              <a:rPr lang="en-US" altLang="ko-KR" sz="1292" b="1" dirty="0" smtClean="0">
                <a:latin typeface="Arial" panose="020B0604020202020204" pitchFamily="34" charset="0"/>
                <a:cs typeface="Arial" panose="020B0604020202020204" pitchFamily="34" charset="0"/>
              </a:rPr>
              <a:t>Figure </a:t>
            </a:r>
            <a:r>
              <a:rPr lang="en-US" altLang="ko-KR" sz="1292" b="1" dirty="0">
                <a:latin typeface="Arial" panose="020B0604020202020204" pitchFamily="34" charset="0"/>
                <a:cs typeface="Arial" panose="020B0604020202020204" pitchFamily="34" charset="0"/>
              </a:rPr>
              <a:t>S2</a:t>
            </a:r>
            <a:endParaRPr lang="ko-KR" altLang="en-US" sz="1292" b="1" dirty="0">
              <a:latin typeface="Arial" panose="020B0604020202020204" pitchFamily="34" charset="0"/>
              <a:cs typeface="Arial" panose="020B0604020202020204" pitchFamily="34" charset="0"/>
            </a:endParaRPr>
          </a:p>
        </p:txBody>
      </p:sp>
      <p:sp>
        <p:nvSpPr>
          <p:cNvPr id="41" name="TextBox 40"/>
          <p:cNvSpPr txBox="1"/>
          <p:nvPr/>
        </p:nvSpPr>
        <p:spPr>
          <a:xfrm>
            <a:off x="368359" y="553624"/>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sp>
        <p:nvSpPr>
          <p:cNvPr id="45" name="TextBox 44"/>
          <p:cNvSpPr txBox="1"/>
          <p:nvPr/>
        </p:nvSpPr>
        <p:spPr>
          <a:xfrm>
            <a:off x="351233" y="2494820"/>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46" name="TextBox 45"/>
          <p:cNvSpPr txBox="1"/>
          <p:nvPr/>
        </p:nvSpPr>
        <p:spPr>
          <a:xfrm>
            <a:off x="351233" y="4436016"/>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C</a:t>
            </a:r>
            <a:endParaRPr lang="ko-KR" altLang="en-US" sz="1292" b="1" dirty="0">
              <a:latin typeface="Arial" panose="020B0604020202020204" pitchFamily="34" charset="0"/>
              <a:cs typeface="Arial" panose="020B0604020202020204" pitchFamily="34" charset="0"/>
            </a:endParaRPr>
          </a:p>
        </p:txBody>
      </p:sp>
      <p:sp>
        <p:nvSpPr>
          <p:cNvPr id="51" name="TextBox 50"/>
          <p:cNvSpPr txBox="1"/>
          <p:nvPr/>
        </p:nvSpPr>
        <p:spPr>
          <a:xfrm>
            <a:off x="351234" y="6642018"/>
            <a:ext cx="6154338" cy="1939273"/>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a:t>
            </a:r>
            <a:r>
              <a:rPr lang="en-US" altLang="ko-KR" sz="923" b="1" dirty="0" smtClean="0">
                <a:latin typeface="Arial" panose="020B0604020202020204" pitchFamily="34" charset="0"/>
                <a:cs typeface="Arial" panose="020B0604020202020204" pitchFamily="34" charset="0"/>
              </a:rPr>
              <a:t>Figure </a:t>
            </a:r>
            <a:r>
              <a:rPr lang="en-US" altLang="ko-KR" sz="923" b="1" dirty="0">
                <a:latin typeface="Arial" panose="020B0604020202020204" pitchFamily="34" charset="0"/>
                <a:cs typeface="Arial" panose="020B0604020202020204" pitchFamily="34" charset="0"/>
              </a:rPr>
              <a:t>S2. Correlation analyses between abundance of miRNA and number of target sites associated with Ago after considering free energy of target interactions</a:t>
            </a:r>
            <a:r>
              <a:rPr lang="en-US" altLang="ko-KR" sz="923" dirty="0">
                <a:latin typeface="Arial" panose="020B0604020202020204" pitchFamily="34" charset="0"/>
                <a:cs typeface="Arial" panose="020B0604020202020204" pitchFamily="34" charset="0"/>
              </a:rPr>
              <a:t>. (A-C) </a:t>
            </a:r>
            <a:r>
              <a:rPr lang="en-US" altLang="ko-KR" sz="920" dirty="0">
                <a:latin typeface="Arial" panose="020B0604020202020204" pitchFamily="34" charset="0"/>
                <a:cs typeface="Arial" panose="020B0604020202020204" pitchFamily="34" charset="0"/>
              </a:rPr>
              <a:t>Linear correlation analyses were performed between abundance of miRNAs bound by Ago (log</a:t>
            </a:r>
            <a:r>
              <a:rPr lang="en-US" altLang="ko-KR" sz="920" baseline="-25000" dirty="0">
                <a:latin typeface="Arial" panose="020B0604020202020204" pitchFamily="34" charset="0"/>
                <a:cs typeface="Arial" panose="020B0604020202020204" pitchFamily="34" charset="0"/>
              </a:rPr>
              <a:t>2</a:t>
            </a:r>
            <a:r>
              <a:rPr lang="en-US" altLang="ko-KR" sz="920" dirty="0">
                <a:latin typeface="Arial" panose="020B0604020202020204" pitchFamily="34" charset="0"/>
                <a:cs typeface="Arial" panose="020B0604020202020204" pitchFamily="34" charset="0"/>
              </a:rPr>
              <a:t>(Ago-miRNA)) and number of cognate miRNA binding sites (seed sites, “seed”, A; Nucleation bulge sites, “</a:t>
            </a:r>
            <a:r>
              <a:rPr lang="en-US" altLang="ko-KR" sz="920" dirty="0" err="1">
                <a:latin typeface="Arial" panose="020B0604020202020204" pitchFamily="34" charset="0"/>
                <a:cs typeface="Arial" panose="020B0604020202020204" pitchFamily="34" charset="0"/>
              </a:rPr>
              <a:t>nuc</a:t>
            </a:r>
            <a:r>
              <a:rPr lang="en-US" altLang="ko-KR" sz="920" dirty="0">
                <a:latin typeface="Arial" panose="020B0604020202020204" pitchFamily="34" charset="0"/>
                <a:cs typeface="Arial" panose="020B0604020202020204" pitchFamily="34" charset="0"/>
              </a:rPr>
              <a:t>”, B; total sites combining seed and </a:t>
            </a:r>
            <a:r>
              <a:rPr lang="en-US" altLang="ko-KR" sz="920" dirty="0" err="1">
                <a:latin typeface="Arial" panose="020B0604020202020204" pitchFamily="34" charset="0"/>
                <a:cs typeface="Arial" panose="020B0604020202020204" pitchFamily="34" charset="0"/>
              </a:rPr>
              <a:t>nuc</a:t>
            </a:r>
            <a:r>
              <a:rPr lang="en-US" altLang="ko-KR" sz="920" dirty="0">
                <a:latin typeface="Arial" panose="020B0604020202020204" pitchFamily="34" charset="0"/>
                <a:cs typeface="Arial" panose="020B0604020202020204" pitchFamily="34" charset="0"/>
              </a:rPr>
              <a:t>, “total”, C), depending on free energies of target hybridization through specified regions in miRNAs (without consideration, left panel; all positions, </a:t>
            </a:r>
            <a:r>
              <a:rPr lang="en-US" altLang="ko-KR" sz="920" dirty="0" err="1">
                <a:latin typeface="Symbol" panose="05050102010706020507" pitchFamily="18" charset="2"/>
                <a:cs typeface="Arial" pitchFamily="34" charset="0"/>
              </a:rPr>
              <a:t>D</a:t>
            </a:r>
            <a:r>
              <a:rPr lang="en-US" altLang="ko-KR" sz="920" dirty="0" err="1" smtClean="0">
                <a:latin typeface="Arial" panose="020B0604020202020204" pitchFamily="34" charset="0"/>
                <a:cs typeface="Arial" panose="020B0604020202020204" pitchFamily="34" charset="0"/>
              </a:rPr>
              <a:t>G</a:t>
            </a:r>
            <a:r>
              <a:rPr lang="en-US" altLang="ko-KR" sz="920" baseline="-25000" dirty="0" err="1" smtClean="0">
                <a:latin typeface="Arial" panose="020B0604020202020204" pitchFamily="34" charset="0"/>
                <a:cs typeface="Arial" panose="020B0604020202020204" pitchFamily="34" charset="0"/>
              </a:rPr>
              <a:t>t</a:t>
            </a:r>
            <a:r>
              <a:rPr lang="en-US" altLang="ko-KR" sz="920" dirty="0">
                <a:latin typeface="Arial" panose="020B0604020202020204" pitchFamily="34" charset="0"/>
                <a:cs typeface="Arial" panose="020B0604020202020204" pitchFamily="34" charset="0"/>
              </a:rPr>
              <a:t>, middle panel; </a:t>
            </a:r>
            <a:r>
              <a:rPr lang="en-US" altLang="ko-KR" sz="920" dirty="0" smtClean="0">
                <a:latin typeface="Arial" panose="020B0604020202020204" pitchFamily="34" charset="0"/>
                <a:cs typeface="Arial" panose="020B0604020202020204" pitchFamily="34" charset="0"/>
              </a:rPr>
              <a:t>transitional nucleation region,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right panel). As indicated in Y-axis, each negative free energy value was used as denominator to normalize the number of corresponding miRNA binding sites in these analyses. All values are derived from Ago HITS-CLIP experiments and </a:t>
            </a:r>
            <a:r>
              <a:rPr lang="en-US" altLang="ko-KR" sz="920" dirty="0" err="1">
                <a:latin typeface="Arial" panose="020B0604020202020204" pitchFamily="34" charset="0"/>
                <a:cs typeface="Arial" panose="020B0604020202020204" pitchFamily="34" charset="0"/>
              </a:rPr>
              <a:t>RNAduplex</a:t>
            </a:r>
            <a:r>
              <a:rPr lang="en-US" altLang="ko-KR" sz="920" dirty="0">
                <a:latin typeface="Arial" panose="020B0604020202020204" pitchFamily="34" charset="0"/>
                <a:cs typeface="Arial" panose="020B0604020202020204" pitchFamily="34" charset="0"/>
              </a:rPr>
              <a:t> program as described in Supplementary Table S1A. Of </a:t>
            </a:r>
            <a:r>
              <a:rPr lang="en-US" altLang="ko-KR" sz="920" dirty="0" smtClean="0">
                <a:latin typeface="Arial" panose="020B0604020202020204" pitchFamily="34" charset="0"/>
                <a:cs typeface="Arial" panose="020B0604020202020204" pitchFamily="34" charset="0"/>
              </a:rPr>
              <a:t>note</a:t>
            </a:r>
            <a:r>
              <a:rPr lang="en-US" altLang="ko-KR" sz="920" dirty="0">
                <a:latin typeface="Arial" panose="020B0604020202020204" pitchFamily="34" charset="0"/>
                <a:cs typeface="Arial" panose="020B0604020202020204" pitchFamily="34" charset="0"/>
              </a:rPr>
              <a:t>, correlation coefficient (</a:t>
            </a:r>
            <a:r>
              <a:rPr lang="en-US" altLang="ko-KR" sz="920" i="1" dirty="0">
                <a:latin typeface="Arial" panose="020B0604020202020204" pitchFamily="34" charset="0"/>
                <a:cs typeface="Arial" panose="020B0604020202020204" pitchFamily="34" charset="0"/>
              </a:rPr>
              <a:t>R</a:t>
            </a:r>
            <a:r>
              <a:rPr lang="en-US" altLang="ko-KR" sz="920" i="1" baseline="30000" dirty="0">
                <a:latin typeface="Arial" panose="020B0604020202020204" pitchFamily="34" charset="0"/>
                <a:cs typeface="Arial" panose="020B0604020202020204" pitchFamily="34" charset="0"/>
              </a:rPr>
              <a:t>2</a:t>
            </a:r>
            <a:r>
              <a:rPr lang="en-US" altLang="ko-KR" sz="920" dirty="0">
                <a:latin typeface="Arial" panose="020B0604020202020204" pitchFamily="34" charset="0"/>
                <a:cs typeface="Arial" panose="020B0604020202020204" pitchFamily="34" charset="0"/>
              </a:rPr>
              <a:t>) was improved </a:t>
            </a:r>
            <a:r>
              <a:rPr lang="en-US" altLang="ko-KR" sz="920" dirty="0" smtClean="0">
                <a:latin typeface="Arial" panose="020B0604020202020204" pitchFamily="34" charset="0"/>
                <a:cs typeface="Arial" panose="020B0604020202020204" pitchFamily="34" charset="0"/>
              </a:rPr>
              <a:t>when stability of transitional nucleation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 </a:t>
            </a:r>
            <a:r>
              <a:rPr lang="en-US" altLang="ko-KR" sz="920" dirty="0">
                <a:latin typeface="Arial" panose="020B0604020202020204" pitchFamily="34" charset="0"/>
                <a:cs typeface="Arial" panose="020B0604020202020204" pitchFamily="34" charset="0"/>
              </a:rPr>
              <a:t>was </a:t>
            </a:r>
            <a:r>
              <a:rPr lang="en-US" altLang="ko-KR" sz="920" dirty="0" smtClean="0">
                <a:latin typeface="Arial" panose="020B0604020202020204" pitchFamily="34" charset="0"/>
                <a:cs typeface="Arial" panose="020B0604020202020204" pitchFamily="34" charset="0"/>
              </a:rPr>
              <a:t>considered </a:t>
            </a:r>
            <a:r>
              <a:rPr lang="en-US" altLang="ko-KR" sz="920" dirty="0">
                <a:latin typeface="Arial" panose="020B0604020202020204" pitchFamily="34" charset="0"/>
                <a:cs typeface="Arial" panose="020B0604020202020204" pitchFamily="34" charset="0"/>
              </a:rPr>
              <a:t>(right panel), relative to the correlation analyses without considering the free energy (left panel). However, </a:t>
            </a:r>
            <a:r>
              <a:rPr lang="en-US" altLang="ko-KR" sz="920" dirty="0" err="1">
                <a:latin typeface="Symbol" panose="05050102010706020507" pitchFamily="18" charset="2"/>
                <a:cs typeface="Arial" pitchFamily="34" charset="0"/>
              </a:rPr>
              <a:t>D</a:t>
            </a:r>
            <a:r>
              <a:rPr lang="en-US" altLang="ko-KR" sz="920" dirty="0" err="1" smtClean="0">
                <a:latin typeface="Arial" panose="020B0604020202020204" pitchFamily="34" charset="0"/>
                <a:cs typeface="Arial" panose="020B0604020202020204" pitchFamily="34" charset="0"/>
              </a:rPr>
              <a:t>G</a:t>
            </a:r>
            <a:r>
              <a:rPr lang="en-US" altLang="ko-KR" sz="920" baseline="-25000" dirty="0" err="1" smtClean="0">
                <a:latin typeface="Arial" panose="020B0604020202020204" pitchFamily="34" charset="0"/>
                <a:cs typeface="Arial" panose="020B0604020202020204" pitchFamily="34" charset="0"/>
              </a:rPr>
              <a:t>t</a:t>
            </a:r>
            <a:r>
              <a:rPr lang="en-US" altLang="ko-KR" sz="920" baseline="-25000"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could not improve the correlation (middle panel). Linear </a:t>
            </a:r>
            <a:r>
              <a:rPr lang="en-US" altLang="ko-KR" sz="920" dirty="0" smtClean="0">
                <a:latin typeface="Arial" panose="020B0604020202020204" pitchFamily="34" charset="0"/>
                <a:cs typeface="Arial" panose="020B0604020202020204" pitchFamily="34" charset="0"/>
              </a:rPr>
              <a:t>regression </a:t>
            </a:r>
            <a:r>
              <a:rPr lang="en-US" altLang="ko-KR" sz="920" dirty="0">
                <a:latin typeface="Arial" panose="020B0604020202020204" pitchFamily="34" charset="0"/>
                <a:cs typeface="Arial" panose="020B0604020202020204" pitchFamily="34" charset="0"/>
              </a:rPr>
              <a:t>and positive correlation shown in the case of considering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a:t>
            </a:r>
            <a:r>
              <a:rPr lang="en-US" altLang="ko-KR" sz="920" dirty="0" smtClean="0">
                <a:latin typeface="Arial" panose="020B0604020202020204" pitchFamily="34" charset="0"/>
                <a:cs typeface="Arial" panose="020B0604020202020204" pitchFamily="34" charset="0"/>
              </a:rPr>
              <a:t>were </a:t>
            </a:r>
            <a:r>
              <a:rPr lang="en-US" altLang="ko-KR" sz="920" dirty="0">
                <a:latin typeface="Arial" panose="020B0604020202020204" pitchFamily="34" charset="0"/>
                <a:cs typeface="Arial" panose="020B0604020202020204" pitchFamily="34" charset="0"/>
              </a:rPr>
              <a:t>also indicated in right panel. All correlation coefficient values were also described in Fig. 1B.</a:t>
            </a:r>
          </a:p>
          <a:p>
            <a:pPr algn="just"/>
            <a:endParaRPr lang="en-US" altLang="ko-KR" sz="923" dirty="0">
              <a:latin typeface="Arial" panose="020B0604020202020204" pitchFamily="34" charset="0"/>
              <a:cs typeface="Arial" panose="020B0604020202020204" pitchFamily="34" charset="0"/>
            </a:endParaRPr>
          </a:p>
        </p:txBody>
      </p:sp>
      <p:graphicFrame>
        <p:nvGraphicFramePr>
          <p:cNvPr id="47" name="차트 46"/>
          <p:cNvGraphicFramePr>
            <a:graphicFrameLocks/>
          </p:cNvGraphicFramePr>
          <p:nvPr>
            <p:extLst>
              <p:ext uri="{D42A27DB-BD31-4B8C-83A1-F6EECF244321}">
                <p14:modId xmlns:p14="http://schemas.microsoft.com/office/powerpoint/2010/main" val="835184701"/>
              </p:ext>
            </p:extLst>
          </p:nvPr>
        </p:nvGraphicFramePr>
        <p:xfrm>
          <a:off x="336421" y="750939"/>
          <a:ext cx="2060308" cy="18941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8" name="차트 47"/>
          <p:cNvGraphicFramePr>
            <a:graphicFrameLocks/>
          </p:cNvGraphicFramePr>
          <p:nvPr>
            <p:extLst>
              <p:ext uri="{D42A27DB-BD31-4B8C-83A1-F6EECF244321}">
                <p14:modId xmlns:p14="http://schemas.microsoft.com/office/powerpoint/2010/main" val="1755770588"/>
              </p:ext>
            </p:extLst>
          </p:nvPr>
        </p:nvGraphicFramePr>
        <p:xfrm>
          <a:off x="2260477" y="750939"/>
          <a:ext cx="2060308" cy="18941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차트 48"/>
          <p:cNvGraphicFramePr>
            <a:graphicFrameLocks/>
          </p:cNvGraphicFramePr>
          <p:nvPr>
            <p:extLst/>
          </p:nvPr>
        </p:nvGraphicFramePr>
        <p:xfrm>
          <a:off x="4196898" y="750939"/>
          <a:ext cx="2060308" cy="18941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0" name="차트 49"/>
          <p:cNvGraphicFramePr>
            <a:graphicFrameLocks/>
          </p:cNvGraphicFramePr>
          <p:nvPr>
            <p:extLst>
              <p:ext uri="{D42A27DB-BD31-4B8C-83A1-F6EECF244321}">
                <p14:modId xmlns:p14="http://schemas.microsoft.com/office/powerpoint/2010/main" val="155949885"/>
              </p:ext>
            </p:extLst>
          </p:nvPr>
        </p:nvGraphicFramePr>
        <p:xfrm>
          <a:off x="336421" y="2692135"/>
          <a:ext cx="2060308" cy="189415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3" name="차트 52"/>
          <p:cNvGraphicFramePr>
            <a:graphicFrameLocks/>
          </p:cNvGraphicFramePr>
          <p:nvPr>
            <p:extLst>
              <p:ext uri="{D42A27DB-BD31-4B8C-83A1-F6EECF244321}">
                <p14:modId xmlns:p14="http://schemas.microsoft.com/office/powerpoint/2010/main" val="745940642"/>
              </p:ext>
            </p:extLst>
          </p:nvPr>
        </p:nvGraphicFramePr>
        <p:xfrm>
          <a:off x="2260477" y="2692135"/>
          <a:ext cx="2060308" cy="189415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4" name="차트 53"/>
          <p:cNvGraphicFramePr>
            <a:graphicFrameLocks/>
          </p:cNvGraphicFramePr>
          <p:nvPr>
            <p:extLst/>
          </p:nvPr>
        </p:nvGraphicFramePr>
        <p:xfrm>
          <a:off x="4196898" y="2692135"/>
          <a:ext cx="2060308" cy="189415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6" name="차트 55"/>
          <p:cNvGraphicFramePr>
            <a:graphicFrameLocks/>
          </p:cNvGraphicFramePr>
          <p:nvPr>
            <p:extLst/>
          </p:nvPr>
        </p:nvGraphicFramePr>
        <p:xfrm>
          <a:off x="4196898" y="4633331"/>
          <a:ext cx="2060308" cy="189415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57" name="차트 56"/>
          <p:cNvGraphicFramePr>
            <a:graphicFrameLocks/>
          </p:cNvGraphicFramePr>
          <p:nvPr>
            <p:extLst>
              <p:ext uri="{D42A27DB-BD31-4B8C-83A1-F6EECF244321}">
                <p14:modId xmlns:p14="http://schemas.microsoft.com/office/powerpoint/2010/main" val="2144052343"/>
              </p:ext>
            </p:extLst>
          </p:nvPr>
        </p:nvGraphicFramePr>
        <p:xfrm>
          <a:off x="2252073" y="4633331"/>
          <a:ext cx="2060308" cy="189415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58" name="차트 57"/>
          <p:cNvGraphicFramePr>
            <a:graphicFrameLocks/>
          </p:cNvGraphicFramePr>
          <p:nvPr>
            <p:extLst>
              <p:ext uri="{D42A27DB-BD31-4B8C-83A1-F6EECF244321}">
                <p14:modId xmlns:p14="http://schemas.microsoft.com/office/powerpoint/2010/main" val="1415246208"/>
              </p:ext>
            </p:extLst>
          </p:nvPr>
        </p:nvGraphicFramePr>
        <p:xfrm>
          <a:off x="336421" y="4633331"/>
          <a:ext cx="2060308" cy="1894154"/>
        </p:xfrm>
        <a:graphic>
          <a:graphicData uri="http://schemas.openxmlformats.org/drawingml/2006/chart">
            <c:chart xmlns:c="http://schemas.openxmlformats.org/drawingml/2006/chart" xmlns:r="http://schemas.openxmlformats.org/officeDocument/2006/relationships" r:id="rId11"/>
          </a:graphicData>
        </a:graphic>
      </p:graphicFrame>
      <p:sp>
        <p:nvSpPr>
          <p:cNvPr id="36" name="TextBox 35"/>
          <p:cNvSpPr txBox="1"/>
          <p:nvPr/>
        </p:nvSpPr>
        <p:spPr>
          <a:xfrm>
            <a:off x="5157904" y="531273"/>
            <a:ext cx="699230" cy="262829"/>
          </a:xfrm>
          <a:prstGeom prst="rect">
            <a:avLst/>
          </a:prstGeom>
          <a:solidFill>
            <a:schemeClr val="bg1">
              <a:lumMod val="75000"/>
            </a:schemeClr>
          </a:solidFill>
        </p:spPr>
        <p:txBody>
          <a:bodyPr wrap="none" rtlCol="0">
            <a:spAutoFit/>
          </a:bodyPr>
          <a:lstStyle/>
          <a:p>
            <a:pPr algn="ctr"/>
            <a:r>
              <a:rPr lang="el-GR" altLang="ko-KR" sz="1108" b="1" dirty="0">
                <a:latin typeface="Arial" panose="020B0604020202020204" pitchFamily="34" charset="0"/>
                <a:ea typeface="바탕" panose="02030600000101010101" pitchFamily="18" charset="-127"/>
                <a:cs typeface="Arial" panose="020B0604020202020204" pitchFamily="34" charset="0"/>
              </a:rPr>
              <a:t>Δ</a:t>
            </a:r>
            <a:r>
              <a:rPr lang="en-US" altLang="ko-KR" sz="1108" b="1" dirty="0">
                <a:latin typeface="Arial" panose="020B0604020202020204" pitchFamily="34" charset="0"/>
                <a:cs typeface="Arial" panose="020B0604020202020204" pitchFamily="34" charset="0"/>
              </a:rPr>
              <a:t>G[2:6]</a:t>
            </a:r>
            <a:endParaRPr lang="ko-KR" altLang="en-US" sz="1108" b="1" dirty="0">
              <a:latin typeface="Arial" panose="020B0604020202020204" pitchFamily="34" charset="0"/>
              <a:cs typeface="Arial" panose="020B0604020202020204" pitchFamily="34" charset="0"/>
            </a:endParaRPr>
          </a:p>
        </p:txBody>
      </p:sp>
      <p:sp>
        <p:nvSpPr>
          <p:cNvPr id="37" name="TextBox 36"/>
          <p:cNvSpPr txBox="1"/>
          <p:nvPr/>
        </p:nvSpPr>
        <p:spPr>
          <a:xfrm>
            <a:off x="3356646" y="516714"/>
            <a:ext cx="429926" cy="262829"/>
          </a:xfrm>
          <a:prstGeom prst="rect">
            <a:avLst/>
          </a:prstGeom>
          <a:solidFill>
            <a:schemeClr val="bg1">
              <a:lumMod val="75000"/>
            </a:schemeClr>
          </a:solidFill>
        </p:spPr>
        <p:txBody>
          <a:bodyPr wrap="none" rtlCol="0">
            <a:spAutoFit/>
          </a:bodyPr>
          <a:lstStyle/>
          <a:p>
            <a:pPr algn="ctr"/>
            <a:r>
              <a:rPr lang="el-GR" altLang="ko-KR" sz="1108" b="1" dirty="0">
                <a:latin typeface="Arial" panose="020B0604020202020204" pitchFamily="34" charset="0"/>
                <a:ea typeface="바탕" panose="02030600000101010101" pitchFamily="18" charset="-127"/>
                <a:cs typeface="Arial" panose="020B0604020202020204" pitchFamily="34" charset="0"/>
              </a:rPr>
              <a:t>Δ</a:t>
            </a:r>
            <a:r>
              <a:rPr lang="en-US" altLang="ko-KR" sz="1108" b="1" dirty="0">
                <a:latin typeface="Arial" panose="020B0604020202020204" pitchFamily="34" charset="0"/>
                <a:cs typeface="Arial" panose="020B0604020202020204" pitchFamily="34" charset="0"/>
              </a:rPr>
              <a:t>G</a:t>
            </a:r>
            <a:r>
              <a:rPr lang="en-US" altLang="ko-KR" sz="1108" b="1" baseline="-25000" dirty="0">
                <a:latin typeface="Arial" panose="020B0604020202020204" pitchFamily="34" charset="0"/>
                <a:cs typeface="Arial" panose="020B0604020202020204" pitchFamily="34" charset="0"/>
              </a:rPr>
              <a:t>t</a:t>
            </a:r>
            <a:endParaRPr lang="ko-KR" altLang="en-US" sz="1108" b="1" baseline="-25000" dirty="0">
              <a:latin typeface="Arial" panose="020B0604020202020204" pitchFamily="34" charset="0"/>
              <a:cs typeface="Arial" panose="020B0604020202020204" pitchFamily="34" charset="0"/>
            </a:endParaRPr>
          </a:p>
        </p:txBody>
      </p:sp>
      <p:sp>
        <p:nvSpPr>
          <p:cNvPr id="4" name="TextBox 3"/>
          <p:cNvSpPr txBox="1"/>
          <p:nvPr/>
        </p:nvSpPr>
        <p:spPr>
          <a:xfrm rot="10800000">
            <a:off x="304047" y="1025724"/>
            <a:ext cx="312521" cy="941220"/>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a:latin typeface="Arial" panose="020B0604020202020204" pitchFamily="34" charset="0"/>
                <a:cs typeface="Arial" panose="020B0604020202020204" pitchFamily="34" charset="0"/>
              </a:rPr>
              <a:t>seed  </a:t>
            </a:r>
            <a:r>
              <a:rPr lang="en-US" altLang="ko-KR" sz="831" dirty="0">
                <a:latin typeface="Arial" panose="020B0604020202020204" pitchFamily="34" charset="0"/>
                <a:cs typeface="Arial" panose="020B0604020202020204" pitchFamily="34" charset="0"/>
              </a:rPr>
              <a:t> </a:t>
            </a:r>
            <a:endParaRPr lang="ko-KR" altLang="en-US" sz="831" baseline="-25000" dirty="0">
              <a:latin typeface="Arial" panose="020B0604020202020204" pitchFamily="34" charset="0"/>
              <a:cs typeface="Arial" panose="020B0604020202020204" pitchFamily="34" charset="0"/>
            </a:endParaRPr>
          </a:p>
        </p:txBody>
      </p:sp>
      <p:sp>
        <p:nvSpPr>
          <p:cNvPr id="5" name="TextBox 4"/>
          <p:cNvSpPr txBox="1"/>
          <p:nvPr/>
        </p:nvSpPr>
        <p:spPr>
          <a:xfrm>
            <a:off x="951167" y="2349000"/>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22" name="TextBox 21"/>
          <p:cNvSpPr txBox="1"/>
          <p:nvPr/>
        </p:nvSpPr>
        <p:spPr>
          <a:xfrm>
            <a:off x="2834693" y="2327399"/>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23" name="TextBox 22"/>
          <p:cNvSpPr txBox="1"/>
          <p:nvPr/>
        </p:nvSpPr>
        <p:spPr>
          <a:xfrm>
            <a:off x="4803154" y="2334488"/>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24" name="TextBox 23"/>
          <p:cNvSpPr txBox="1"/>
          <p:nvPr/>
        </p:nvSpPr>
        <p:spPr>
          <a:xfrm rot="10800000">
            <a:off x="2318032" y="718939"/>
            <a:ext cx="312521" cy="1385397"/>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a:latin typeface="Arial" panose="020B0604020202020204" pitchFamily="34" charset="0"/>
                <a:cs typeface="Arial" panose="020B0604020202020204" pitchFamily="34" charset="0"/>
              </a:rPr>
              <a:t>seed </a:t>
            </a:r>
            <a:r>
              <a:rPr lang="en-US" altLang="ko-KR" sz="831" dirty="0">
                <a:latin typeface="Arial" panose="020B0604020202020204" pitchFamily="34" charset="0"/>
                <a:cs typeface="Arial" panose="020B0604020202020204" pitchFamily="34" charset="0"/>
              </a:rPr>
              <a:t>/ </a:t>
            </a:r>
            <a:r>
              <a:rPr lang="en-US" altLang="ko-KR" sz="831" dirty="0" smtClean="0">
                <a:latin typeface="Arial" panose="020B0604020202020204" pitchFamily="34" charset="0"/>
                <a:cs typeface="Arial" panose="020B0604020202020204" pitchFamily="34" charset="0"/>
              </a:rPr>
              <a:t>(-</a:t>
            </a:r>
            <a:r>
              <a:rPr lang="en-US" altLang="ko-KR" sz="830" dirty="0" err="1">
                <a:latin typeface="Symbol" panose="05050102010706020507" pitchFamily="18" charset="2"/>
                <a:cs typeface="Arial" pitchFamily="34" charset="0"/>
              </a:rPr>
              <a:t>D</a:t>
            </a:r>
            <a:r>
              <a:rPr lang="en-US" altLang="ko-KR" sz="831" dirty="0" err="1" smtClean="0">
                <a:latin typeface="Arial" panose="020B0604020202020204" pitchFamily="34" charset="0"/>
                <a:cs typeface="Arial" panose="020B0604020202020204" pitchFamily="34" charset="0"/>
              </a:rPr>
              <a:t>G</a:t>
            </a:r>
            <a:r>
              <a:rPr lang="en-US" altLang="ko-KR" sz="831" baseline="-25000" dirty="0" err="1" smtClean="0">
                <a:latin typeface="Arial" panose="020B0604020202020204" pitchFamily="34" charset="0"/>
                <a:cs typeface="Arial" panose="020B0604020202020204" pitchFamily="34" charset="0"/>
              </a:rPr>
              <a:t>t</a:t>
            </a:r>
            <a:r>
              <a:rPr lang="en-US" altLang="ko-KR" sz="831" dirty="0" smtClean="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a:t>
            </a:r>
            <a:endParaRPr lang="ko-KR" altLang="en-US" sz="831" dirty="0">
              <a:latin typeface="Arial" panose="020B0604020202020204" pitchFamily="34" charset="0"/>
              <a:cs typeface="Arial" panose="020B0604020202020204" pitchFamily="34" charset="0"/>
            </a:endParaRPr>
          </a:p>
        </p:txBody>
      </p:sp>
      <p:sp>
        <p:nvSpPr>
          <p:cNvPr id="25" name="TextBox 24"/>
          <p:cNvSpPr txBox="1"/>
          <p:nvPr/>
        </p:nvSpPr>
        <p:spPr>
          <a:xfrm rot="10800000">
            <a:off x="4183725" y="553624"/>
            <a:ext cx="312521" cy="1607949"/>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a:latin typeface="Arial" panose="020B0604020202020204" pitchFamily="34" charset="0"/>
                <a:cs typeface="Arial" panose="020B0604020202020204" pitchFamily="34" charset="0"/>
              </a:rPr>
              <a:t>seed </a:t>
            </a:r>
            <a:r>
              <a:rPr lang="en-US" altLang="ko-KR" sz="831" dirty="0">
                <a:latin typeface="Arial" panose="020B0604020202020204" pitchFamily="34" charset="0"/>
                <a:cs typeface="Arial" panose="020B0604020202020204" pitchFamily="34" charset="0"/>
              </a:rPr>
              <a:t>/ </a:t>
            </a:r>
            <a:r>
              <a:rPr lang="en-US" altLang="ko-KR" sz="831" dirty="0" smtClean="0">
                <a:latin typeface="Arial" panose="020B0604020202020204" pitchFamily="34" charset="0"/>
                <a:cs typeface="Arial" panose="020B0604020202020204" pitchFamily="34" charset="0"/>
              </a:rPr>
              <a:t>(-</a:t>
            </a:r>
            <a:r>
              <a:rPr lang="en-US" altLang="ko-KR" sz="830" dirty="0">
                <a:latin typeface="Symbol" panose="05050102010706020507" pitchFamily="18" charset="2"/>
                <a:cs typeface="Arial" pitchFamily="34" charset="0"/>
              </a:rPr>
              <a:t>D</a:t>
            </a:r>
            <a:r>
              <a:rPr lang="en-US" altLang="ko-KR" sz="831" dirty="0" smtClean="0">
                <a:latin typeface="Arial" panose="020B0604020202020204" pitchFamily="34" charset="0"/>
                <a:cs typeface="Arial" panose="020B0604020202020204" pitchFamily="34" charset="0"/>
              </a:rPr>
              <a:t>G[2:6]</a:t>
            </a:r>
            <a:r>
              <a:rPr lang="en-US" altLang="ko-KR" sz="831" baseline="-25000" dirty="0" err="1" smtClean="0">
                <a:latin typeface="Arial" panose="020B0604020202020204" pitchFamily="34" charset="0"/>
                <a:cs typeface="Arial" panose="020B0604020202020204" pitchFamily="34" charset="0"/>
              </a:rPr>
              <a:t>avr</a:t>
            </a:r>
            <a:r>
              <a:rPr lang="en-US" altLang="ko-KR" sz="831" dirty="0" smtClean="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a:t>
            </a:r>
            <a:endParaRPr lang="ko-KR" altLang="en-US" sz="831" dirty="0">
              <a:latin typeface="Arial" panose="020B0604020202020204" pitchFamily="34" charset="0"/>
              <a:cs typeface="Arial" panose="020B0604020202020204" pitchFamily="34" charset="0"/>
            </a:endParaRPr>
          </a:p>
        </p:txBody>
      </p:sp>
      <p:sp>
        <p:nvSpPr>
          <p:cNvPr id="6" name="TextBox 5"/>
          <p:cNvSpPr txBox="1"/>
          <p:nvPr/>
        </p:nvSpPr>
        <p:spPr>
          <a:xfrm>
            <a:off x="737699" y="593252"/>
            <a:ext cx="622693"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(seed) </a:t>
            </a:r>
            <a:endParaRPr lang="ko-KR" altLang="en-US" sz="923" b="1" dirty="0">
              <a:latin typeface="Arial" panose="020B0604020202020204" pitchFamily="34" charset="0"/>
              <a:cs typeface="Arial" panose="020B0604020202020204" pitchFamily="34" charset="0"/>
            </a:endParaRPr>
          </a:p>
        </p:txBody>
      </p:sp>
      <p:sp>
        <p:nvSpPr>
          <p:cNvPr id="27" name="TextBox 26"/>
          <p:cNvSpPr txBox="1"/>
          <p:nvPr/>
        </p:nvSpPr>
        <p:spPr>
          <a:xfrm>
            <a:off x="2638169" y="583581"/>
            <a:ext cx="622693"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(seed) </a:t>
            </a:r>
            <a:endParaRPr lang="ko-KR" altLang="en-US" sz="923" b="1" dirty="0">
              <a:latin typeface="Arial" panose="020B0604020202020204" pitchFamily="34" charset="0"/>
              <a:cs typeface="Arial" panose="020B0604020202020204" pitchFamily="34" charset="0"/>
            </a:endParaRPr>
          </a:p>
        </p:txBody>
      </p:sp>
      <p:sp>
        <p:nvSpPr>
          <p:cNvPr id="28" name="TextBox 27"/>
          <p:cNvSpPr txBox="1"/>
          <p:nvPr/>
        </p:nvSpPr>
        <p:spPr>
          <a:xfrm>
            <a:off x="4555008" y="615242"/>
            <a:ext cx="622693"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(seed) </a:t>
            </a:r>
            <a:endParaRPr lang="ko-KR" altLang="en-US" sz="923" b="1" dirty="0">
              <a:latin typeface="Arial" panose="020B0604020202020204" pitchFamily="34" charset="0"/>
              <a:cs typeface="Arial" panose="020B0604020202020204" pitchFamily="34" charset="0"/>
            </a:endParaRPr>
          </a:p>
        </p:txBody>
      </p:sp>
      <p:sp>
        <p:nvSpPr>
          <p:cNvPr id="29" name="TextBox 28"/>
          <p:cNvSpPr txBox="1"/>
          <p:nvPr/>
        </p:nvSpPr>
        <p:spPr>
          <a:xfrm>
            <a:off x="787988" y="2624727"/>
            <a:ext cx="622693"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a:t>
            </a:r>
            <a:r>
              <a:rPr lang="en-US" altLang="ko-KR" sz="923" b="1" dirty="0" err="1">
                <a:latin typeface="Arial" panose="020B0604020202020204" pitchFamily="34" charset="0"/>
                <a:cs typeface="Arial" panose="020B0604020202020204" pitchFamily="34" charset="0"/>
              </a:rPr>
              <a:t>nuc</a:t>
            </a:r>
            <a:r>
              <a:rPr lang="en-US" altLang="ko-KR" sz="923" b="1" dirty="0">
                <a:latin typeface="Arial" panose="020B0604020202020204" pitchFamily="34" charset="0"/>
                <a:cs typeface="Arial" panose="020B0604020202020204" pitchFamily="34" charset="0"/>
              </a:rPr>
              <a:t>) </a:t>
            </a:r>
            <a:endParaRPr lang="ko-KR" altLang="en-US" sz="923" b="1" dirty="0">
              <a:latin typeface="Arial" panose="020B0604020202020204" pitchFamily="34" charset="0"/>
              <a:cs typeface="Arial" panose="020B0604020202020204" pitchFamily="34" charset="0"/>
            </a:endParaRPr>
          </a:p>
        </p:txBody>
      </p:sp>
      <p:sp>
        <p:nvSpPr>
          <p:cNvPr id="30" name="TextBox 29"/>
          <p:cNvSpPr txBox="1"/>
          <p:nvPr/>
        </p:nvSpPr>
        <p:spPr>
          <a:xfrm>
            <a:off x="2695725" y="2607528"/>
            <a:ext cx="622693"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a:t>
            </a:r>
            <a:r>
              <a:rPr lang="en-US" altLang="ko-KR" sz="923" b="1" dirty="0" err="1">
                <a:latin typeface="Arial" panose="020B0604020202020204" pitchFamily="34" charset="0"/>
                <a:cs typeface="Arial" panose="020B0604020202020204" pitchFamily="34" charset="0"/>
              </a:rPr>
              <a:t>nuc</a:t>
            </a:r>
            <a:r>
              <a:rPr lang="en-US" altLang="ko-KR" sz="923" b="1" dirty="0">
                <a:latin typeface="Arial" panose="020B0604020202020204" pitchFamily="34" charset="0"/>
                <a:cs typeface="Arial" panose="020B0604020202020204" pitchFamily="34" charset="0"/>
              </a:rPr>
              <a:t>) </a:t>
            </a:r>
            <a:endParaRPr lang="ko-KR" altLang="en-US" sz="923" b="1" dirty="0">
              <a:latin typeface="Arial" panose="020B0604020202020204" pitchFamily="34" charset="0"/>
              <a:cs typeface="Arial" panose="020B0604020202020204" pitchFamily="34" charset="0"/>
            </a:endParaRPr>
          </a:p>
        </p:txBody>
      </p:sp>
      <p:sp>
        <p:nvSpPr>
          <p:cNvPr id="31" name="TextBox 30"/>
          <p:cNvSpPr txBox="1"/>
          <p:nvPr/>
        </p:nvSpPr>
        <p:spPr>
          <a:xfrm>
            <a:off x="4633826" y="2608545"/>
            <a:ext cx="622693"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a:t>
            </a:r>
            <a:r>
              <a:rPr lang="en-US" altLang="ko-KR" sz="923" b="1" dirty="0" err="1">
                <a:latin typeface="Arial" panose="020B0604020202020204" pitchFamily="34" charset="0"/>
                <a:cs typeface="Arial" panose="020B0604020202020204" pitchFamily="34" charset="0"/>
              </a:rPr>
              <a:t>nuc</a:t>
            </a:r>
            <a:r>
              <a:rPr lang="en-US" altLang="ko-KR" sz="923" b="1" dirty="0">
                <a:latin typeface="Arial" panose="020B0604020202020204" pitchFamily="34" charset="0"/>
                <a:cs typeface="Arial" panose="020B0604020202020204" pitchFamily="34" charset="0"/>
              </a:rPr>
              <a:t>) </a:t>
            </a:r>
            <a:endParaRPr lang="ko-KR" altLang="en-US" sz="923" b="1" dirty="0">
              <a:latin typeface="Arial" panose="020B0604020202020204" pitchFamily="34" charset="0"/>
              <a:cs typeface="Arial" panose="020B0604020202020204" pitchFamily="34" charset="0"/>
            </a:endParaRPr>
          </a:p>
        </p:txBody>
      </p:sp>
      <p:sp>
        <p:nvSpPr>
          <p:cNvPr id="32" name="TextBox 31"/>
          <p:cNvSpPr txBox="1"/>
          <p:nvPr/>
        </p:nvSpPr>
        <p:spPr>
          <a:xfrm rot="10800000">
            <a:off x="361252" y="2937542"/>
            <a:ext cx="312521" cy="941220"/>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err="1">
                <a:latin typeface="Arial" panose="020B0604020202020204" pitchFamily="34" charset="0"/>
                <a:cs typeface="Arial" panose="020B0604020202020204" pitchFamily="34" charset="0"/>
              </a:rPr>
              <a:t>nuc</a:t>
            </a:r>
            <a:r>
              <a:rPr lang="en-US" altLang="ko-KR" sz="831" baseline="-25000" dirty="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 </a:t>
            </a:r>
            <a:endParaRPr lang="ko-KR" altLang="en-US" sz="831" baseline="-25000" dirty="0">
              <a:latin typeface="Arial" panose="020B0604020202020204" pitchFamily="34" charset="0"/>
              <a:cs typeface="Arial" panose="020B0604020202020204" pitchFamily="34" charset="0"/>
            </a:endParaRPr>
          </a:p>
        </p:txBody>
      </p:sp>
      <p:sp>
        <p:nvSpPr>
          <p:cNvPr id="33" name="TextBox 32"/>
          <p:cNvSpPr txBox="1"/>
          <p:nvPr/>
        </p:nvSpPr>
        <p:spPr>
          <a:xfrm rot="10800000">
            <a:off x="2278486" y="2889756"/>
            <a:ext cx="312521" cy="1216004"/>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err="1">
                <a:latin typeface="Arial" panose="020B0604020202020204" pitchFamily="34" charset="0"/>
                <a:cs typeface="Arial" panose="020B0604020202020204" pitchFamily="34" charset="0"/>
              </a:rPr>
              <a:t>nuc</a:t>
            </a:r>
            <a:r>
              <a:rPr lang="en-US" altLang="ko-KR" sz="831" baseline="-25000" dirty="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 </a:t>
            </a:r>
            <a:r>
              <a:rPr lang="en-US" altLang="ko-KR" sz="831" dirty="0" smtClean="0">
                <a:latin typeface="Arial" panose="020B0604020202020204" pitchFamily="34" charset="0"/>
                <a:cs typeface="Arial" panose="020B0604020202020204" pitchFamily="34" charset="0"/>
              </a:rPr>
              <a:t>(-</a:t>
            </a:r>
            <a:r>
              <a:rPr lang="en-US" altLang="ko-KR" sz="830" dirty="0" err="1">
                <a:latin typeface="Symbol" panose="05050102010706020507" pitchFamily="18" charset="2"/>
                <a:cs typeface="Arial" pitchFamily="34" charset="0"/>
              </a:rPr>
              <a:t>D</a:t>
            </a:r>
            <a:r>
              <a:rPr lang="en-US" altLang="ko-KR" sz="831" dirty="0" err="1" smtClean="0">
                <a:latin typeface="Arial" panose="020B0604020202020204" pitchFamily="34" charset="0"/>
                <a:cs typeface="Arial" panose="020B0604020202020204" pitchFamily="34" charset="0"/>
              </a:rPr>
              <a:t>G</a:t>
            </a:r>
            <a:r>
              <a:rPr lang="en-US" altLang="ko-KR" sz="831" baseline="-25000" dirty="0" err="1" smtClean="0">
                <a:latin typeface="Arial" panose="020B0604020202020204" pitchFamily="34" charset="0"/>
                <a:cs typeface="Arial" panose="020B0604020202020204" pitchFamily="34" charset="0"/>
              </a:rPr>
              <a:t>t</a:t>
            </a:r>
            <a:r>
              <a:rPr lang="en-US" altLang="ko-KR" sz="831" dirty="0" smtClean="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a:t>
            </a:r>
            <a:endParaRPr lang="ko-KR" altLang="en-US" sz="831" dirty="0">
              <a:latin typeface="Arial" panose="020B0604020202020204" pitchFamily="34" charset="0"/>
              <a:cs typeface="Arial" panose="020B0604020202020204" pitchFamily="34" charset="0"/>
            </a:endParaRPr>
          </a:p>
        </p:txBody>
      </p:sp>
      <p:sp>
        <p:nvSpPr>
          <p:cNvPr id="35" name="TextBox 34"/>
          <p:cNvSpPr txBox="1"/>
          <p:nvPr/>
        </p:nvSpPr>
        <p:spPr>
          <a:xfrm>
            <a:off x="883444" y="4309305"/>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38" name="TextBox 37"/>
          <p:cNvSpPr txBox="1"/>
          <p:nvPr/>
        </p:nvSpPr>
        <p:spPr>
          <a:xfrm>
            <a:off x="2834693" y="4309305"/>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39" name="TextBox 38"/>
          <p:cNvSpPr txBox="1"/>
          <p:nvPr/>
        </p:nvSpPr>
        <p:spPr>
          <a:xfrm>
            <a:off x="4702927" y="4284424"/>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42" name="TextBox 41"/>
          <p:cNvSpPr txBox="1"/>
          <p:nvPr/>
        </p:nvSpPr>
        <p:spPr>
          <a:xfrm>
            <a:off x="745714" y="4554380"/>
            <a:ext cx="1215767"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(total=seed + </a:t>
            </a:r>
            <a:r>
              <a:rPr lang="en-US" altLang="ko-KR" sz="923" b="1" dirty="0" err="1">
                <a:latin typeface="Arial" panose="020B0604020202020204" pitchFamily="34" charset="0"/>
                <a:cs typeface="Arial" panose="020B0604020202020204" pitchFamily="34" charset="0"/>
              </a:rPr>
              <a:t>nuc</a:t>
            </a:r>
            <a:r>
              <a:rPr lang="en-US" altLang="ko-KR" sz="923" b="1" dirty="0">
                <a:latin typeface="Arial" panose="020B0604020202020204" pitchFamily="34" charset="0"/>
                <a:cs typeface="Arial" panose="020B0604020202020204" pitchFamily="34" charset="0"/>
              </a:rPr>
              <a:t>)</a:t>
            </a:r>
            <a:endParaRPr lang="ko-KR" altLang="en-US" sz="923" b="1" dirty="0">
              <a:latin typeface="Arial" panose="020B0604020202020204" pitchFamily="34" charset="0"/>
              <a:cs typeface="Arial" panose="020B0604020202020204" pitchFamily="34" charset="0"/>
            </a:endParaRPr>
          </a:p>
        </p:txBody>
      </p:sp>
      <p:sp>
        <p:nvSpPr>
          <p:cNvPr id="43" name="TextBox 42"/>
          <p:cNvSpPr txBox="1"/>
          <p:nvPr/>
        </p:nvSpPr>
        <p:spPr>
          <a:xfrm>
            <a:off x="2608745" y="4562330"/>
            <a:ext cx="1215767"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(total=seed + </a:t>
            </a:r>
            <a:r>
              <a:rPr lang="en-US" altLang="ko-KR" sz="923" b="1" dirty="0" err="1">
                <a:latin typeface="Arial" panose="020B0604020202020204" pitchFamily="34" charset="0"/>
                <a:cs typeface="Arial" panose="020B0604020202020204" pitchFamily="34" charset="0"/>
              </a:rPr>
              <a:t>nuc</a:t>
            </a:r>
            <a:r>
              <a:rPr lang="en-US" altLang="ko-KR" sz="923" b="1" dirty="0">
                <a:latin typeface="Arial" panose="020B0604020202020204" pitchFamily="34" charset="0"/>
                <a:cs typeface="Arial" panose="020B0604020202020204" pitchFamily="34" charset="0"/>
              </a:rPr>
              <a:t>)</a:t>
            </a:r>
            <a:endParaRPr lang="ko-KR" altLang="en-US" sz="923" b="1" dirty="0">
              <a:latin typeface="Arial" panose="020B0604020202020204" pitchFamily="34" charset="0"/>
              <a:cs typeface="Arial" panose="020B0604020202020204" pitchFamily="34" charset="0"/>
            </a:endParaRPr>
          </a:p>
        </p:txBody>
      </p:sp>
      <p:sp>
        <p:nvSpPr>
          <p:cNvPr id="44" name="TextBox 43"/>
          <p:cNvSpPr txBox="1"/>
          <p:nvPr/>
        </p:nvSpPr>
        <p:spPr>
          <a:xfrm>
            <a:off x="4532801" y="4569197"/>
            <a:ext cx="1215767" cy="234360"/>
          </a:xfrm>
          <a:prstGeom prst="rect">
            <a:avLst/>
          </a:prstGeom>
          <a:noFill/>
        </p:spPr>
        <p:txBody>
          <a:bodyPr wrap="square" rtlCol="0">
            <a:spAutoFit/>
          </a:bodyPr>
          <a:lstStyle/>
          <a:p>
            <a:r>
              <a:rPr lang="en-US" altLang="ko-KR" sz="923" b="1" dirty="0">
                <a:latin typeface="Arial" panose="020B0604020202020204" pitchFamily="34" charset="0"/>
                <a:cs typeface="Arial" panose="020B0604020202020204" pitchFamily="34" charset="0"/>
              </a:rPr>
              <a:t>(total=seed + </a:t>
            </a:r>
            <a:r>
              <a:rPr lang="en-US" altLang="ko-KR" sz="923" b="1" dirty="0" err="1">
                <a:latin typeface="Arial" panose="020B0604020202020204" pitchFamily="34" charset="0"/>
                <a:cs typeface="Arial" panose="020B0604020202020204" pitchFamily="34" charset="0"/>
              </a:rPr>
              <a:t>nuc</a:t>
            </a:r>
            <a:r>
              <a:rPr lang="en-US" altLang="ko-KR" sz="923" b="1" dirty="0">
                <a:latin typeface="Arial" panose="020B0604020202020204" pitchFamily="34" charset="0"/>
                <a:cs typeface="Arial" panose="020B0604020202020204" pitchFamily="34" charset="0"/>
              </a:rPr>
              <a:t>)</a:t>
            </a:r>
            <a:endParaRPr lang="ko-KR" altLang="en-US" sz="923" b="1" dirty="0">
              <a:latin typeface="Arial" panose="020B0604020202020204" pitchFamily="34" charset="0"/>
              <a:cs typeface="Arial" panose="020B0604020202020204" pitchFamily="34" charset="0"/>
            </a:endParaRPr>
          </a:p>
        </p:txBody>
      </p:sp>
      <p:sp>
        <p:nvSpPr>
          <p:cNvPr id="52" name="TextBox 51"/>
          <p:cNvSpPr txBox="1"/>
          <p:nvPr/>
        </p:nvSpPr>
        <p:spPr>
          <a:xfrm rot="10800000">
            <a:off x="4213342" y="2625293"/>
            <a:ext cx="312521" cy="1607949"/>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err="1">
                <a:latin typeface="Arial" panose="020B0604020202020204" pitchFamily="34" charset="0"/>
                <a:cs typeface="Arial" panose="020B0604020202020204" pitchFamily="34" charset="0"/>
              </a:rPr>
              <a:t>nuc</a:t>
            </a:r>
            <a:r>
              <a:rPr lang="en-US" altLang="ko-KR" sz="831" baseline="-25000" dirty="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 </a:t>
            </a:r>
            <a:r>
              <a:rPr lang="en-US" altLang="ko-KR" sz="831" dirty="0" smtClean="0">
                <a:latin typeface="Arial" panose="020B0604020202020204" pitchFamily="34" charset="0"/>
                <a:cs typeface="Arial" panose="020B0604020202020204" pitchFamily="34" charset="0"/>
              </a:rPr>
              <a:t>(-</a:t>
            </a:r>
            <a:r>
              <a:rPr lang="en-US" altLang="ko-KR" sz="830" dirty="0">
                <a:latin typeface="Symbol" panose="05050102010706020507" pitchFamily="18" charset="2"/>
                <a:cs typeface="Arial" pitchFamily="34" charset="0"/>
              </a:rPr>
              <a:t>D</a:t>
            </a:r>
            <a:r>
              <a:rPr lang="en-US" altLang="ko-KR" sz="831" dirty="0" smtClean="0">
                <a:latin typeface="Arial" panose="020B0604020202020204" pitchFamily="34" charset="0"/>
                <a:cs typeface="Arial" panose="020B0604020202020204" pitchFamily="34" charset="0"/>
              </a:rPr>
              <a:t>G[2:6]</a:t>
            </a:r>
            <a:r>
              <a:rPr lang="en-US" altLang="ko-KR" sz="831" baseline="-25000" dirty="0" err="1" smtClean="0">
                <a:latin typeface="Arial" panose="020B0604020202020204" pitchFamily="34" charset="0"/>
                <a:cs typeface="Arial" panose="020B0604020202020204" pitchFamily="34" charset="0"/>
              </a:rPr>
              <a:t>avr</a:t>
            </a:r>
            <a:r>
              <a:rPr lang="en-US" altLang="ko-KR" sz="831" dirty="0" smtClean="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a:t>
            </a:r>
            <a:endParaRPr lang="ko-KR" altLang="en-US" sz="831" dirty="0">
              <a:latin typeface="Arial" panose="020B0604020202020204" pitchFamily="34" charset="0"/>
              <a:cs typeface="Arial" panose="020B0604020202020204" pitchFamily="34" charset="0"/>
            </a:endParaRPr>
          </a:p>
        </p:txBody>
      </p:sp>
      <p:sp>
        <p:nvSpPr>
          <p:cNvPr id="55" name="TextBox 54"/>
          <p:cNvSpPr txBox="1"/>
          <p:nvPr/>
        </p:nvSpPr>
        <p:spPr>
          <a:xfrm rot="10800000">
            <a:off x="357257" y="4814320"/>
            <a:ext cx="312521" cy="941220"/>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a:latin typeface="Arial" panose="020B0604020202020204" pitchFamily="34" charset="0"/>
                <a:cs typeface="Arial" panose="020B0604020202020204" pitchFamily="34" charset="0"/>
              </a:rPr>
              <a:t> total  </a:t>
            </a:r>
            <a:r>
              <a:rPr lang="en-US" altLang="ko-KR" sz="831" dirty="0">
                <a:latin typeface="Arial" panose="020B0604020202020204" pitchFamily="34" charset="0"/>
                <a:cs typeface="Arial" panose="020B0604020202020204" pitchFamily="34" charset="0"/>
              </a:rPr>
              <a:t> </a:t>
            </a:r>
            <a:endParaRPr lang="ko-KR" altLang="en-US" sz="831" baseline="-25000" dirty="0">
              <a:latin typeface="Arial" panose="020B0604020202020204" pitchFamily="34" charset="0"/>
              <a:cs typeface="Arial" panose="020B0604020202020204" pitchFamily="34" charset="0"/>
            </a:endParaRPr>
          </a:p>
        </p:txBody>
      </p:sp>
      <p:sp>
        <p:nvSpPr>
          <p:cNvPr id="59" name="TextBox 58"/>
          <p:cNvSpPr txBox="1"/>
          <p:nvPr/>
        </p:nvSpPr>
        <p:spPr>
          <a:xfrm rot="10800000">
            <a:off x="2311044" y="4436017"/>
            <a:ext cx="312521" cy="1500106"/>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a:latin typeface="Arial" panose="020B0604020202020204" pitchFamily="34" charset="0"/>
                <a:cs typeface="Arial" panose="020B0604020202020204" pitchFamily="34" charset="0"/>
              </a:rPr>
              <a:t>total </a:t>
            </a:r>
            <a:r>
              <a:rPr lang="en-US" altLang="ko-KR" sz="831" dirty="0">
                <a:latin typeface="Arial" panose="020B0604020202020204" pitchFamily="34" charset="0"/>
                <a:cs typeface="Arial" panose="020B0604020202020204" pitchFamily="34" charset="0"/>
              </a:rPr>
              <a:t>/ </a:t>
            </a:r>
            <a:r>
              <a:rPr lang="en-US" altLang="ko-KR" sz="831" dirty="0" smtClean="0">
                <a:latin typeface="Arial" panose="020B0604020202020204" pitchFamily="34" charset="0"/>
                <a:cs typeface="Arial" panose="020B0604020202020204" pitchFamily="34" charset="0"/>
              </a:rPr>
              <a:t>(-</a:t>
            </a:r>
            <a:r>
              <a:rPr lang="en-US" altLang="ko-KR" sz="830" dirty="0" err="1">
                <a:latin typeface="Symbol" panose="05050102010706020507" pitchFamily="18" charset="2"/>
                <a:cs typeface="Arial" pitchFamily="34" charset="0"/>
              </a:rPr>
              <a:t>D</a:t>
            </a:r>
            <a:r>
              <a:rPr lang="en-US" altLang="ko-KR" sz="831" dirty="0" err="1" smtClean="0">
                <a:latin typeface="Arial" panose="020B0604020202020204" pitchFamily="34" charset="0"/>
                <a:cs typeface="Arial" panose="020B0604020202020204" pitchFamily="34" charset="0"/>
              </a:rPr>
              <a:t>G</a:t>
            </a:r>
            <a:r>
              <a:rPr lang="en-US" altLang="ko-KR" sz="831" baseline="-25000" dirty="0" err="1" smtClean="0">
                <a:latin typeface="Arial" panose="020B0604020202020204" pitchFamily="34" charset="0"/>
                <a:cs typeface="Arial" panose="020B0604020202020204" pitchFamily="34" charset="0"/>
              </a:rPr>
              <a:t>t</a:t>
            </a:r>
            <a:r>
              <a:rPr lang="en-US" altLang="ko-KR" sz="831" dirty="0" smtClean="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a:t>
            </a:r>
            <a:endParaRPr lang="ko-KR" altLang="en-US" sz="831" dirty="0">
              <a:latin typeface="Arial" panose="020B0604020202020204" pitchFamily="34" charset="0"/>
              <a:cs typeface="Arial" panose="020B0604020202020204" pitchFamily="34" charset="0"/>
            </a:endParaRPr>
          </a:p>
        </p:txBody>
      </p:sp>
      <p:sp>
        <p:nvSpPr>
          <p:cNvPr id="60" name="TextBox 59"/>
          <p:cNvSpPr txBox="1"/>
          <p:nvPr/>
        </p:nvSpPr>
        <p:spPr>
          <a:xfrm rot="10800000">
            <a:off x="4208590" y="4562330"/>
            <a:ext cx="312521" cy="1607949"/>
          </a:xfrm>
          <a:prstGeom prst="rect">
            <a:avLst/>
          </a:prstGeom>
          <a:noFill/>
        </p:spPr>
        <p:txBody>
          <a:bodyPr vert="eaVert" wrap="square" rtlCol="0">
            <a:spAutoFit/>
          </a:bodyPr>
          <a:lstStyle/>
          <a:p>
            <a:r>
              <a:rPr lang="en-US" altLang="ko-KR" sz="831" dirty="0">
                <a:latin typeface="Arial" panose="020B0604020202020204" pitchFamily="34" charset="0"/>
                <a:cs typeface="Arial" panose="020B0604020202020204" pitchFamily="34" charset="0"/>
              </a:rPr>
              <a:t>(Ago-targets)</a:t>
            </a:r>
            <a:r>
              <a:rPr lang="en-US" altLang="ko-KR" sz="831" baseline="-25000" dirty="0">
                <a:latin typeface="Arial" panose="020B0604020202020204" pitchFamily="34" charset="0"/>
                <a:cs typeface="Arial" panose="020B0604020202020204" pitchFamily="34" charset="0"/>
              </a:rPr>
              <a:t>total </a:t>
            </a:r>
            <a:r>
              <a:rPr lang="en-US" altLang="ko-KR" sz="831" dirty="0">
                <a:latin typeface="Arial" panose="020B0604020202020204" pitchFamily="34" charset="0"/>
                <a:cs typeface="Arial" panose="020B0604020202020204" pitchFamily="34" charset="0"/>
              </a:rPr>
              <a:t>/ </a:t>
            </a:r>
            <a:r>
              <a:rPr lang="en-US" altLang="ko-KR" sz="831" dirty="0" smtClean="0">
                <a:latin typeface="Arial" panose="020B0604020202020204" pitchFamily="34" charset="0"/>
                <a:cs typeface="Arial" panose="020B0604020202020204" pitchFamily="34" charset="0"/>
              </a:rPr>
              <a:t>(-</a:t>
            </a:r>
            <a:r>
              <a:rPr lang="en-US" altLang="ko-KR" sz="830" dirty="0">
                <a:latin typeface="Symbol" panose="05050102010706020507" pitchFamily="18" charset="2"/>
                <a:cs typeface="Arial" pitchFamily="34" charset="0"/>
              </a:rPr>
              <a:t>D</a:t>
            </a:r>
            <a:r>
              <a:rPr lang="en-US" altLang="ko-KR" sz="831" dirty="0" smtClean="0">
                <a:latin typeface="Arial" panose="020B0604020202020204" pitchFamily="34" charset="0"/>
                <a:cs typeface="Arial" panose="020B0604020202020204" pitchFamily="34" charset="0"/>
              </a:rPr>
              <a:t>G[2:6]</a:t>
            </a:r>
            <a:r>
              <a:rPr lang="en-US" altLang="ko-KR" sz="831" baseline="-25000" dirty="0" err="1" smtClean="0">
                <a:latin typeface="Arial" panose="020B0604020202020204" pitchFamily="34" charset="0"/>
                <a:cs typeface="Arial" panose="020B0604020202020204" pitchFamily="34" charset="0"/>
              </a:rPr>
              <a:t>avr</a:t>
            </a:r>
            <a:r>
              <a:rPr lang="en-US" altLang="ko-KR" sz="831" dirty="0" smtClean="0">
                <a:latin typeface="Arial" panose="020B0604020202020204" pitchFamily="34" charset="0"/>
                <a:cs typeface="Arial" panose="020B0604020202020204" pitchFamily="34" charset="0"/>
              </a:rPr>
              <a:t> </a:t>
            </a:r>
            <a:r>
              <a:rPr lang="en-US" altLang="ko-KR" sz="831" dirty="0">
                <a:latin typeface="Arial" panose="020B0604020202020204" pitchFamily="34" charset="0"/>
                <a:cs typeface="Arial" panose="020B0604020202020204" pitchFamily="34" charset="0"/>
              </a:rPr>
              <a:t>)</a:t>
            </a:r>
            <a:endParaRPr lang="ko-KR" altLang="en-US" sz="831" dirty="0">
              <a:latin typeface="Arial" panose="020B0604020202020204" pitchFamily="34" charset="0"/>
              <a:cs typeface="Arial" panose="020B0604020202020204" pitchFamily="34" charset="0"/>
            </a:endParaRPr>
          </a:p>
        </p:txBody>
      </p:sp>
      <p:sp>
        <p:nvSpPr>
          <p:cNvPr id="61" name="TextBox 60"/>
          <p:cNvSpPr txBox="1"/>
          <p:nvPr/>
        </p:nvSpPr>
        <p:spPr>
          <a:xfrm>
            <a:off x="951167" y="6250279"/>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62" name="TextBox 61"/>
          <p:cNvSpPr txBox="1"/>
          <p:nvPr/>
        </p:nvSpPr>
        <p:spPr>
          <a:xfrm>
            <a:off x="2850941" y="6246377"/>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
        <p:nvSpPr>
          <p:cNvPr id="63" name="TextBox 62"/>
          <p:cNvSpPr txBox="1"/>
          <p:nvPr/>
        </p:nvSpPr>
        <p:spPr>
          <a:xfrm>
            <a:off x="4767789" y="6239580"/>
            <a:ext cx="1609182" cy="220188"/>
          </a:xfrm>
          <a:prstGeom prst="rect">
            <a:avLst/>
          </a:prstGeom>
          <a:noFill/>
        </p:spPr>
        <p:txBody>
          <a:bodyPr wrap="square" rtlCol="0">
            <a:spAutoFit/>
          </a:bodyPr>
          <a:lstStyle/>
          <a:p>
            <a:r>
              <a:rPr lang="en-US" altLang="ko-KR" sz="831" dirty="0">
                <a:latin typeface="Arial" panose="020B0604020202020204" pitchFamily="34" charset="0"/>
                <a:cs typeface="Arial" panose="020B0604020202020204" pitchFamily="34" charset="0"/>
              </a:rPr>
              <a:t>Log</a:t>
            </a:r>
            <a:r>
              <a:rPr lang="en-US" altLang="ko-KR" sz="831" baseline="-25000" dirty="0">
                <a:latin typeface="Arial" panose="020B0604020202020204" pitchFamily="34" charset="0"/>
                <a:cs typeface="Arial" panose="020B0604020202020204" pitchFamily="34" charset="0"/>
              </a:rPr>
              <a:t>2</a:t>
            </a:r>
            <a:r>
              <a:rPr lang="en-US" altLang="ko-KR" sz="831" dirty="0">
                <a:latin typeface="Arial" panose="020B0604020202020204" pitchFamily="34" charset="0"/>
                <a:cs typeface="Arial" panose="020B0604020202020204" pitchFamily="34" charset="0"/>
              </a:rPr>
              <a:t> [ (Ago-miRNA)</a:t>
            </a:r>
            <a:r>
              <a:rPr lang="en-US" altLang="ko-KR" sz="831" baseline="-25000" dirty="0">
                <a:latin typeface="Arial" panose="020B0604020202020204" pitchFamily="34" charset="0"/>
                <a:cs typeface="Arial" panose="020B0604020202020204" pitchFamily="34" charset="0"/>
              </a:rPr>
              <a:t>family</a:t>
            </a:r>
            <a:r>
              <a:rPr lang="en-US" altLang="ko-KR" sz="831" dirty="0">
                <a:latin typeface="Arial" panose="020B0604020202020204" pitchFamily="34" charset="0"/>
                <a:cs typeface="Arial" panose="020B0604020202020204" pitchFamily="34" charset="0"/>
              </a:rPr>
              <a:t> ]</a:t>
            </a:r>
            <a:endParaRPr lang="ko-KR" altLang="en-US" sz="83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4876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1234" y="134816"/>
            <a:ext cx="2177199"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a:t>
            </a:r>
            <a:r>
              <a:rPr lang="en-US" altLang="ko-KR" sz="1292" b="1" dirty="0" smtClean="0">
                <a:latin typeface="Arial" panose="020B0604020202020204" pitchFamily="34" charset="0"/>
                <a:cs typeface="Arial" panose="020B0604020202020204" pitchFamily="34" charset="0"/>
              </a:rPr>
              <a:t>Figure </a:t>
            </a:r>
            <a:r>
              <a:rPr lang="en-US" altLang="ko-KR" sz="1292" b="1" dirty="0">
                <a:latin typeface="Arial" panose="020B0604020202020204" pitchFamily="34" charset="0"/>
                <a:cs typeface="Arial" panose="020B0604020202020204" pitchFamily="34" charset="0"/>
              </a:rPr>
              <a:t>S3</a:t>
            </a:r>
            <a:endParaRPr lang="ko-KR" altLang="en-US" sz="1292" b="1" dirty="0">
              <a:latin typeface="Arial" panose="020B0604020202020204" pitchFamily="34" charset="0"/>
              <a:cs typeface="Arial" panose="020B0604020202020204" pitchFamily="34" charset="0"/>
            </a:endParaRPr>
          </a:p>
        </p:txBody>
      </p:sp>
      <p:graphicFrame>
        <p:nvGraphicFramePr>
          <p:cNvPr id="21" name="차트 20"/>
          <p:cNvGraphicFramePr>
            <a:graphicFrameLocks noChangeAspect="1"/>
          </p:cNvGraphicFramePr>
          <p:nvPr>
            <p:extLst>
              <p:ext uri="{D42A27DB-BD31-4B8C-83A1-F6EECF244321}">
                <p14:modId xmlns:p14="http://schemas.microsoft.com/office/powerpoint/2010/main" val="575227992"/>
              </p:ext>
            </p:extLst>
          </p:nvPr>
        </p:nvGraphicFramePr>
        <p:xfrm>
          <a:off x="3616804" y="1082338"/>
          <a:ext cx="2555446" cy="21467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2" name="차트 41"/>
          <p:cNvGraphicFramePr>
            <a:graphicFrameLocks/>
          </p:cNvGraphicFramePr>
          <p:nvPr>
            <p:extLst>
              <p:ext uri="{D42A27DB-BD31-4B8C-83A1-F6EECF244321}">
                <p14:modId xmlns:p14="http://schemas.microsoft.com/office/powerpoint/2010/main" val="1096683501"/>
              </p:ext>
            </p:extLst>
          </p:nvPr>
        </p:nvGraphicFramePr>
        <p:xfrm>
          <a:off x="3651536" y="1726149"/>
          <a:ext cx="2472369" cy="1435569"/>
        </p:xfrm>
        <a:graphic>
          <a:graphicData uri="http://schemas.openxmlformats.org/drawingml/2006/chart">
            <c:chart xmlns:c="http://schemas.openxmlformats.org/drawingml/2006/chart" xmlns:r="http://schemas.openxmlformats.org/officeDocument/2006/relationships" r:id="rId3"/>
          </a:graphicData>
        </a:graphic>
      </p:graphicFrame>
      <p:sp>
        <p:nvSpPr>
          <p:cNvPr id="43" name="TextBox 42"/>
          <p:cNvSpPr txBox="1"/>
          <p:nvPr/>
        </p:nvSpPr>
        <p:spPr>
          <a:xfrm>
            <a:off x="5991249" y="2879490"/>
            <a:ext cx="363864" cy="234360"/>
          </a:xfrm>
          <a:prstGeom prst="rect">
            <a:avLst/>
          </a:prstGeom>
          <a:noFill/>
        </p:spPr>
        <p:txBody>
          <a:bodyPr wrap="square" lIns="33231" rIns="33231" rtlCol="0" anchor="ctr">
            <a:spAutoFit/>
          </a:bodyPr>
          <a:lstStyle/>
          <a:p>
            <a:pPr algn="ctr"/>
            <a:r>
              <a:rPr lang="en-US" altLang="ko-KR" sz="923" dirty="0">
                <a:latin typeface="Arial" panose="020B0604020202020204" pitchFamily="34" charset="0"/>
                <a:cs typeface="Arial" panose="020B0604020202020204" pitchFamily="34" charset="0"/>
              </a:rPr>
              <a:t>(</a:t>
            </a:r>
            <a:r>
              <a:rPr lang="en-US" altLang="ko-KR" sz="923" dirty="0" err="1">
                <a:latin typeface="Arial" panose="020B0604020202020204" pitchFamily="34" charset="0"/>
                <a:cs typeface="Arial" panose="020B0604020202020204" pitchFamily="34" charset="0"/>
              </a:rPr>
              <a:t>nM</a:t>
            </a:r>
            <a:r>
              <a:rPr lang="en-US" altLang="ko-KR" sz="923" dirty="0">
                <a:latin typeface="Arial" panose="020B0604020202020204" pitchFamily="34" charset="0"/>
                <a:cs typeface="Arial" panose="020B0604020202020204" pitchFamily="34" charset="0"/>
              </a:rPr>
              <a:t>)</a:t>
            </a:r>
            <a:endParaRPr lang="ko-KR" altLang="en-US" sz="923" dirty="0">
              <a:latin typeface="Arial" panose="020B0604020202020204" pitchFamily="34" charset="0"/>
              <a:cs typeface="Arial" panose="020B0604020202020204" pitchFamily="34" charset="0"/>
            </a:endParaRPr>
          </a:p>
        </p:txBody>
      </p:sp>
      <p:sp>
        <p:nvSpPr>
          <p:cNvPr id="44" name="TextBox 43"/>
          <p:cNvSpPr txBox="1"/>
          <p:nvPr/>
        </p:nvSpPr>
        <p:spPr>
          <a:xfrm rot="10800000">
            <a:off x="3383785" y="1150406"/>
            <a:ext cx="326693" cy="1338025"/>
          </a:xfrm>
          <a:prstGeom prst="rect">
            <a:avLst/>
          </a:prstGeom>
          <a:noFill/>
        </p:spPr>
        <p:txBody>
          <a:bodyPr vert="eaVert" wrap="square" rtlCol="0" anchor="ctr">
            <a:spAutoFit/>
          </a:bodyPr>
          <a:lstStyle/>
          <a:p>
            <a:pPr algn="ctr"/>
            <a:r>
              <a:rPr lang="en-US" altLang="ko-KR" sz="923" dirty="0">
                <a:latin typeface="Arial" panose="020B0604020202020204" pitchFamily="34" charset="0"/>
                <a:cs typeface="Arial" panose="020B0604020202020204" pitchFamily="34" charset="0"/>
              </a:rPr>
              <a:t>Relative activity (%)</a:t>
            </a:r>
            <a:endParaRPr lang="ko-KR" altLang="en-US" sz="923" dirty="0">
              <a:latin typeface="Arial" panose="020B0604020202020204" pitchFamily="34" charset="0"/>
              <a:cs typeface="Arial" panose="020B0604020202020204" pitchFamily="34" charset="0"/>
            </a:endParaRPr>
          </a:p>
        </p:txBody>
      </p:sp>
      <p:sp>
        <p:nvSpPr>
          <p:cNvPr id="67" name="TextBox 66"/>
          <p:cNvSpPr txBox="1"/>
          <p:nvPr/>
        </p:nvSpPr>
        <p:spPr>
          <a:xfrm rot="10800000">
            <a:off x="452028" y="1153008"/>
            <a:ext cx="326693" cy="1338025"/>
          </a:xfrm>
          <a:prstGeom prst="rect">
            <a:avLst/>
          </a:prstGeom>
          <a:noFill/>
        </p:spPr>
        <p:txBody>
          <a:bodyPr vert="eaVert" wrap="square" rtlCol="0" anchor="ctr">
            <a:spAutoFit/>
          </a:bodyPr>
          <a:lstStyle/>
          <a:p>
            <a:pPr algn="ctr"/>
            <a:r>
              <a:rPr lang="en-US" altLang="ko-KR" sz="923" dirty="0">
                <a:latin typeface="Arial" panose="020B0604020202020204" pitchFamily="34" charset="0"/>
                <a:cs typeface="Arial" panose="020B0604020202020204" pitchFamily="34" charset="0"/>
              </a:rPr>
              <a:t>Relative activity (%)</a:t>
            </a:r>
            <a:endParaRPr lang="ko-KR" altLang="en-US" sz="923" dirty="0">
              <a:latin typeface="Arial" panose="020B0604020202020204" pitchFamily="34" charset="0"/>
              <a:cs typeface="Arial" panose="020B0604020202020204" pitchFamily="34" charset="0"/>
            </a:endParaRPr>
          </a:p>
        </p:txBody>
      </p:sp>
      <p:grpSp>
        <p:nvGrpSpPr>
          <p:cNvPr id="69" name="그룹 68"/>
          <p:cNvGrpSpPr/>
          <p:nvPr/>
        </p:nvGrpSpPr>
        <p:grpSpPr>
          <a:xfrm>
            <a:off x="2032931" y="1082338"/>
            <a:ext cx="1060803" cy="706577"/>
            <a:chOff x="5824435" y="566780"/>
            <a:chExt cx="1149203" cy="765458"/>
          </a:xfrm>
        </p:grpSpPr>
        <p:grpSp>
          <p:nvGrpSpPr>
            <p:cNvPr id="72" name="그룹 71"/>
            <p:cNvGrpSpPr/>
            <p:nvPr/>
          </p:nvGrpSpPr>
          <p:grpSpPr>
            <a:xfrm>
              <a:off x="6057605" y="772192"/>
              <a:ext cx="916033" cy="259865"/>
              <a:chOff x="4693160" y="3143370"/>
              <a:chExt cx="916033" cy="259865"/>
            </a:xfrm>
          </p:grpSpPr>
          <p:sp>
            <p:nvSpPr>
              <p:cNvPr id="83" name="TextBox 82"/>
              <p:cNvSpPr txBox="1"/>
              <p:nvPr/>
            </p:nvSpPr>
            <p:spPr>
              <a:xfrm>
                <a:off x="5014878" y="3143370"/>
                <a:ext cx="594315"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0.008</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nvGrpSpPr>
              <p:cNvPr id="84" name="그룹 83"/>
              <p:cNvGrpSpPr/>
              <p:nvPr/>
            </p:nvGrpSpPr>
            <p:grpSpPr>
              <a:xfrm>
                <a:off x="4693160" y="3149345"/>
                <a:ext cx="416638" cy="253890"/>
                <a:chOff x="4757158" y="4538268"/>
                <a:chExt cx="416638" cy="253890"/>
              </a:xfrm>
            </p:grpSpPr>
            <p:sp>
              <p:nvSpPr>
                <p:cNvPr id="85" name="TextBox 84"/>
                <p:cNvSpPr txBox="1"/>
                <p:nvPr/>
              </p:nvSpPr>
              <p:spPr>
                <a:xfrm>
                  <a:off x="4932371" y="4538268"/>
                  <a:ext cx="241425" cy="253890"/>
                </a:xfrm>
                <a:prstGeom prst="rect">
                  <a:avLst/>
                </a:prstGeom>
                <a:noFill/>
              </p:spPr>
              <p:txBody>
                <a:bodyPr wrap="square" lIns="0" rIns="0" rtlCol="0" anchor="ctr">
                  <a:spAutoFit/>
                </a:bodyPr>
                <a:lstStyle/>
                <a:p>
                  <a:r>
                    <a:rPr lang="en-US" altLang="ko-KR" sz="923">
                      <a:solidFill>
                        <a:schemeClr val="bg1">
                          <a:lumMod val="50000"/>
                        </a:schemeClr>
                      </a:solidFill>
                      <a:latin typeface="Arial" panose="020B0604020202020204" pitchFamily="34" charset="0"/>
                      <a:ea typeface="나눔스퀘어 Bold" panose="020B0600000101010101" pitchFamily="50" charset="-127"/>
                      <a:cs typeface="Arial" panose="020B0604020202020204" pitchFamily="34" charset="0"/>
                    </a:rPr>
                    <a:t>WT</a:t>
                  </a:r>
                  <a:endParaRPr lang="ko-KR" altLang="en-US" sz="923" dirty="0">
                    <a:solidFill>
                      <a:schemeClr val="bg1">
                        <a:lumMod val="50000"/>
                      </a:schemeClr>
                    </a:solidFill>
                    <a:latin typeface="Arial" panose="020B0604020202020204" pitchFamily="34" charset="0"/>
                    <a:ea typeface="나눔스퀘어 Bold" panose="020B0600000101010101" pitchFamily="50" charset="-127"/>
                    <a:cs typeface="Arial" panose="020B0604020202020204" pitchFamily="34" charset="0"/>
                  </a:endParaRPr>
                </a:p>
              </p:txBody>
            </p:sp>
            <p:cxnSp>
              <p:nvCxnSpPr>
                <p:cNvPr id="86" name="직선 연결선 85"/>
                <p:cNvCxnSpPr/>
                <p:nvPr/>
              </p:nvCxnSpPr>
              <p:spPr>
                <a:xfrm>
                  <a:off x="4757158" y="4662079"/>
                  <a:ext cx="117128"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73" name="그룹 72"/>
            <p:cNvGrpSpPr/>
            <p:nvPr/>
          </p:nvGrpSpPr>
          <p:grpSpPr>
            <a:xfrm>
              <a:off x="6057605" y="925270"/>
              <a:ext cx="915718" cy="259865"/>
              <a:chOff x="4693160" y="3296713"/>
              <a:chExt cx="915718" cy="259865"/>
            </a:xfrm>
          </p:grpSpPr>
          <p:sp>
            <p:nvSpPr>
              <p:cNvPr id="79" name="TextBox 78"/>
              <p:cNvSpPr txBox="1"/>
              <p:nvPr/>
            </p:nvSpPr>
            <p:spPr>
              <a:xfrm>
                <a:off x="5014878" y="3296713"/>
                <a:ext cx="594000"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0.017</a:t>
                </a:r>
              </a:p>
            </p:txBody>
          </p:sp>
          <p:grpSp>
            <p:nvGrpSpPr>
              <p:cNvPr id="80" name="그룹 79"/>
              <p:cNvGrpSpPr/>
              <p:nvPr/>
            </p:nvGrpSpPr>
            <p:grpSpPr>
              <a:xfrm>
                <a:off x="4693160" y="3302688"/>
                <a:ext cx="416638" cy="253890"/>
                <a:chOff x="4757158" y="4691611"/>
                <a:chExt cx="416638" cy="253890"/>
              </a:xfrm>
            </p:grpSpPr>
            <p:sp>
              <p:nvSpPr>
                <p:cNvPr id="81" name="TextBox 80"/>
                <p:cNvSpPr txBox="1"/>
                <p:nvPr/>
              </p:nvSpPr>
              <p:spPr>
                <a:xfrm>
                  <a:off x="4932371" y="4691611"/>
                  <a:ext cx="241425" cy="253890"/>
                </a:xfrm>
                <a:prstGeom prst="rect">
                  <a:avLst/>
                </a:prstGeom>
                <a:noFill/>
              </p:spPr>
              <p:txBody>
                <a:bodyPr wrap="square" lIns="0" rIns="0" rtlCol="0" anchor="ctr">
                  <a:spAutoFit/>
                </a:bodyPr>
                <a:lstStyle/>
                <a:p>
                  <a:r>
                    <a:rPr lang="en-US" altLang="ko-KR"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rPr>
                    <a:t>6Ø</a:t>
                  </a:r>
                  <a:endParaRPr lang="ko-KR" altLang="en-US"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endParaRPr>
                </a:p>
              </p:txBody>
            </p:sp>
            <p:cxnSp>
              <p:nvCxnSpPr>
                <p:cNvPr id="82" name="직선 연결선 81"/>
                <p:cNvCxnSpPr/>
                <p:nvPr/>
              </p:nvCxnSpPr>
              <p:spPr>
                <a:xfrm>
                  <a:off x="4757158" y="4819756"/>
                  <a:ext cx="117128" cy="0"/>
                </a:xfrm>
                <a:prstGeom prst="line">
                  <a:avLst/>
                </a:prstGeom>
                <a:ln w="158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nvGrpSpPr>
            <p:cNvPr id="74" name="그룹 73"/>
            <p:cNvGrpSpPr/>
            <p:nvPr/>
          </p:nvGrpSpPr>
          <p:grpSpPr>
            <a:xfrm>
              <a:off x="5824435" y="566780"/>
              <a:ext cx="1148887" cy="253890"/>
              <a:chOff x="4459990" y="2937958"/>
              <a:chExt cx="1148887" cy="253890"/>
            </a:xfrm>
          </p:grpSpPr>
          <p:sp>
            <p:nvSpPr>
              <p:cNvPr id="77" name="TextBox 76"/>
              <p:cNvSpPr txBox="1"/>
              <p:nvPr/>
            </p:nvSpPr>
            <p:spPr>
              <a:xfrm>
                <a:off x="4459990" y="2937958"/>
                <a:ext cx="613447" cy="253890"/>
              </a:xfrm>
              <a:prstGeom prst="rect">
                <a:avLst/>
              </a:prstGeom>
              <a:noFill/>
            </p:spPr>
            <p:txBody>
              <a:bodyPr wrap="square" lIns="0" rIns="0" rtlCol="0" anchor="ctr">
                <a:spAutoFit/>
              </a:bodyPr>
              <a:lstStyle/>
              <a:p>
                <a:pPr algn="r"/>
                <a:r>
                  <a:rPr lang="en-US" altLang="ko-KR" sz="923" dirty="0">
                    <a:latin typeface="Arial" panose="020B0604020202020204" pitchFamily="34" charset="0"/>
                    <a:ea typeface="나눔스퀘어 Bold" panose="020B0600000101010101" pitchFamily="50" charset="-127"/>
                    <a:cs typeface="Arial" panose="020B0604020202020204" pitchFamily="34" charset="0"/>
                  </a:rPr>
                  <a:t>siE6/E7</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sp>
            <p:nvSpPr>
              <p:cNvPr id="78" name="TextBox 77"/>
              <p:cNvSpPr txBox="1"/>
              <p:nvPr/>
            </p:nvSpPr>
            <p:spPr>
              <a:xfrm>
                <a:off x="5014877" y="2937958"/>
                <a:ext cx="594000"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IC</a:t>
                </a:r>
                <a:r>
                  <a:rPr lang="en-US" altLang="ko-KR" sz="923" baseline="-25000" dirty="0">
                    <a:latin typeface="Arial" panose="020B0604020202020204" pitchFamily="34" charset="0"/>
                    <a:ea typeface="나눔스퀘어 Bold" panose="020B0600000101010101" pitchFamily="50" charset="-127"/>
                    <a:cs typeface="Arial" panose="020B0604020202020204" pitchFamily="34" charset="0"/>
                  </a:rPr>
                  <a:t>50</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cxnSp>
          <p:nvCxnSpPr>
            <p:cNvPr id="75" name="직선 연결선 74"/>
            <p:cNvCxnSpPr/>
            <p:nvPr/>
          </p:nvCxnSpPr>
          <p:spPr>
            <a:xfrm>
              <a:off x="5982880" y="796431"/>
              <a:ext cx="9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6379323" y="1078348"/>
              <a:ext cx="594314" cy="253890"/>
            </a:xfrm>
            <a:prstGeom prst="rect">
              <a:avLst/>
            </a:prstGeom>
            <a:noFill/>
          </p:spPr>
          <p:txBody>
            <a:bodyPr wrap="square" rtlCol="0" anchor="ctr">
              <a:spAutoFit/>
            </a:bodyPr>
            <a:lstStyle/>
            <a:p>
              <a:r>
                <a:rPr lang="en-US" altLang="ko-KR" sz="923" dirty="0">
                  <a:solidFill>
                    <a:schemeClr val="bg1"/>
                  </a:solidFill>
                  <a:latin typeface="Arial" panose="020B0604020202020204" pitchFamily="34" charset="0"/>
                  <a:ea typeface="나눔스퀘어 Bold" panose="020B0600000101010101" pitchFamily="50" charset="-127"/>
                  <a:cs typeface="Arial" panose="020B0604020202020204" pitchFamily="34" charset="0"/>
                </a:rPr>
                <a:t>: </a:t>
              </a:r>
              <a:r>
                <a:rPr lang="en-US" altLang="ko-KR" sz="923" dirty="0">
                  <a:latin typeface="Arial" panose="020B0604020202020204" pitchFamily="34" charset="0"/>
                  <a:ea typeface="나눔스퀘어 Bold" panose="020B0600000101010101" pitchFamily="50" charset="-127"/>
                  <a:cs typeface="Arial" panose="020B0604020202020204" pitchFamily="34" charset="0"/>
                </a:rPr>
                <a:t>(</a:t>
              </a:r>
              <a:r>
                <a:rPr lang="en-US" altLang="ko-KR" sz="923" dirty="0" err="1">
                  <a:latin typeface="Arial" panose="020B0604020202020204" pitchFamily="34" charset="0"/>
                  <a:ea typeface="나눔스퀘어 Bold" panose="020B0600000101010101" pitchFamily="50" charset="-127"/>
                  <a:cs typeface="Arial" panose="020B0604020202020204" pitchFamily="34" charset="0"/>
                </a:rPr>
                <a:t>nM</a:t>
              </a:r>
              <a:r>
                <a:rPr lang="en-US" altLang="ko-KR" sz="923" dirty="0">
                  <a:latin typeface="Arial" panose="020B0604020202020204" pitchFamily="34" charset="0"/>
                  <a:ea typeface="나눔스퀘어 Bold" panose="020B0600000101010101" pitchFamily="50" charset="-127"/>
                  <a:cs typeface="Arial" panose="020B0604020202020204" pitchFamily="34" charset="0"/>
                </a:rPr>
                <a:t>)</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graphicFrame>
        <p:nvGraphicFramePr>
          <p:cNvPr id="70" name="차트 69"/>
          <p:cNvGraphicFramePr>
            <a:graphicFrameLocks/>
          </p:cNvGraphicFramePr>
          <p:nvPr>
            <p:extLst>
              <p:ext uri="{D42A27DB-BD31-4B8C-83A1-F6EECF244321}">
                <p14:modId xmlns:p14="http://schemas.microsoft.com/office/powerpoint/2010/main" val="3533142052"/>
              </p:ext>
            </p:extLst>
          </p:nvPr>
        </p:nvGraphicFramePr>
        <p:xfrm>
          <a:off x="684389" y="1001729"/>
          <a:ext cx="2555446" cy="21566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1" name="차트 70"/>
          <p:cNvGraphicFramePr>
            <a:graphicFrameLocks/>
          </p:cNvGraphicFramePr>
          <p:nvPr>
            <p:extLst>
              <p:ext uri="{D42A27DB-BD31-4B8C-83A1-F6EECF244321}">
                <p14:modId xmlns:p14="http://schemas.microsoft.com/office/powerpoint/2010/main" val="404388821"/>
              </p:ext>
            </p:extLst>
          </p:nvPr>
        </p:nvGraphicFramePr>
        <p:xfrm>
          <a:off x="714524" y="1723498"/>
          <a:ext cx="2233108" cy="1435569"/>
        </p:xfrm>
        <a:graphic>
          <a:graphicData uri="http://schemas.openxmlformats.org/drawingml/2006/chart">
            <c:chart xmlns:c="http://schemas.openxmlformats.org/drawingml/2006/chart" xmlns:r="http://schemas.openxmlformats.org/officeDocument/2006/relationships" r:id="rId5"/>
          </a:graphicData>
        </a:graphic>
      </p:graphicFrame>
      <p:sp>
        <p:nvSpPr>
          <p:cNvPr id="87" name="TextBox 86"/>
          <p:cNvSpPr txBox="1"/>
          <p:nvPr/>
        </p:nvSpPr>
        <p:spPr>
          <a:xfrm>
            <a:off x="434317" y="908348"/>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sp>
        <p:nvSpPr>
          <p:cNvPr id="88" name="TextBox 87"/>
          <p:cNvSpPr txBox="1"/>
          <p:nvPr/>
        </p:nvSpPr>
        <p:spPr>
          <a:xfrm>
            <a:off x="3351356" y="991420"/>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46" name="TextBox 45"/>
          <p:cNvSpPr txBox="1"/>
          <p:nvPr/>
        </p:nvSpPr>
        <p:spPr>
          <a:xfrm>
            <a:off x="423220" y="6060983"/>
            <a:ext cx="5963231" cy="2427236"/>
          </a:xfrm>
          <a:prstGeom prst="rect">
            <a:avLst/>
          </a:prstGeom>
          <a:noFill/>
        </p:spPr>
        <p:txBody>
          <a:bodyPr wrap="square" rtlCol="0">
            <a:noAutofit/>
          </a:bodyPr>
          <a:lstStyle/>
          <a:p>
            <a:pPr algn="just" defTabSz="844048"/>
            <a:r>
              <a:rPr lang="en-US" altLang="ko-KR" sz="923" b="1"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a:t>
            </a:r>
            <a:r>
              <a:rPr lang="en-US" altLang="ko-KR" sz="923"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Figure </a:t>
            </a:r>
            <a:r>
              <a:rPr lang="en-US" altLang="ko-KR" sz="923" b="1" dirty="0">
                <a:solidFill>
                  <a:prstClr val="black"/>
                </a:solidFill>
                <a:latin typeface="Arial" panose="020B0604020202020204" pitchFamily="34" charset="0"/>
                <a:ea typeface="맑은 고딕" panose="020B0503020000020004" pitchFamily="50" charset="-127"/>
                <a:cs typeface="Arial" panose="020B0604020202020204" pitchFamily="34" charset="0"/>
              </a:rPr>
              <a:t>S3.</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3" b="1" dirty="0">
                <a:solidFill>
                  <a:prstClr val="black"/>
                </a:solidFill>
                <a:latin typeface="Arial" panose="020B0604020202020204" pitchFamily="34" charset="0"/>
                <a:ea typeface="맑은 고딕" panose="020B0503020000020004" pitchFamily="50" charset="-127"/>
                <a:cs typeface="Arial" panose="020B0604020202020204" pitchFamily="34" charset="0"/>
              </a:rPr>
              <a:t>Experimentally estimated on-target activity of </a:t>
            </a:r>
            <a:r>
              <a:rPr lang="en-US" altLang="ko-KR" sz="923"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siRNA-6Øs and </a:t>
            </a:r>
            <a:r>
              <a:rPr lang="en-US" altLang="ko-KR" sz="923" b="1" dirty="0" smtClean="0">
                <a:latin typeface="Arial" panose="020B0604020202020204" pitchFamily="34" charset="0"/>
                <a:cs typeface="Arial" panose="020B0604020202020204" pitchFamily="34" charset="0"/>
              </a:rPr>
              <a:t>relative </a:t>
            </a:r>
            <a:r>
              <a:rPr lang="en-US" altLang="ko-KR" sz="923" b="1" dirty="0">
                <a:latin typeface="Arial" panose="020B0604020202020204" pitchFamily="34" charset="0"/>
                <a:cs typeface="Arial" panose="020B0604020202020204" pitchFamily="34" charset="0"/>
              </a:rPr>
              <a:t>on-target activity between siRNAs without (WT) and with </a:t>
            </a:r>
            <a:r>
              <a:rPr lang="en-US" altLang="ko-KR" sz="923" b="1" dirty="0" smtClean="0">
                <a:latin typeface="Arial" panose="020B0604020202020204" pitchFamily="34" charset="0"/>
                <a:cs typeface="Arial" panose="020B0604020202020204" pitchFamily="34" charset="0"/>
              </a:rPr>
              <a:t>6Ø.</a:t>
            </a:r>
            <a:r>
              <a:rPr lang="en-US" altLang="ko-KR" sz="923"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3"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A</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To examine the feature that preserve on-target activity of siRNA-6Ø, a previously developed siRNA against HPV18 E6/E7 mRNA (siE6/E7) was used to compare on-target activity after applying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abasic</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pivot </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substitution </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(Unmodified siRNA (WT) vs. </a:t>
            </a:r>
            <a:r>
              <a:rPr lang="en-US" altLang="ko-KR" sz="920" dirty="0">
                <a:solidFill>
                  <a:prstClr val="black"/>
                </a:solidFill>
                <a:latin typeface="Arial" panose="020B0604020202020204" pitchFamily="34" charset="0"/>
                <a:cs typeface="Arial" panose="020B0604020202020204" pitchFamily="34" charset="0"/>
              </a:rPr>
              <a:t>siRNA-6Ø (6Ø)). Details </a:t>
            </a:r>
            <a:r>
              <a:rPr lang="en-US" altLang="ko-KR" sz="920" dirty="0" smtClean="0">
                <a:solidFill>
                  <a:prstClr val="black"/>
                </a:solidFill>
                <a:latin typeface="Arial" panose="020B0604020202020204" pitchFamily="34" charset="0"/>
                <a:cs typeface="Arial" panose="020B0604020202020204" pitchFamily="34" charset="0"/>
              </a:rPr>
              <a:t>of </a:t>
            </a:r>
            <a:r>
              <a:rPr lang="en-US" altLang="ko-KR" sz="920" dirty="0">
                <a:solidFill>
                  <a:prstClr val="black"/>
                </a:solidFill>
                <a:latin typeface="Arial" panose="020B0604020202020204" pitchFamily="34" charset="0"/>
                <a:cs typeface="Arial" panose="020B0604020202020204" pitchFamily="34" charset="0"/>
              </a:rPr>
              <a:t>this siRNA sequence is described in Supplementary Method. </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(B)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siRNA</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targeting E6/E7 (siE6/E7-d) was additionally designed by the website provided by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Dharmacon</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company (</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hlinkClick r:id="rId6"/>
              </a:rPr>
              <a:t>http://dharmacon.gelifesciences.com/design-center/</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and its on-target activity was compared in the presence and absence of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abasic</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pivot substitution (6Ø). Different concentration of siRNA has been co-transfected with luciferase reporters with a corresponding perfect match site for measuring on-target activity. Relative activity of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renilla</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luciferase</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with the target site was calculated, normalized by activity of firefly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luciferase</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as control. Then, half maximal inhibitory concentration (IC</a:t>
            </a:r>
            <a:r>
              <a:rPr lang="en-US" altLang="ko-KR" sz="920" baseline="-25000" dirty="0">
                <a:solidFill>
                  <a:prstClr val="black"/>
                </a:solidFill>
                <a:latin typeface="Arial" panose="020B0604020202020204" pitchFamily="34" charset="0"/>
                <a:ea typeface="맑은 고딕" panose="020B0503020000020004" pitchFamily="50" charset="-127"/>
                <a:cs typeface="Arial" panose="020B0604020202020204" pitchFamily="34" charset="0"/>
              </a:rPr>
              <a:t>50</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was estimated. Detailed sequence information </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is </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indicated in  Supplementary Table </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S3. </a:t>
            </a:r>
            <a:r>
              <a:rPr lang="en-US" altLang="ko-KR" sz="920" dirty="0">
                <a:latin typeface="Arial" panose="020B0604020202020204" pitchFamily="34" charset="0"/>
                <a:cs typeface="Arial" panose="020B0604020202020204" pitchFamily="34" charset="0"/>
              </a:rPr>
              <a:t>(C) Relative on-target activity between siRNAs without (WT) and with 6Ø was calculated as log</a:t>
            </a:r>
            <a:r>
              <a:rPr lang="en-US" altLang="ko-KR" sz="920" baseline="-25000" dirty="0">
                <a:latin typeface="Arial" panose="020B0604020202020204" pitchFamily="34" charset="0"/>
                <a:cs typeface="Arial" panose="020B0604020202020204" pitchFamily="34" charset="0"/>
              </a:rPr>
              <a:t>2</a:t>
            </a:r>
            <a:r>
              <a:rPr lang="en-US" altLang="ko-KR" sz="920" dirty="0">
                <a:latin typeface="Arial" panose="020B0604020202020204" pitchFamily="34" charset="0"/>
                <a:cs typeface="Arial" panose="020B0604020202020204" pitchFamily="34" charset="0"/>
              </a:rPr>
              <a:t> ratio of their IC</a:t>
            </a:r>
            <a:r>
              <a:rPr lang="en-US" altLang="ko-KR" sz="920" baseline="-25000" dirty="0">
                <a:latin typeface="Arial" panose="020B0604020202020204" pitchFamily="34" charset="0"/>
                <a:cs typeface="Arial" panose="020B0604020202020204" pitchFamily="34" charset="0"/>
              </a:rPr>
              <a:t>50</a:t>
            </a:r>
            <a:r>
              <a:rPr lang="en-US" altLang="ko-KR" sz="920" dirty="0">
                <a:latin typeface="Arial" panose="020B0604020202020204" pitchFamily="34" charset="0"/>
                <a:cs typeface="Arial" panose="020B0604020202020204" pitchFamily="34" charset="0"/>
              </a:rPr>
              <a:t> values (log</a:t>
            </a:r>
            <a:r>
              <a:rPr lang="en-US" altLang="ko-KR" sz="920" baseline="-25000" dirty="0">
                <a:latin typeface="Arial" panose="020B0604020202020204" pitchFamily="34" charset="0"/>
                <a:cs typeface="Arial" panose="020B0604020202020204" pitchFamily="34" charset="0"/>
              </a:rPr>
              <a:t>2</a:t>
            </a:r>
            <a:r>
              <a:rPr lang="en-US" altLang="ko-KR" sz="920" dirty="0">
                <a:latin typeface="Arial" panose="020B0604020202020204" pitchFamily="34" charset="0"/>
                <a:cs typeface="Arial" panose="020B0604020202020204" pitchFamily="34" charset="0"/>
              </a:rPr>
              <a:t>(WT/6Ø)), then compared with free energy of transitional nucleation of siRNA-6Ø </a:t>
            </a:r>
            <a:r>
              <a:rPr lang="en-US" altLang="ko-KR" sz="920" dirty="0" smtClean="0">
                <a:latin typeface="Arial" panose="020B0604020202020204" pitchFamily="34" charset="0"/>
                <a:cs typeface="Arial" panose="020B0604020202020204" pitchFamily="34" charset="0"/>
              </a:rPr>
              <a:t>(</a:t>
            </a:r>
            <a:r>
              <a:rPr lang="en-US" altLang="ko-KR" sz="920" dirty="0" smtClean="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G[2:5</a:t>
            </a:r>
            <a:r>
              <a:rPr lang="en-US" altLang="ko-KR" sz="920" dirty="0">
                <a:latin typeface="Arial" panose="020B0604020202020204" pitchFamily="34" charset="0"/>
                <a:cs typeface="Arial" panose="020B0604020202020204" pitchFamily="34" charset="0"/>
              </a:rPr>
              <a:t>]) to estimate the extend of preserving on-target activity in siRNA-6Ø.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G[2:5</a:t>
            </a:r>
            <a:r>
              <a:rPr lang="en-US" altLang="ko-KR" sz="920" dirty="0">
                <a:latin typeface="Arial" panose="020B0604020202020204" pitchFamily="34" charset="0"/>
                <a:cs typeface="Arial" panose="020B0604020202020204" pitchFamily="34" charset="0"/>
              </a:rPr>
              <a:t>] in -3.5  kcal mol</a:t>
            </a:r>
            <a:r>
              <a:rPr lang="en-US" altLang="ko-KR" sz="920" baseline="30000" dirty="0">
                <a:latin typeface="Arial" panose="020B0604020202020204" pitchFamily="34" charset="0"/>
                <a:cs typeface="Arial" panose="020B0604020202020204" pitchFamily="34" charset="0"/>
              </a:rPr>
              <a:t>-1</a:t>
            </a:r>
            <a:r>
              <a:rPr lang="en-US" altLang="ko-KR" sz="920" dirty="0">
                <a:latin typeface="Arial" panose="020B0604020202020204" pitchFamily="34" charset="0"/>
                <a:cs typeface="Arial" panose="020B0604020202020204" pitchFamily="34" charset="0"/>
              </a:rPr>
              <a:t> (indicated as dotted line) could classify them into the conserved (grey dots) and the non-conserved (black dots). All values are derived from luciferase reporter assays (Lee, et al., 2015</a:t>
            </a:r>
            <a:r>
              <a:rPr lang="en-US" altLang="ko-KR" sz="920" dirty="0" smtClean="0">
                <a:latin typeface="Arial" panose="020B0604020202020204" pitchFamily="34" charset="0"/>
                <a:cs typeface="Arial" panose="020B0604020202020204" pitchFamily="34" charset="0"/>
              </a:rPr>
              <a:t>) or results in (A-B) as </a:t>
            </a:r>
            <a:r>
              <a:rPr lang="en-US" altLang="ko-KR" sz="920" dirty="0">
                <a:latin typeface="Arial" panose="020B0604020202020204" pitchFamily="34" charset="0"/>
                <a:cs typeface="Arial" panose="020B0604020202020204" pitchFamily="34" charset="0"/>
              </a:rPr>
              <a:t>described in Supplementary Table </a:t>
            </a:r>
            <a:r>
              <a:rPr lang="en-US" altLang="ko-KR" sz="920" dirty="0" smtClean="0">
                <a:latin typeface="Arial" panose="020B0604020202020204" pitchFamily="34" charset="0"/>
                <a:cs typeface="Arial" panose="020B0604020202020204" pitchFamily="34" charset="0"/>
              </a:rPr>
              <a:t>S3 </a:t>
            </a:r>
            <a:r>
              <a:rPr lang="en-US" altLang="ko-KR" sz="920" dirty="0">
                <a:latin typeface="Arial" panose="020B0604020202020204" pitchFamily="34" charset="0"/>
                <a:cs typeface="Arial" panose="020B0604020202020204" pitchFamily="34" charset="0"/>
              </a:rPr>
              <a:t>and Supplementary Methods.</a:t>
            </a:r>
            <a:endPar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grpSp>
        <p:nvGrpSpPr>
          <p:cNvPr id="47" name="그룹 46"/>
          <p:cNvGrpSpPr/>
          <p:nvPr/>
        </p:nvGrpSpPr>
        <p:grpSpPr>
          <a:xfrm>
            <a:off x="1445571" y="3707156"/>
            <a:ext cx="3811569" cy="2047307"/>
            <a:chOff x="1496830" y="5458200"/>
            <a:chExt cx="4129200" cy="2217916"/>
          </a:xfrm>
        </p:grpSpPr>
        <p:graphicFrame>
          <p:nvGraphicFramePr>
            <p:cNvPr id="48" name="차트 47"/>
            <p:cNvGraphicFramePr>
              <a:graphicFrameLocks/>
            </p:cNvGraphicFramePr>
            <p:nvPr>
              <p:extLst>
                <p:ext uri="{D42A27DB-BD31-4B8C-83A1-F6EECF244321}">
                  <p14:modId xmlns:p14="http://schemas.microsoft.com/office/powerpoint/2010/main" val="2293875206"/>
                </p:ext>
              </p:extLst>
            </p:nvPr>
          </p:nvGraphicFramePr>
          <p:xfrm>
            <a:off x="1496830" y="5624116"/>
            <a:ext cx="4129200" cy="2052000"/>
          </p:xfrm>
          <a:graphic>
            <a:graphicData uri="http://schemas.openxmlformats.org/drawingml/2006/chart">
              <c:chart xmlns:c="http://schemas.openxmlformats.org/drawingml/2006/chart" xmlns:r="http://schemas.openxmlformats.org/officeDocument/2006/relationships" r:id="rId7"/>
            </a:graphicData>
          </a:graphic>
        </p:graphicFrame>
        <p:cxnSp>
          <p:nvCxnSpPr>
            <p:cNvPr id="49" name="직선 연결선 48"/>
            <p:cNvCxnSpPr/>
            <p:nvPr/>
          </p:nvCxnSpPr>
          <p:spPr>
            <a:xfrm>
              <a:off x="3328656" y="5682734"/>
              <a:ext cx="0" cy="1453759"/>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3056521" y="5458200"/>
              <a:ext cx="550415" cy="253890"/>
            </a:xfrm>
            <a:prstGeom prst="rect">
              <a:avLst/>
            </a:prstGeom>
            <a:noFill/>
          </p:spPr>
          <p:txBody>
            <a:bodyPr wrap="square" rtlCol="0">
              <a:spAutoFit/>
            </a:bodyPr>
            <a:lstStyle/>
            <a:p>
              <a:pPr algn="ctr"/>
              <a:r>
                <a:rPr lang="en-US" altLang="ko-KR" sz="923" b="1" dirty="0">
                  <a:latin typeface="Arial" panose="020B0604020202020204" pitchFamily="34" charset="0"/>
                  <a:cs typeface="Arial" panose="020B0604020202020204" pitchFamily="34" charset="0"/>
                </a:rPr>
                <a:t>- 3.5</a:t>
              </a:r>
            </a:p>
          </p:txBody>
        </p:sp>
        <p:sp>
          <p:nvSpPr>
            <p:cNvPr id="51" name="TextBox 50"/>
            <p:cNvSpPr txBox="1"/>
            <p:nvPr/>
          </p:nvSpPr>
          <p:spPr>
            <a:xfrm>
              <a:off x="3505330" y="6495802"/>
              <a:ext cx="612793" cy="207696"/>
            </a:xfrm>
            <a:prstGeom prst="rect">
              <a:avLst/>
            </a:prstGeom>
            <a:noFill/>
          </p:spPr>
          <p:txBody>
            <a:bodyPr wrap="square" rtlCol="0">
              <a:spAutoFit/>
            </a:bodyPr>
            <a:lstStyle/>
            <a:p>
              <a:pPr algn="ctr"/>
              <a:r>
                <a:rPr lang="en-US" altLang="ko-KR" sz="646" b="1" dirty="0" err="1">
                  <a:latin typeface="Arial" panose="020B0604020202020204" pitchFamily="34" charset="0"/>
                  <a:cs typeface="Arial" panose="020B0604020202020204" pitchFamily="34" charset="0"/>
                </a:rPr>
                <a:t>siRL</a:t>
              </a:r>
              <a:endParaRPr lang="ko-KR" altLang="en-US" sz="646" b="1" dirty="0">
                <a:latin typeface="Arial" panose="020B0604020202020204" pitchFamily="34" charset="0"/>
                <a:cs typeface="Arial" panose="020B0604020202020204" pitchFamily="34" charset="0"/>
              </a:endParaRPr>
            </a:p>
          </p:txBody>
        </p:sp>
        <p:sp>
          <p:nvSpPr>
            <p:cNvPr id="52" name="TextBox 51"/>
            <p:cNvSpPr txBox="1"/>
            <p:nvPr/>
          </p:nvSpPr>
          <p:spPr>
            <a:xfrm>
              <a:off x="4799175" y="6221613"/>
              <a:ext cx="767255" cy="207696"/>
            </a:xfrm>
            <a:prstGeom prst="rect">
              <a:avLst/>
            </a:prstGeom>
            <a:noFill/>
          </p:spPr>
          <p:txBody>
            <a:bodyPr wrap="square" rtlCol="0">
              <a:spAutoFit/>
            </a:bodyPr>
            <a:lstStyle/>
            <a:p>
              <a:pPr algn="ctr"/>
              <a:r>
                <a:rPr lang="en-US" altLang="ko-KR" sz="646" b="1" dirty="0">
                  <a:latin typeface="Arial" panose="020B0604020202020204" pitchFamily="34" charset="0"/>
                  <a:cs typeface="Arial" panose="020B0604020202020204" pitchFamily="34" charset="0"/>
                </a:rPr>
                <a:t>siE6/E7-d</a:t>
              </a:r>
            </a:p>
          </p:txBody>
        </p:sp>
        <p:sp>
          <p:nvSpPr>
            <p:cNvPr id="53" name="TextBox 52"/>
            <p:cNvSpPr txBox="1"/>
            <p:nvPr/>
          </p:nvSpPr>
          <p:spPr>
            <a:xfrm>
              <a:off x="3331728" y="6858296"/>
              <a:ext cx="621807" cy="207696"/>
            </a:xfrm>
            <a:prstGeom prst="rect">
              <a:avLst/>
            </a:prstGeom>
            <a:noFill/>
          </p:spPr>
          <p:txBody>
            <a:bodyPr wrap="square" rtlCol="0" anchor="ctr">
              <a:spAutoFit/>
            </a:bodyPr>
            <a:lstStyle/>
            <a:p>
              <a:pPr algn="ctr"/>
              <a:r>
                <a:rPr lang="en-US" altLang="ko-KR" sz="646" b="1" dirty="0">
                  <a:latin typeface="Arial" panose="020B0604020202020204" pitchFamily="34" charset="0"/>
                  <a:cs typeface="Arial" panose="020B0604020202020204" pitchFamily="34" charset="0"/>
                </a:rPr>
                <a:t>miR-67</a:t>
              </a:r>
            </a:p>
          </p:txBody>
        </p:sp>
        <p:sp>
          <p:nvSpPr>
            <p:cNvPr id="54" name="TextBox 53"/>
            <p:cNvSpPr txBox="1"/>
            <p:nvPr/>
          </p:nvSpPr>
          <p:spPr>
            <a:xfrm>
              <a:off x="2269056" y="5587362"/>
              <a:ext cx="689204" cy="207696"/>
            </a:xfrm>
            <a:prstGeom prst="rect">
              <a:avLst/>
            </a:prstGeom>
            <a:noFill/>
          </p:spPr>
          <p:txBody>
            <a:bodyPr wrap="square" rtlCol="0">
              <a:spAutoFit/>
            </a:bodyPr>
            <a:lstStyle/>
            <a:p>
              <a:pPr algn="ctr"/>
              <a:r>
                <a:rPr lang="en-US" altLang="ko-KR" sz="646" b="1" dirty="0">
                  <a:latin typeface="Arial" panose="020B0604020202020204" pitchFamily="34" charset="0"/>
                  <a:cs typeface="Arial" panose="020B0604020202020204" pitchFamily="34" charset="0"/>
                </a:rPr>
                <a:t>siMAPK14</a:t>
              </a:r>
              <a:endParaRPr lang="ko-KR" altLang="en-US" sz="646" b="1" dirty="0">
                <a:latin typeface="Arial" panose="020B0604020202020204" pitchFamily="34" charset="0"/>
                <a:cs typeface="Arial" panose="020B0604020202020204" pitchFamily="34" charset="0"/>
              </a:endParaRPr>
            </a:p>
          </p:txBody>
        </p:sp>
        <p:sp>
          <p:nvSpPr>
            <p:cNvPr id="55" name="TextBox 54"/>
            <p:cNvSpPr txBox="1"/>
            <p:nvPr/>
          </p:nvSpPr>
          <p:spPr>
            <a:xfrm>
              <a:off x="2054007" y="6091814"/>
              <a:ext cx="697331" cy="207696"/>
            </a:xfrm>
            <a:prstGeom prst="rect">
              <a:avLst/>
            </a:prstGeom>
            <a:noFill/>
          </p:spPr>
          <p:txBody>
            <a:bodyPr wrap="square" rtlCol="0">
              <a:spAutoFit/>
            </a:bodyPr>
            <a:lstStyle/>
            <a:p>
              <a:pPr algn="ctr"/>
              <a:r>
                <a:rPr lang="en-US" altLang="ko-KR" sz="646" b="1" dirty="0">
                  <a:latin typeface="Arial" panose="020B0604020202020204" pitchFamily="34" charset="0"/>
                  <a:cs typeface="Arial" panose="020B0604020202020204" pitchFamily="34" charset="0"/>
                </a:rPr>
                <a:t>PCS-A1</a:t>
              </a:r>
              <a:endParaRPr lang="ko-KR" altLang="en-US" sz="646" b="1" dirty="0">
                <a:latin typeface="Arial" panose="020B0604020202020204" pitchFamily="34" charset="0"/>
                <a:cs typeface="Arial" panose="020B0604020202020204" pitchFamily="34" charset="0"/>
              </a:endParaRPr>
            </a:p>
          </p:txBody>
        </p:sp>
        <p:sp>
          <p:nvSpPr>
            <p:cNvPr id="56" name="TextBox 55"/>
            <p:cNvSpPr txBox="1"/>
            <p:nvPr/>
          </p:nvSpPr>
          <p:spPr>
            <a:xfrm>
              <a:off x="2807999" y="6097281"/>
              <a:ext cx="697331" cy="207696"/>
            </a:xfrm>
            <a:prstGeom prst="rect">
              <a:avLst/>
            </a:prstGeom>
            <a:noFill/>
          </p:spPr>
          <p:txBody>
            <a:bodyPr wrap="square" rtlCol="0">
              <a:spAutoFit/>
            </a:bodyPr>
            <a:lstStyle/>
            <a:p>
              <a:pPr algn="ctr"/>
              <a:r>
                <a:rPr lang="en-US" altLang="ko-KR" sz="646" b="1" dirty="0">
                  <a:latin typeface="Arial" panose="020B0604020202020204" pitchFamily="34" charset="0"/>
                  <a:cs typeface="Arial" panose="020B0604020202020204" pitchFamily="34" charset="0"/>
                </a:rPr>
                <a:t>siE6/E7</a:t>
              </a:r>
              <a:endParaRPr lang="ko-KR" altLang="en-US" sz="646" b="1" dirty="0">
                <a:latin typeface="Arial" panose="020B0604020202020204" pitchFamily="34" charset="0"/>
                <a:cs typeface="Arial" panose="020B0604020202020204" pitchFamily="34" charset="0"/>
              </a:endParaRPr>
            </a:p>
          </p:txBody>
        </p:sp>
      </p:grpSp>
      <p:sp>
        <p:nvSpPr>
          <p:cNvPr id="57" name="직사각형 56"/>
          <p:cNvSpPr/>
          <p:nvPr/>
        </p:nvSpPr>
        <p:spPr>
          <a:xfrm rot="16200000">
            <a:off x="990568" y="4437594"/>
            <a:ext cx="1186418" cy="376385"/>
          </a:xfrm>
          <a:prstGeom prst="rect">
            <a:avLst/>
          </a:prstGeom>
        </p:spPr>
        <p:txBody>
          <a:bodyPr wrap="square">
            <a:spAutoFit/>
          </a:bodyPr>
          <a:lstStyle/>
          <a:p>
            <a:pPr algn="ct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ltLang="ko-KR" sz="923" dirty="0"/>
              <a:t>Relative activity </a:t>
            </a:r>
          </a:p>
          <a:p>
            <a:pPr algn="ct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ltLang="ko-KR" sz="923" dirty="0"/>
              <a:t>(log</a:t>
            </a:r>
            <a:r>
              <a:rPr lang="en-US" altLang="ko-KR" sz="923" baseline="-25000" dirty="0"/>
              <a:t>2</a:t>
            </a:r>
            <a:r>
              <a:rPr lang="en-US" altLang="ko-KR" sz="923" dirty="0"/>
              <a:t>(WT/6Ø))</a:t>
            </a:r>
          </a:p>
        </p:txBody>
      </p:sp>
      <p:sp>
        <p:nvSpPr>
          <p:cNvPr id="58" name="TextBox 57"/>
          <p:cNvSpPr txBox="1"/>
          <p:nvPr/>
        </p:nvSpPr>
        <p:spPr>
          <a:xfrm>
            <a:off x="1431052" y="3711752"/>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C</a:t>
            </a:r>
            <a:endParaRPr lang="ko-KR" altLang="en-US" sz="1292" b="1" dirty="0">
              <a:latin typeface="Arial" panose="020B0604020202020204" pitchFamily="34" charset="0"/>
              <a:cs typeface="Arial" panose="020B0604020202020204" pitchFamily="34" charset="0"/>
            </a:endParaRPr>
          </a:p>
        </p:txBody>
      </p:sp>
      <p:grpSp>
        <p:nvGrpSpPr>
          <p:cNvPr id="5" name="그룹 4"/>
          <p:cNvGrpSpPr/>
          <p:nvPr/>
        </p:nvGrpSpPr>
        <p:grpSpPr>
          <a:xfrm>
            <a:off x="5146180" y="1116380"/>
            <a:ext cx="1060803" cy="706577"/>
            <a:chOff x="5824435" y="566780"/>
            <a:chExt cx="1149203" cy="765458"/>
          </a:xfrm>
        </p:grpSpPr>
        <p:grpSp>
          <p:nvGrpSpPr>
            <p:cNvPr id="6" name="그룹 5"/>
            <p:cNvGrpSpPr/>
            <p:nvPr/>
          </p:nvGrpSpPr>
          <p:grpSpPr>
            <a:xfrm>
              <a:off x="6057605" y="772192"/>
              <a:ext cx="916033" cy="259865"/>
              <a:chOff x="4693160" y="3143370"/>
              <a:chExt cx="916033" cy="259865"/>
            </a:xfrm>
          </p:grpSpPr>
          <p:sp>
            <p:nvSpPr>
              <p:cNvPr id="17" name="TextBox 16"/>
              <p:cNvSpPr txBox="1"/>
              <p:nvPr/>
            </p:nvSpPr>
            <p:spPr>
              <a:xfrm>
                <a:off x="5014878" y="3143370"/>
                <a:ext cx="594315"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0.005</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nvGrpSpPr>
              <p:cNvPr id="18" name="그룹 17"/>
              <p:cNvGrpSpPr/>
              <p:nvPr/>
            </p:nvGrpSpPr>
            <p:grpSpPr>
              <a:xfrm>
                <a:off x="4693160" y="3149345"/>
                <a:ext cx="416638" cy="253890"/>
                <a:chOff x="4757158" y="4538268"/>
                <a:chExt cx="416638" cy="253890"/>
              </a:xfrm>
            </p:grpSpPr>
            <p:sp>
              <p:nvSpPr>
                <p:cNvPr id="19" name="TextBox 18"/>
                <p:cNvSpPr txBox="1"/>
                <p:nvPr/>
              </p:nvSpPr>
              <p:spPr>
                <a:xfrm>
                  <a:off x="4932371" y="4538268"/>
                  <a:ext cx="241425" cy="253890"/>
                </a:xfrm>
                <a:prstGeom prst="rect">
                  <a:avLst/>
                </a:prstGeom>
                <a:noFill/>
              </p:spPr>
              <p:txBody>
                <a:bodyPr wrap="square" lIns="0" rIns="0" rtlCol="0" anchor="ctr">
                  <a:spAutoFit/>
                </a:bodyPr>
                <a:lstStyle/>
                <a:p>
                  <a:r>
                    <a:rPr lang="en-US" altLang="ko-KR" sz="923">
                      <a:solidFill>
                        <a:schemeClr val="bg1">
                          <a:lumMod val="50000"/>
                        </a:schemeClr>
                      </a:solidFill>
                      <a:latin typeface="Arial" panose="020B0604020202020204" pitchFamily="34" charset="0"/>
                      <a:ea typeface="나눔스퀘어 Bold" panose="020B0600000101010101" pitchFamily="50" charset="-127"/>
                      <a:cs typeface="Arial" panose="020B0604020202020204" pitchFamily="34" charset="0"/>
                    </a:rPr>
                    <a:t>WT</a:t>
                  </a:r>
                  <a:endParaRPr lang="ko-KR" altLang="en-US" sz="923" dirty="0">
                    <a:solidFill>
                      <a:schemeClr val="bg1">
                        <a:lumMod val="50000"/>
                      </a:schemeClr>
                    </a:solidFill>
                    <a:latin typeface="Arial" panose="020B0604020202020204" pitchFamily="34" charset="0"/>
                    <a:ea typeface="나눔스퀘어 Bold" panose="020B0600000101010101" pitchFamily="50" charset="-127"/>
                    <a:cs typeface="Arial" panose="020B0604020202020204" pitchFamily="34" charset="0"/>
                  </a:endParaRPr>
                </a:p>
              </p:txBody>
            </p:sp>
            <p:cxnSp>
              <p:nvCxnSpPr>
                <p:cNvPr id="20" name="직선 연결선 19"/>
                <p:cNvCxnSpPr/>
                <p:nvPr/>
              </p:nvCxnSpPr>
              <p:spPr>
                <a:xfrm>
                  <a:off x="4757158" y="4662079"/>
                  <a:ext cx="117128"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7" name="그룹 6"/>
            <p:cNvGrpSpPr/>
            <p:nvPr/>
          </p:nvGrpSpPr>
          <p:grpSpPr>
            <a:xfrm>
              <a:off x="6057605" y="925270"/>
              <a:ext cx="915718" cy="259865"/>
              <a:chOff x="4693160" y="3296713"/>
              <a:chExt cx="915718" cy="259865"/>
            </a:xfrm>
          </p:grpSpPr>
          <p:sp>
            <p:nvSpPr>
              <p:cNvPr id="13" name="TextBox 12"/>
              <p:cNvSpPr txBox="1"/>
              <p:nvPr/>
            </p:nvSpPr>
            <p:spPr>
              <a:xfrm>
                <a:off x="5014878" y="3296713"/>
                <a:ext cx="594000"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0.014</a:t>
                </a:r>
              </a:p>
            </p:txBody>
          </p:sp>
          <p:grpSp>
            <p:nvGrpSpPr>
              <p:cNvPr id="14" name="그룹 13"/>
              <p:cNvGrpSpPr/>
              <p:nvPr/>
            </p:nvGrpSpPr>
            <p:grpSpPr>
              <a:xfrm>
                <a:off x="4693160" y="3302688"/>
                <a:ext cx="416638" cy="253890"/>
                <a:chOff x="4757158" y="4691611"/>
                <a:chExt cx="416638" cy="253890"/>
              </a:xfrm>
            </p:grpSpPr>
            <p:sp>
              <p:nvSpPr>
                <p:cNvPr id="15" name="TextBox 14"/>
                <p:cNvSpPr txBox="1"/>
                <p:nvPr/>
              </p:nvSpPr>
              <p:spPr>
                <a:xfrm>
                  <a:off x="4932371" y="4691611"/>
                  <a:ext cx="241425" cy="253890"/>
                </a:xfrm>
                <a:prstGeom prst="rect">
                  <a:avLst/>
                </a:prstGeom>
                <a:noFill/>
              </p:spPr>
              <p:txBody>
                <a:bodyPr wrap="square" lIns="0" rIns="0" rtlCol="0" anchor="ctr">
                  <a:spAutoFit/>
                </a:bodyPr>
                <a:lstStyle/>
                <a:p>
                  <a:r>
                    <a:rPr lang="en-US" altLang="ko-KR"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rPr>
                    <a:t>6Ø</a:t>
                  </a:r>
                  <a:endParaRPr lang="ko-KR" altLang="en-US"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endParaRPr>
                </a:p>
              </p:txBody>
            </p:sp>
            <p:cxnSp>
              <p:nvCxnSpPr>
                <p:cNvPr id="16" name="직선 연결선 15"/>
                <p:cNvCxnSpPr/>
                <p:nvPr/>
              </p:nvCxnSpPr>
              <p:spPr>
                <a:xfrm>
                  <a:off x="4757158" y="4819756"/>
                  <a:ext cx="117128" cy="0"/>
                </a:xfrm>
                <a:prstGeom prst="line">
                  <a:avLst/>
                </a:prstGeom>
                <a:ln w="158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그룹 7"/>
            <p:cNvGrpSpPr/>
            <p:nvPr/>
          </p:nvGrpSpPr>
          <p:grpSpPr>
            <a:xfrm>
              <a:off x="5824435" y="566780"/>
              <a:ext cx="1148887" cy="253890"/>
              <a:chOff x="4459990" y="2937958"/>
              <a:chExt cx="1148887" cy="253890"/>
            </a:xfrm>
          </p:grpSpPr>
          <p:sp>
            <p:nvSpPr>
              <p:cNvPr id="11" name="TextBox 10"/>
              <p:cNvSpPr txBox="1"/>
              <p:nvPr/>
            </p:nvSpPr>
            <p:spPr>
              <a:xfrm>
                <a:off x="4459990" y="2937958"/>
                <a:ext cx="613447" cy="253890"/>
              </a:xfrm>
              <a:prstGeom prst="rect">
                <a:avLst/>
              </a:prstGeom>
              <a:noFill/>
            </p:spPr>
            <p:txBody>
              <a:bodyPr wrap="square" lIns="0" rIns="0" rtlCol="0" anchor="ctr">
                <a:spAutoFit/>
              </a:bodyPr>
              <a:lstStyle/>
              <a:p>
                <a:pPr algn="r"/>
                <a:r>
                  <a:rPr lang="en-US" altLang="ko-KR" sz="923" dirty="0">
                    <a:latin typeface="Arial" panose="020B0604020202020204" pitchFamily="34" charset="0"/>
                    <a:ea typeface="나눔스퀘어 Bold" panose="020B0600000101010101" pitchFamily="50" charset="-127"/>
                    <a:cs typeface="Arial" panose="020B0604020202020204" pitchFamily="34" charset="0"/>
                  </a:rPr>
                  <a:t>siE6/E7-d</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sp>
            <p:nvSpPr>
              <p:cNvPr id="12" name="TextBox 11"/>
              <p:cNvSpPr txBox="1"/>
              <p:nvPr/>
            </p:nvSpPr>
            <p:spPr>
              <a:xfrm>
                <a:off x="5014877" y="2937958"/>
                <a:ext cx="594000"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IC</a:t>
                </a:r>
                <a:r>
                  <a:rPr lang="en-US" altLang="ko-KR" sz="923" baseline="-25000" dirty="0">
                    <a:latin typeface="Arial" panose="020B0604020202020204" pitchFamily="34" charset="0"/>
                    <a:ea typeface="나눔스퀘어 Bold" panose="020B0600000101010101" pitchFamily="50" charset="-127"/>
                    <a:cs typeface="Arial" panose="020B0604020202020204" pitchFamily="34" charset="0"/>
                  </a:rPr>
                  <a:t>50</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cxnSp>
          <p:nvCxnSpPr>
            <p:cNvPr id="9" name="직선 연결선 8"/>
            <p:cNvCxnSpPr/>
            <p:nvPr/>
          </p:nvCxnSpPr>
          <p:spPr>
            <a:xfrm>
              <a:off x="5824435" y="796431"/>
              <a:ext cx="10805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79323" y="1078348"/>
              <a:ext cx="594314" cy="253890"/>
            </a:xfrm>
            <a:prstGeom prst="rect">
              <a:avLst/>
            </a:prstGeom>
            <a:noFill/>
          </p:spPr>
          <p:txBody>
            <a:bodyPr wrap="square" rtlCol="0" anchor="ctr">
              <a:spAutoFit/>
            </a:bodyPr>
            <a:lstStyle/>
            <a:p>
              <a:r>
                <a:rPr lang="en-US" altLang="ko-KR" sz="923" dirty="0">
                  <a:solidFill>
                    <a:schemeClr val="bg1"/>
                  </a:solidFill>
                  <a:latin typeface="Arial" panose="020B0604020202020204" pitchFamily="34" charset="0"/>
                  <a:ea typeface="나눔스퀘어 Bold" panose="020B0600000101010101" pitchFamily="50" charset="-127"/>
                  <a:cs typeface="Arial" panose="020B0604020202020204" pitchFamily="34" charset="0"/>
                </a:rPr>
                <a:t>: </a:t>
              </a:r>
              <a:r>
                <a:rPr lang="en-US" altLang="ko-KR" sz="923" dirty="0">
                  <a:latin typeface="Arial" panose="020B0604020202020204" pitchFamily="34" charset="0"/>
                  <a:ea typeface="나눔스퀘어 Bold" panose="020B0600000101010101" pitchFamily="50" charset="-127"/>
                  <a:cs typeface="Arial" panose="020B0604020202020204" pitchFamily="34" charset="0"/>
                </a:rPr>
                <a:t>(</a:t>
              </a:r>
              <a:r>
                <a:rPr lang="en-US" altLang="ko-KR" sz="923" dirty="0" err="1">
                  <a:latin typeface="Arial" panose="020B0604020202020204" pitchFamily="34" charset="0"/>
                  <a:ea typeface="나눔스퀘어 Bold" panose="020B0600000101010101" pitchFamily="50" charset="-127"/>
                  <a:cs typeface="Arial" panose="020B0604020202020204" pitchFamily="34" charset="0"/>
                </a:rPr>
                <a:t>nM</a:t>
              </a:r>
              <a:r>
                <a:rPr lang="en-US" altLang="ko-KR" sz="923" dirty="0">
                  <a:latin typeface="Arial" panose="020B0604020202020204" pitchFamily="34" charset="0"/>
                  <a:ea typeface="나눔스퀘어 Bold" panose="020B0600000101010101" pitchFamily="50" charset="-127"/>
                  <a:cs typeface="Arial" panose="020B0604020202020204" pitchFamily="34" charset="0"/>
                </a:rPr>
                <a:t>)</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sp>
        <p:nvSpPr>
          <p:cNvPr id="68" name="TextBox 67"/>
          <p:cNvSpPr txBox="1"/>
          <p:nvPr/>
        </p:nvSpPr>
        <p:spPr>
          <a:xfrm>
            <a:off x="653727" y="2894934"/>
            <a:ext cx="363864" cy="234360"/>
          </a:xfrm>
          <a:prstGeom prst="rect">
            <a:avLst/>
          </a:prstGeom>
          <a:noFill/>
        </p:spPr>
        <p:txBody>
          <a:bodyPr wrap="square" lIns="33231" rIns="33231" rtlCol="0" anchor="ctr">
            <a:spAutoFit/>
          </a:bodyPr>
          <a:lstStyle/>
          <a:p>
            <a:pPr algn="ctr"/>
            <a:r>
              <a:rPr lang="en-US" altLang="ko-KR" sz="923" dirty="0">
                <a:latin typeface="Arial" panose="020B0604020202020204" pitchFamily="34" charset="0"/>
                <a:cs typeface="Arial" panose="020B0604020202020204" pitchFamily="34" charset="0"/>
              </a:rPr>
              <a:t>(</a:t>
            </a:r>
            <a:r>
              <a:rPr lang="en-US" altLang="ko-KR" sz="923" dirty="0" err="1">
                <a:latin typeface="Arial" panose="020B0604020202020204" pitchFamily="34" charset="0"/>
                <a:cs typeface="Arial" panose="020B0604020202020204" pitchFamily="34" charset="0"/>
              </a:rPr>
              <a:t>nM</a:t>
            </a:r>
            <a:r>
              <a:rPr lang="en-US" altLang="ko-KR" sz="923" dirty="0">
                <a:latin typeface="Arial" panose="020B0604020202020204" pitchFamily="34" charset="0"/>
                <a:cs typeface="Arial" panose="020B0604020202020204" pitchFamily="34" charset="0"/>
              </a:rPr>
              <a:t>)</a:t>
            </a:r>
            <a:endParaRPr lang="ko-KR" altLang="en-US" sz="92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330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차트 55"/>
          <p:cNvGraphicFramePr>
            <a:graphicFrameLocks/>
          </p:cNvGraphicFramePr>
          <p:nvPr>
            <p:extLst>
              <p:ext uri="{D42A27DB-BD31-4B8C-83A1-F6EECF244321}">
                <p14:modId xmlns:p14="http://schemas.microsoft.com/office/powerpoint/2010/main" val="1386871543"/>
              </p:ext>
            </p:extLst>
          </p:nvPr>
        </p:nvGraphicFramePr>
        <p:xfrm>
          <a:off x="322427" y="773114"/>
          <a:ext cx="6330462" cy="18941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7" name="차트 56"/>
          <p:cNvGraphicFramePr>
            <a:graphicFrameLocks/>
          </p:cNvGraphicFramePr>
          <p:nvPr>
            <p:extLst>
              <p:ext uri="{D42A27DB-BD31-4B8C-83A1-F6EECF244321}">
                <p14:modId xmlns:p14="http://schemas.microsoft.com/office/powerpoint/2010/main" val="1283165640"/>
              </p:ext>
            </p:extLst>
          </p:nvPr>
        </p:nvGraphicFramePr>
        <p:xfrm>
          <a:off x="322427" y="2736475"/>
          <a:ext cx="6330462" cy="189415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322427" y="53153"/>
            <a:ext cx="2177199"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a:t>
            </a:r>
            <a:r>
              <a:rPr lang="en-US" altLang="ko-KR" sz="1292" b="1" dirty="0" smtClean="0">
                <a:latin typeface="Arial" panose="020B0604020202020204" pitchFamily="34" charset="0"/>
                <a:cs typeface="Arial" panose="020B0604020202020204" pitchFamily="34" charset="0"/>
              </a:rPr>
              <a:t>Figure </a:t>
            </a:r>
            <a:r>
              <a:rPr lang="en-US" altLang="ko-KR" sz="1292" b="1" dirty="0" smtClean="0">
                <a:latin typeface="Arial" panose="020B0604020202020204" pitchFamily="34" charset="0"/>
                <a:cs typeface="Arial" panose="020B0604020202020204" pitchFamily="34" charset="0"/>
              </a:rPr>
              <a:t>S4</a:t>
            </a:r>
            <a:endParaRPr lang="ko-KR" altLang="en-US" sz="1292" b="1" dirty="0">
              <a:latin typeface="Arial" panose="020B0604020202020204" pitchFamily="34" charset="0"/>
              <a:cs typeface="Arial" panose="020B0604020202020204" pitchFamily="34" charset="0"/>
            </a:endParaRPr>
          </a:p>
        </p:txBody>
      </p:sp>
      <p:sp>
        <p:nvSpPr>
          <p:cNvPr id="45" name="TextBox 44"/>
          <p:cNvSpPr txBox="1"/>
          <p:nvPr/>
        </p:nvSpPr>
        <p:spPr>
          <a:xfrm>
            <a:off x="360415" y="704671"/>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grpSp>
        <p:nvGrpSpPr>
          <p:cNvPr id="68" name="그룹 67"/>
          <p:cNvGrpSpPr/>
          <p:nvPr/>
        </p:nvGrpSpPr>
        <p:grpSpPr>
          <a:xfrm>
            <a:off x="5023382" y="1095723"/>
            <a:ext cx="1061576" cy="191719"/>
            <a:chOff x="5092700" y="2911156"/>
            <a:chExt cx="1150040" cy="207696"/>
          </a:xfrm>
        </p:grpSpPr>
        <p:cxnSp>
          <p:nvCxnSpPr>
            <p:cNvPr id="69" name="직선 연결선 68"/>
            <p:cNvCxnSpPr/>
            <p:nvPr/>
          </p:nvCxnSpPr>
          <p:spPr>
            <a:xfrm>
              <a:off x="5092700" y="3016124"/>
              <a:ext cx="25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276850" y="2911156"/>
              <a:ext cx="965890"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Cumulative fraction</a:t>
              </a:r>
              <a:endParaRPr lang="ko-KR" altLang="en-US" sz="646" dirty="0">
                <a:latin typeface="Arial" panose="020B0604020202020204" pitchFamily="34" charset="0"/>
                <a:cs typeface="Arial" panose="020B0604020202020204" pitchFamily="34" charset="0"/>
              </a:endParaRPr>
            </a:p>
          </p:txBody>
        </p:sp>
      </p:grpSp>
      <p:sp>
        <p:nvSpPr>
          <p:cNvPr id="85" name="TextBox 84"/>
          <p:cNvSpPr txBox="1"/>
          <p:nvPr/>
        </p:nvSpPr>
        <p:spPr>
          <a:xfrm>
            <a:off x="958537" y="822627"/>
            <a:ext cx="1099981" cy="262829"/>
          </a:xfrm>
          <a:prstGeom prst="rect">
            <a:avLst/>
          </a:prstGeom>
          <a:noFill/>
        </p:spPr>
        <p:txBody>
          <a:bodyPr wrap="none" rtlCol="0">
            <a:spAutoFit/>
          </a:bodyPr>
          <a:lstStyle/>
          <a:p>
            <a:r>
              <a:rPr lang="en-US" altLang="ko-KR" sz="1108" dirty="0">
                <a:latin typeface="Arial" panose="020B0604020202020204" pitchFamily="34" charset="0"/>
                <a:cs typeface="Arial" panose="020B0604020202020204" pitchFamily="34" charset="0"/>
              </a:rPr>
              <a:t>Mouse miRNA</a:t>
            </a:r>
            <a:endParaRPr lang="ko-KR" altLang="en-US" sz="1108" dirty="0">
              <a:latin typeface="Arial" panose="020B0604020202020204" pitchFamily="34" charset="0"/>
              <a:cs typeface="Arial" panose="020B0604020202020204" pitchFamily="34" charset="0"/>
            </a:endParaRPr>
          </a:p>
        </p:txBody>
      </p:sp>
      <p:sp>
        <p:nvSpPr>
          <p:cNvPr id="64" name="TextBox 63"/>
          <p:cNvSpPr txBox="1"/>
          <p:nvPr/>
        </p:nvSpPr>
        <p:spPr>
          <a:xfrm>
            <a:off x="410489" y="6622924"/>
            <a:ext cx="6154338" cy="1912951"/>
          </a:xfrm>
          <a:prstGeom prst="rect">
            <a:avLst/>
          </a:prstGeom>
          <a:noFill/>
        </p:spPr>
        <p:txBody>
          <a:bodyPr wrap="square" rtlCol="0">
            <a:noAutofit/>
          </a:bodyPr>
          <a:lstStyle/>
          <a:p>
            <a:pPr algn="just"/>
            <a:r>
              <a:rPr lang="en-US" altLang="ko-KR" sz="920" b="1" dirty="0">
                <a:latin typeface="Arial" panose="020B0604020202020204" pitchFamily="34" charset="0"/>
                <a:cs typeface="Arial" panose="020B0604020202020204" pitchFamily="34" charset="0"/>
              </a:rPr>
              <a:t>Supplementary </a:t>
            </a:r>
            <a:r>
              <a:rPr lang="en-US" altLang="ko-KR" sz="920" b="1" dirty="0" smtClean="0">
                <a:latin typeface="Arial" panose="020B0604020202020204" pitchFamily="34" charset="0"/>
                <a:cs typeface="Arial" panose="020B0604020202020204" pitchFamily="34" charset="0"/>
              </a:rPr>
              <a:t>Figure </a:t>
            </a:r>
            <a:r>
              <a:rPr lang="en-US" altLang="ko-KR" sz="920" b="1" dirty="0" smtClean="0">
                <a:latin typeface="Arial" panose="020B0604020202020204" pitchFamily="34" charset="0"/>
                <a:cs typeface="Arial" panose="020B0604020202020204" pitchFamily="34" charset="0"/>
              </a:rPr>
              <a:t>S4. </a:t>
            </a:r>
            <a:r>
              <a:rPr lang="en-US" altLang="ko-KR" sz="920" b="1" dirty="0">
                <a:latin typeface="Arial" panose="020B0604020202020204" pitchFamily="34" charset="0"/>
                <a:cs typeface="Arial" panose="020B0604020202020204" pitchFamily="34" charset="0"/>
              </a:rPr>
              <a:t>Distribution of free energy for transitional nucleation </a:t>
            </a:r>
            <a:r>
              <a:rPr lang="en-US" altLang="ko-KR" sz="920" b="1" dirty="0" smtClean="0">
                <a:latin typeface="Arial" panose="020B0604020202020204" pitchFamily="34" charset="0"/>
                <a:cs typeface="Arial" panose="020B0604020202020204" pitchFamily="34" charset="0"/>
              </a:rPr>
              <a:t>(</a:t>
            </a:r>
            <a:r>
              <a:rPr lang="en-US" altLang="ko-KR" sz="920" b="1" dirty="0">
                <a:latin typeface="Symbol" panose="05050102010706020507" pitchFamily="18" charset="2"/>
              </a:rPr>
              <a:t>D</a:t>
            </a:r>
            <a:r>
              <a:rPr lang="en-US" altLang="ko-KR" sz="920" b="1" dirty="0" smtClean="0">
                <a:latin typeface="Arial" panose="020B0604020202020204" pitchFamily="34" charset="0"/>
                <a:cs typeface="Arial" panose="020B0604020202020204" pitchFamily="34" charset="0"/>
              </a:rPr>
              <a:t>G[2:6</a:t>
            </a:r>
            <a:r>
              <a:rPr lang="en-US" altLang="ko-KR" sz="920" b="1" dirty="0">
                <a:latin typeface="Arial" panose="020B0604020202020204" pitchFamily="34" charset="0"/>
                <a:cs typeface="Arial" panose="020B0604020202020204" pitchFamily="34" charset="0"/>
              </a:rPr>
              <a:t>]) used in miRNAs, compared with all combinations of 4-mers which can be candidates for transitional nucleation of siRNA-6Ø. </a:t>
            </a:r>
            <a:r>
              <a:rPr lang="en-US" altLang="ko-KR" sz="920" dirty="0">
                <a:latin typeface="Arial" panose="020B0604020202020204" pitchFamily="34" charset="0"/>
                <a:cs typeface="Arial" panose="020B0604020202020204" pitchFamily="34" charset="0"/>
              </a:rPr>
              <a:t>(A-B) Number of miRNAs in mouse (A) or human miRNAs (B) with different </a:t>
            </a:r>
            <a:r>
              <a:rPr lang="en-US" altLang="ko-KR" sz="920" dirty="0">
                <a:latin typeface="Symbol" panose="05050102010706020507" pitchFamily="18" charset="2"/>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values (grey line) and their cumulative fraction (black line) were plotted. Continuous bases or GC stretches (NT stretch) more than or equal to 4 nucleotides (</a:t>
            </a:r>
            <a:r>
              <a:rPr lang="en-US" altLang="ko-KR" sz="920" u="sng" dirty="0">
                <a:latin typeface="Arial" panose="020B0604020202020204" pitchFamily="34" charset="0"/>
                <a:cs typeface="Arial" panose="020B0604020202020204" pitchFamily="34" charset="0"/>
              </a:rPr>
              <a:t>&gt;</a:t>
            </a:r>
            <a:r>
              <a:rPr lang="en-US" altLang="ko-KR" sz="920" dirty="0">
                <a:latin typeface="Arial" panose="020B0604020202020204" pitchFamily="34" charset="0"/>
                <a:cs typeface="Arial" panose="020B0604020202020204" pitchFamily="34" charset="0"/>
              </a:rPr>
              <a:t> 4) were indicated as black dots. (C) Same analyses as in (A) and (B) except for all combination of 4-mers with their free energies. Of note, distribution of </a:t>
            </a:r>
            <a:r>
              <a:rPr lang="en-US" altLang="ko-KR" sz="920" dirty="0">
                <a:latin typeface="Symbol" panose="05050102010706020507" pitchFamily="18" charset="2"/>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showed several distinct miRNA groups showing the similar values, where stabilized transitional nucleation could be biologically </a:t>
            </a:r>
            <a:r>
              <a:rPr lang="en-US" altLang="ko-KR" sz="920" dirty="0" smtClean="0">
                <a:latin typeface="Arial" panose="020B0604020202020204" pitchFamily="34" charset="0"/>
                <a:cs typeface="Arial" panose="020B0604020202020204" pitchFamily="34" charset="0"/>
              </a:rPr>
              <a:t>selected. </a:t>
            </a:r>
            <a:r>
              <a:rPr lang="en-US" altLang="ko-KR" sz="920" dirty="0" smtClean="0">
                <a:latin typeface="Arial" panose="020B0604020202020204" pitchFamily="34" charset="0"/>
                <a:cs typeface="Arial" panose="020B0604020202020204" pitchFamily="34" charset="0"/>
              </a:rPr>
              <a:t>Determined </a:t>
            </a:r>
            <a:r>
              <a:rPr lang="en-US" altLang="ko-KR" sz="920" dirty="0">
                <a:latin typeface="Arial" panose="020B0604020202020204" pitchFamily="34" charset="0"/>
                <a:cs typeface="Arial" panose="020B0604020202020204" pitchFamily="34" charset="0"/>
              </a:rPr>
              <a:t>range of transitional nucleation was indicated with red dotted line and solid double arrow</a:t>
            </a:r>
            <a:endParaRPr lang="en-US" altLang="ko-KR" sz="920" dirty="0">
              <a:latin typeface="Arial" panose="020B0604020202020204" pitchFamily="34" charset="0"/>
              <a:cs typeface="Arial" panose="020B0604020202020204" pitchFamily="34" charset="0"/>
            </a:endParaRPr>
          </a:p>
        </p:txBody>
      </p:sp>
      <p:sp>
        <p:nvSpPr>
          <p:cNvPr id="114" name="TextBox 113"/>
          <p:cNvSpPr txBox="1"/>
          <p:nvPr/>
        </p:nvSpPr>
        <p:spPr>
          <a:xfrm>
            <a:off x="360415" y="2643834"/>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grpSp>
        <p:nvGrpSpPr>
          <p:cNvPr id="119" name="그룹 118"/>
          <p:cNvGrpSpPr/>
          <p:nvPr/>
        </p:nvGrpSpPr>
        <p:grpSpPr>
          <a:xfrm>
            <a:off x="5023382" y="3039729"/>
            <a:ext cx="1061576" cy="191719"/>
            <a:chOff x="5092700" y="2911156"/>
            <a:chExt cx="1150040" cy="207696"/>
          </a:xfrm>
        </p:grpSpPr>
        <p:cxnSp>
          <p:nvCxnSpPr>
            <p:cNvPr id="120" name="직선 연결선 119"/>
            <p:cNvCxnSpPr/>
            <p:nvPr/>
          </p:nvCxnSpPr>
          <p:spPr>
            <a:xfrm>
              <a:off x="5092700" y="3016124"/>
              <a:ext cx="25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5276850" y="2911156"/>
              <a:ext cx="965890"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Cumulative fraction</a:t>
              </a:r>
              <a:endParaRPr lang="ko-KR" altLang="en-US" sz="646" dirty="0">
                <a:latin typeface="Arial" panose="020B0604020202020204" pitchFamily="34" charset="0"/>
                <a:cs typeface="Arial" panose="020B0604020202020204" pitchFamily="34" charset="0"/>
              </a:endParaRPr>
            </a:p>
          </p:txBody>
        </p:sp>
      </p:grpSp>
      <p:sp>
        <p:nvSpPr>
          <p:cNvPr id="136" name="TextBox 135"/>
          <p:cNvSpPr txBox="1"/>
          <p:nvPr/>
        </p:nvSpPr>
        <p:spPr>
          <a:xfrm>
            <a:off x="927464" y="2764967"/>
            <a:ext cx="1132041" cy="262829"/>
          </a:xfrm>
          <a:prstGeom prst="rect">
            <a:avLst/>
          </a:prstGeom>
          <a:noFill/>
        </p:spPr>
        <p:txBody>
          <a:bodyPr wrap="none" rtlCol="0">
            <a:spAutoFit/>
          </a:bodyPr>
          <a:lstStyle/>
          <a:p>
            <a:r>
              <a:rPr lang="en-US" altLang="ko-KR" sz="1108" dirty="0">
                <a:latin typeface="Arial" panose="020B0604020202020204" pitchFamily="34" charset="0"/>
                <a:cs typeface="Arial" panose="020B0604020202020204" pitchFamily="34" charset="0"/>
              </a:rPr>
              <a:t>Human miRNA</a:t>
            </a:r>
            <a:endParaRPr lang="ko-KR" altLang="en-US" sz="1108" dirty="0">
              <a:latin typeface="Arial" panose="020B0604020202020204" pitchFamily="34" charset="0"/>
              <a:cs typeface="Arial" panose="020B0604020202020204" pitchFamily="34" charset="0"/>
            </a:endParaRPr>
          </a:p>
        </p:txBody>
      </p:sp>
      <p:grpSp>
        <p:nvGrpSpPr>
          <p:cNvPr id="60" name="그룹 59"/>
          <p:cNvGrpSpPr/>
          <p:nvPr/>
        </p:nvGrpSpPr>
        <p:grpSpPr>
          <a:xfrm>
            <a:off x="927465" y="1116914"/>
            <a:ext cx="904481" cy="338258"/>
            <a:chOff x="5092700" y="2600006"/>
            <a:chExt cx="979854" cy="366446"/>
          </a:xfrm>
        </p:grpSpPr>
        <p:grpSp>
          <p:nvGrpSpPr>
            <p:cNvPr id="65" name="그룹 64"/>
            <p:cNvGrpSpPr/>
            <p:nvPr/>
          </p:nvGrpSpPr>
          <p:grpSpPr>
            <a:xfrm>
              <a:off x="5092700" y="2600006"/>
              <a:ext cx="863502" cy="207696"/>
              <a:chOff x="5092700" y="2600006"/>
              <a:chExt cx="863502" cy="207696"/>
            </a:xfrm>
          </p:grpSpPr>
          <p:cxnSp>
            <p:nvCxnSpPr>
              <p:cNvPr id="79" name="직선 연결선 78"/>
              <p:cNvCxnSpPr/>
              <p:nvPr/>
            </p:nvCxnSpPr>
            <p:spPr>
              <a:xfrm>
                <a:off x="5092700" y="2704974"/>
                <a:ext cx="25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276850" y="2600006"/>
                <a:ext cx="679352"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miRNA [2:6]</a:t>
                </a:r>
                <a:endParaRPr lang="ko-KR" altLang="en-US" sz="646" dirty="0">
                  <a:latin typeface="Arial" panose="020B0604020202020204" pitchFamily="34" charset="0"/>
                  <a:cs typeface="Arial" panose="020B0604020202020204" pitchFamily="34" charset="0"/>
                </a:endParaRPr>
              </a:p>
            </p:txBody>
          </p:sp>
        </p:grpSp>
        <p:grpSp>
          <p:nvGrpSpPr>
            <p:cNvPr id="66" name="그룹 65"/>
            <p:cNvGrpSpPr/>
            <p:nvPr/>
          </p:nvGrpSpPr>
          <p:grpSpPr>
            <a:xfrm>
              <a:off x="5200700" y="2758756"/>
              <a:ext cx="871854" cy="207696"/>
              <a:chOff x="5200700" y="2758756"/>
              <a:chExt cx="871854" cy="207696"/>
            </a:xfrm>
          </p:grpSpPr>
          <p:sp>
            <p:nvSpPr>
              <p:cNvPr id="67" name="타원 66"/>
              <p:cNvSpPr/>
              <p:nvPr/>
            </p:nvSpPr>
            <p:spPr>
              <a:xfrm>
                <a:off x="5200700" y="2842549"/>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62"/>
              </a:p>
            </p:txBody>
          </p:sp>
          <p:sp>
            <p:nvSpPr>
              <p:cNvPr id="78" name="TextBox 77"/>
              <p:cNvSpPr txBox="1"/>
              <p:nvPr/>
            </p:nvSpPr>
            <p:spPr>
              <a:xfrm>
                <a:off x="5276850" y="2758756"/>
                <a:ext cx="795704"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NT stretch (</a:t>
                </a:r>
                <a:r>
                  <a:rPr lang="en-US" altLang="ko-KR" sz="646" dirty="0">
                    <a:latin typeface="Arial" panose="020B0604020202020204" pitchFamily="34" charset="0"/>
                    <a:ea typeface="바탕" panose="02030600000101010101" pitchFamily="18" charset="-127"/>
                    <a:cs typeface="Arial" panose="020B0604020202020204" pitchFamily="34" charset="0"/>
                  </a:rPr>
                  <a:t>≥4)</a:t>
                </a:r>
                <a:endParaRPr lang="ko-KR" altLang="en-US" sz="646" dirty="0">
                  <a:latin typeface="Arial" panose="020B0604020202020204" pitchFamily="34" charset="0"/>
                  <a:cs typeface="Arial" panose="020B0604020202020204" pitchFamily="34" charset="0"/>
                </a:endParaRPr>
              </a:p>
            </p:txBody>
          </p:sp>
        </p:grpSp>
      </p:grpSp>
      <p:grpSp>
        <p:nvGrpSpPr>
          <p:cNvPr id="81" name="그룹 80"/>
          <p:cNvGrpSpPr/>
          <p:nvPr/>
        </p:nvGrpSpPr>
        <p:grpSpPr>
          <a:xfrm>
            <a:off x="927465" y="3060922"/>
            <a:ext cx="904481" cy="338258"/>
            <a:chOff x="5092700" y="2600006"/>
            <a:chExt cx="979854" cy="366446"/>
          </a:xfrm>
        </p:grpSpPr>
        <p:grpSp>
          <p:nvGrpSpPr>
            <p:cNvPr id="82" name="그룹 81"/>
            <p:cNvGrpSpPr/>
            <p:nvPr/>
          </p:nvGrpSpPr>
          <p:grpSpPr>
            <a:xfrm>
              <a:off x="5092700" y="2600006"/>
              <a:ext cx="863502" cy="207696"/>
              <a:chOff x="5092700" y="2600006"/>
              <a:chExt cx="863502" cy="207696"/>
            </a:xfrm>
          </p:grpSpPr>
          <p:cxnSp>
            <p:nvCxnSpPr>
              <p:cNvPr id="87" name="직선 연결선 86"/>
              <p:cNvCxnSpPr/>
              <p:nvPr/>
            </p:nvCxnSpPr>
            <p:spPr>
              <a:xfrm>
                <a:off x="5092700" y="2704974"/>
                <a:ext cx="25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276850" y="2600006"/>
                <a:ext cx="679352"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miRNA [2:6]</a:t>
                </a:r>
                <a:endParaRPr lang="ko-KR" altLang="en-US" sz="646" dirty="0">
                  <a:latin typeface="Arial" panose="020B0604020202020204" pitchFamily="34" charset="0"/>
                  <a:cs typeface="Arial" panose="020B0604020202020204" pitchFamily="34" charset="0"/>
                </a:endParaRPr>
              </a:p>
            </p:txBody>
          </p:sp>
        </p:grpSp>
        <p:grpSp>
          <p:nvGrpSpPr>
            <p:cNvPr id="83" name="그룹 82"/>
            <p:cNvGrpSpPr/>
            <p:nvPr/>
          </p:nvGrpSpPr>
          <p:grpSpPr>
            <a:xfrm>
              <a:off x="5200700" y="2758756"/>
              <a:ext cx="871854" cy="207696"/>
              <a:chOff x="5200700" y="2758756"/>
              <a:chExt cx="871854" cy="207696"/>
            </a:xfrm>
          </p:grpSpPr>
          <p:sp>
            <p:nvSpPr>
              <p:cNvPr id="84" name="타원 83"/>
              <p:cNvSpPr/>
              <p:nvPr/>
            </p:nvSpPr>
            <p:spPr>
              <a:xfrm>
                <a:off x="5200700" y="2842549"/>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62"/>
              </a:p>
            </p:txBody>
          </p:sp>
          <p:sp>
            <p:nvSpPr>
              <p:cNvPr id="86" name="TextBox 85"/>
              <p:cNvSpPr txBox="1"/>
              <p:nvPr/>
            </p:nvSpPr>
            <p:spPr>
              <a:xfrm>
                <a:off x="5276850" y="2758756"/>
                <a:ext cx="795704"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NT stretch (</a:t>
                </a:r>
                <a:r>
                  <a:rPr lang="en-US" altLang="ko-KR" sz="646" dirty="0">
                    <a:latin typeface="Arial" panose="020B0604020202020204" pitchFamily="34" charset="0"/>
                    <a:ea typeface="바탕" panose="02030600000101010101" pitchFamily="18" charset="-127"/>
                    <a:cs typeface="Arial" panose="020B0604020202020204" pitchFamily="34" charset="0"/>
                  </a:rPr>
                  <a:t>≥4)</a:t>
                </a:r>
                <a:endParaRPr lang="ko-KR" altLang="en-US" sz="646" dirty="0">
                  <a:latin typeface="Arial" panose="020B0604020202020204" pitchFamily="34" charset="0"/>
                  <a:cs typeface="Arial" panose="020B0604020202020204" pitchFamily="34" charset="0"/>
                </a:endParaRPr>
              </a:p>
            </p:txBody>
          </p:sp>
        </p:grpSp>
      </p:grpSp>
      <p:grpSp>
        <p:nvGrpSpPr>
          <p:cNvPr id="2" name="그룹 1"/>
          <p:cNvGrpSpPr/>
          <p:nvPr/>
        </p:nvGrpSpPr>
        <p:grpSpPr>
          <a:xfrm>
            <a:off x="2933432" y="773114"/>
            <a:ext cx="48790" cy="5277802"/>
            <a:chOff x="2938185" y="965803"/>
            <a:chExt cx="0" cy="5589356"/>
          </a:xfrm>
        </p:grpSpPr>
        <p:cxnSp>
          <p:nvCxnSpPr>
            <p:cNvPr id="63" name="직선 연결선 62"/>
            <p:cNvCxnSpPr/>
            <p:nvPr/>
          </p:nvCxnSpPr>
          <p:spPr>
            <a:xfrm flipH="1" flipV="1">
              <a:off x="2938185" y="4856534"/>
              <a:ext cx="0" cy="169862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94"/>
            <p:cNvCxnSpPr/>
            <p:nvPr/>
          </p:nvCxnSpPr>
          <p:spPr>
            <a:xfrm>
              <a:off x="2938185" y="965803"/>
              <a:ext cx="0" cy="1611533"/>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7" name="직선 연결선 96"/>
            <p:cNvCxnSpPr/>
            <p:nvPr/>
          </p:nvCxnSpPr>
          <p:spPr>
            <a:xfrm>
              <a:off x="2938185" y="2741496"/>
              <a:ext cx="0" cy="191956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그룹 2"/>
          <p:cNvGrpSpPr/>
          <p:nvPr/>
        </p:nvGrpSpPr>
        <p:grpSpPr>
          <a:xfrm>
            <a:off x="3981341" y="891510"/>
            <a:ext cx="790961" cy="5159406"/>
            <a:chOff x="3678709" y="965803"/>
            <a:chExt cx="856875" cy="5589356"/>
          </a:xfrm>
        </p:grpSpPr>
        <p:cxnSp>
          <p:nvCxnSpPr>
            <p:cNvPr id="113" name="직선 연결선 112"/>
            <p:cNvCxnSpPr/>
            <p:nvPr/>
          </p:nvCxnSpPr>
          <p:spPr>
            <a:xfrm flipH="1" flipV="1">
              <a:off x="3678709" y="4856534"/>
              <a:ext cx="0" cy="169862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8" name="직선 연결선 137"/>
            <p:cNvCxnSpPr/>
            <p:nvPr/>
          </p:nvCxnSpPr>
          <p:spPr>
            <a:xfrm>
              <a:off x="3680834" y="5220945"/>
              <a:ext cx="252000" cy="0"/>
            </a:xfrm>
            <a:prstGeom prst="line">
              <a:avLst/>
            </a:prstGeom>
            <a:ln w="1270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3680835" y="5256662"/>
              <a:ext cx="854749" cy="423033"/>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Cut-off for </a:t>
              </a:r>
            </a:p>
            <a:p>
              <a:r>
                <a:rPr lang="en-US" altLang="ko-KR" sz="646" dirty="0">
                  <a:latin typeface="Arial" panose="020B0604020202020204" pitchFamily="34" charset="0"/>
                  <a:cs typeface="Arial" panose="020B0604020202020204" pitchFamily="34" charset="0"/>
                </a:rPr>
                <a:t>unstable binding</a:t>
              </a:r>
            </a:p>
            <a:p>
              <a:r>
                <a:rPr lang="en-US" altLang="ko-KR" sz="646" dirty="0">
                  <a:latin typeface="Arial" panose="020B0604020202020204" pitchFamily="34" charset="0"/>
                  <a:cs typeface="Arial" panose="020B0604020202020204" pitchFamily="34" charset="0"/>
                </a:rPr>
                <a:t>(Cut-off </a:t>
              </a:r>
              <a:r>
                <a:rPr lang="en-US" altLang="ko-KR" sz="646" dirty="0">
                  <a:latin typeface="Arial" panose="020B0604020202020204" pitchFamily="34" charset="0"/>
                  <a:ea typeface="바탕" panose="02030600000101010101" pitchFamily="18" charset="-127"/>
                  <a:cs typeface="Arial" panose="020B0604020202020204" pitchFamily="34" charset="0"/>
                </a:rPr>
                <a:t>&gt; -3.5)</a:t>
              </a:r>
              <a:endParaRPr lang="ko-KR" altLang="en-US" sz="646" dirty="0">
                <a:latin typeface="Arial" panose="020B0604020202020204" pitchFamily="34" charset="0"/>
                <a:cs typeface="Arial" panose="020B0604020202020204" pitchFamily="34" charset="0"/>
              </a:endParaRPr>
            </a:p>
          </p:txBody>
        </p:sp>
        <p:cxnSp>
          <p:nvCxnSpPr>
            <p:cNvPr id="96" name="직선 연결선 95"/>
            <p:cNvCxnSpPr/>
            <p:nvPr/>
          </p:nvCxnSpPr>
          <p:spPr>
            <a:xfrm>
              <a:off x="3678709" y="965803"/>
              <a:ext cx="0" cy="1611533"/>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8" name="직선 연결선 97"/>
            <p:cNvCxnSpPr/>
            <p:nvPr/>
          </p:nvCxnSpPr>
          <p:spPr>
            <a:xfrm>
              <a:off x="3678709" y="2741496"/>
              <a:ext cx="0" cy="191956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aphicFrame>
        <p:nvGraphicFramePr>
          <p:cNvPr id="54" name="차트 53"/>
          <p:cNvGraphicFramePr>
            <a:graphicFrameLocks/>
          </p:cNvGraphicFramePr>
          <p:nvPr>
            <p:extLst>
              <p:ext uri="{D42A27DB-BD31-4B8C-83A1-F6EECF244321}">
                <p14:modId xmlns:p14="http://schemas.microsoft.com/office/powerpoint/2010/main" val="2754751214"/>
              </p:ext>
            </p:extLst>
          </p:nvPr>
        </p:nvGraphicFramePr>
        <p:xfrm>
          <a:off x="322427" y="4647425"/>
          <a:ext cx="6330462" cy="1894154"/>
        </p:xfrm>
        <a:graphic>
          <a:graphicData uri="http://schemas.openxmlformats.org/drawingml/2006/chart">
            <c:chart xmlns:c="http://schemas.openxmlformats.org/drawingml/2006/chart" xmlns:r="http://schemas.openxmlformats.org/officeDocument/2006/relationships" r:id="rId5"/>
          </a:graphicData>
        </a:graphic>
      </p:graphicFrame>
      <p:grpSp>
        <p:nvGrpSpPr>
          <p:cNvPr id="55" name="그룹 54"/>
          <p:cNvGrpSpPr/>
          <p:nvPr/>
        </p:nvGrpSpPr>
        <p:grpSpPr>
          <a:xfrm>
            <a:off x="5023382" y="5006233"/>
            <a:ext cx="1061576" cy="191719"/>
            <a:chOff x="5092700" y="2911156"/>
            <a:chExt cx="1150040" cy="207696"/>
          </a:xfrm>
        </p:grpSpPr>
        <p:cxnSp>
          <p:nvCxnSpPr>
            <p:cNvPr id="58" name="직선 연결선 57"/>
            <p:cNvCxnSpPr/>
            <p:nvPr/>
          </p:nvCxnSpPr>
          <p:spPr>
            <a:xfrm>
              <a:off x="5092700" y="3016124"/>
              <a:ext cx="25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276850" y="2911156"/>
              <a:ext cx="965890"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Cumulative fraction</a:t>
              </a:r>
              <a:endParaRPr lang="ko-KR" altLang="en-US" sz="646" dirty="0">
                <a:latin typeface="Arial" panose="020B0604020202020204" pitchFamily="34" charset="0"/>
                <a:cs typeface="Arial" panose="020B0604020202020204" pitchFamily="34" charset="0"/>
              </a:endParaRPr>
            </a:p>
          </p:txBody>
        </p:sp>
      </p:grpSp>
      <p:grpSp>
        <p:nvGrpSpPr>
          <p:cNvPr id="61" name="그룹 60"/>
          <p:cNvGrpSpPr/>
          <p:nvPr/>
        </p:nvGrpSpPr>
        <p:grpSpPr>
          <a:xfrm>
            <a:off x="927463" y="5012168"/>
            <a:ext cx="907686" cy="338258"/>
            <a:chOff x="5092700" y="2600006"/>
            <a:chExt cx="983327" cy="366446"/>
          </a:xfrm>
        </p:grpSpPr>
        <p:grpSp>
          <p:nvGrpSpPr>
            <p:cNvPr id="62" name="그룹 61"/>
            <p:cNvGrpSpPr/>
            <p:nvPr/>
          </p:nvGrpSpPr>
          <p:grpSpPr>
            <a:xfrm>
              <a:off x="5092700" y="2600006"/>
              <a:ext cx="618645" cy="207696"/>
              <a:chOff x="5092700" y="2600006"/>
              <a:chExt cx="618645" cy="207696"/>
            </a:xfrm>
          </p:grpSpPr>
          <p:cxnSp>
            <p:nvCxnSpPr>
              <p:cNvPr id="74" name="직선 연결선 73"/>
              <p:cNvCxnSpPr/>
              <p:nvPr/>
            </p:nvCxnSpPr>
            <p:spPr>
              <a:xfrm>
                <a:off x="5092700" y="2704974"/>
                <a:ext cx="25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276850" y="2600006"/>
                <a:ext cx="434495"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4-mer</a:t>
                </a:r>
                <a:endParaRPr lang="ko-KR" altLang="en-US" sz="646" dirty="0">
                  <a:latin typeface="Arial" panose="020B0604020202020204" pitchFamily="34" charset="0"/>
                  <a:cs typeface="Arial" panose="020B0604020202020204" pitchFamily="34" charset="0"/>
                </a:endParaRPr>
              </a:p>
            </p:txBody>
          </p:sp>
        </p:grpSp>
        <p:grpSp>
          <p:nvGrpSpPr>
            <p:cNvPr id="71" name="그룹 70"/>
            <p:cNvGrpSpPr/>
            <p:nvPr/>
          </p:nvGrpSpPr>
          <p:grpSpPr>
            <a:xfrm>
              <a:off x="5200700" y="2758756"/>
              <a:ext cx="875327" cy="207696"/>
              <a:chOff x="5200700" y="2758756"/>
              <a:chExt cx="875327" cy="207696"/>
            </a:xfrm>
          </p:grpSpPr>
          <p:sp>
            <p:nvSpPr>
              <p:cNvPr id="72" name="타원 71"/>
              <p:cNvSpPr/>
              <p:nvPr/>
            </p:nvSpPr>
            <p:spPr>
              <a:xfrm>
                <a:off x="5200700" y="2842549"/>
                <a:ext cx="36000" cy="3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62"/>
              </a:p>
            </p:txBody>
          </p:sp>
          <p:sp>
            <p:nvSpPr>
              <p:cNvPr id="73" name="TextBox 72"/>
              <p:cNvSpPr txBox="1"/>
              <p:nvPr/>
            </p:nvSpPr>
            <p:spPr>
              <a:xfrm>
                <a:off x="5276850" y="2758756"/>
                <a:ext cx="799177" cy="207696"/>
              </a:xfrm>
              <a:prstGeom prst="rect">
                <a:avLst/>
              </a:prstGeom>
              <a:noFill/>
            </p:spPr>
            <p:txBody>
              <a:bodyPr wrap="none" rtlCol="0">
                <a:spAutoFit/>
              </a:bodyPr>
              <a:lstStyle/>
              <a:p>
                <a:r>
                  <a:rPr lang="en-US" altLang="ko-KR" sz="646" dirty="0">
                    <a:latin typeface="Arial" panose="020B0604020202020204" pitchFamily="34" charset="0"/>
                    <a:cs typeface="Arial" panose="020B0604020202020204" pitchFamily="34" charset="0"/>
                  </a:rPr>
                  <a:t>NT stretch (</a:t>
                </a:r>
                <a:r>
                  <a:rPr lang="en-US" altLang="ko-KR" sz="646" dirty="0">
                    <a:latin typeface="Arial" panose="020B0604020202020204" pitchFamily="34" charset="0"/>
                    <a:ea typeface="바탕" panose="02030600000101010101" pitchFamily="18" charset="-127"/>
                    <a:cs typeface="Arial" panose="020B0604020202020204" pitchFamily="34" charset="0"/>
                  </a:rPr>
                  <a:t>=4)</a:t>
                </a:r>
                <a:endParaRPr lang="ko-KR" altLang="en-US" sz="646" dirty="0">
                  <a:latin typeface="Arial" panose="020B0604020202020204" pitchFamily="34" charset="0"/>
                  <a:cs typeface="Arial" panose="020B0604020202020204" pitchFamily="34" charset="0"/>
                </a:endParaRPr>
              </a:p>
            </p:txBody>
          </p:sp>
        </p:grpSp>
      </p:grpSp>
      <p:sp>
        <p:nvSpPr>
          <p:cNvPr id="76" name="TextBox 75"/>
          <p:cNvSpPr txBox="1"/>
          <p:nvPr/>
        </p:nvSpPr>
        <p:spPr>
          <a:xfrm>
            <a:off x="1090548" y="4698525"/>
            <a:ext cx="627095" cy="262829"/>
          </a:xfrm>
          <a:prstGeom prst="rect">
            <a:avLst/>
          </a:prstGeom>
          <a:noFill/>
        </p:spPr>
        <p:txBody>
          <a:bodyPr wrap="none" rtlCol="0">
            <a:spAutoFit/>
          </a:bodyPr>
          <a:lstStyle/>
          <a:p>
            <a:r>
              <a:rPr lang="en-US" altLang="ko-KR" sz="1108" dirty="0">
                <a:latin typeface="Arial" panose="020B0604020202020204" pitchFamily="34" charset="0"/>
                <a:cs typeface="Arial" panose="020B0604020202020204" pitchFamily="34" charset="0"/>
              </a:rPr>
              <a:t>4-mers</a:t>
            </a:r>
            <a:endParaRPr lang="ko-KR" altLang="en-US" sz="1108" dirty="0">
              <a:latin typeface="Arial" panose="020B0604020202020204" pitchFamily="34" charset="0"/>
              <a:cs typeface="Arial" panose="020B0604020202020204" pitchFamily="34" charset="0"/>
            </a:endParaRPr>
          </a:p>
        </p:txBody>
      </p:sp>
      <p:cxnSp>
        <p:nvCxnSpPr>
          <p:cNvPr id="77" name="직선 연결선 76"/>
          <p:cNvCxnSpPr/>
          <p:nvPr/>
        </p:nvCxnSpPr>
        <p:spPr>
          <a:xfrm flipH="1" flipV="1">
            <a:off x="2695587" y="4819334"/>
            <a:ext cx="232615" cy="0"/>
          </a:xfrm>
          <a:prstGeom prst="line">
            <a:avLst/>
          </a:prstGeom>
          <a:ln w="12700">
            <a:solidFill>
              <a:srgbClr val="FF0000"/>
            </a:solidFill>
            <a:tailEnd type="arrow" w="sm" len="sm"/>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2038215" y="4852303"/>
            <a:ext cx="889987" cy="390492"/>
          </a:xfrm>
          <a:prstGeom prst="rect">
            <a:avLst/>
          </a:prstGeom>
          <a:noFill/>
        </p:spPr>
        <p:txBody>
          <a:bodyPr wrap="none" rtlCol="0">
            <a:spAutoFit/>
          </a:bodyPr>
          <a:lstStyle/>
          <a:p>
            <a:pPr algn="r"/>
            <a:r>
              <a:rPr lang="en-US" altLang="ko-KR" sz="646" dirty="0">
                <a:latin typeface="Arial" panose="020B0604020202020204" pitchFamily="34" charset="0"/>
                <a:cs typeface="Arial" panose="020B0604020202020204" pitchFamily="34" charset="0"/>
              </a:rPr>
              <a:t>Cut-off for</a:t>
            </a:r>
          </a:p>
          <a:p>
            <a:pPr algn="r"/>
            <a:r>
              <a:rPr lang="en-US" altLang="ko-KR" sz="646" dirty="0">
                <a:latin typeface="Arial" panose="020B0604020202020204" pitchFamily="34" charset="0"/>
                <a:cs typeface="Arial" panose="020B0604020202020204" pitchFamily="34" charset="0"/>
              </a:rPr>
              <a:t>nonspecific binding</a:t>
            </a:r>
          </a:p>
          <a:p>
            <a:pPr algn="r"/>
            <a:r>
              <a:rPr lang="en-US" altLang="ko-KR" sz="646" dirty="0">
                <a:latin typeface="Arial" panose="020B0604020202020204" pitchFamily="34" charset="0"/>
                <a:cs typeface="Arial" panose="020B0604020202020204" pitchFamily="34" charset="0"/>
              </a:rPr>
              <a:t>(Cut-off </a:t>
            </a:r>
            <a:r>
              <a:rPr lang="en-US" altLang="ko-KR" sz="646" dirty="0">
                <a:latin typeface="Arial" panose="020B0604020202020204" pitchFamily="34" charset="0"/>
                <a:ea typeface="바탕" panose="02030600000101010101" pitchFamily="18" charset="-127"/>
                <a:cs typeface="Arial" panose="020B0604020202020204" pitchFamily="34" charset="0"/>
              </a:rPr>
              <a:t>&lt;</a:t>
            </a:r>
            <a:r>
              <a:rPr lang="en-US" altLang="ko-KR" sz="646" dirty="0">
                <a:latin typeface="Arial" panose="020B0604020202020204" pitchFamily="34" charset="0"/>
                <a:cs typeface="Arial" panose="020B0604020202020204" pitchFamily="34" charset="0"/>
              </a:rPr>
              <a:t>-6)</a:t>
            </a:r>
            <a:endParaRPr lang="ko-KR" altLang="en-US" sz="646" dirty="0">
              <a:latin typeface="Arial" panose="020B0604020202020204" pitchFamily="34" charset="0"/>
              <a:cs typeface="Arial" panose="020B0604020202020204" pitchFamily="34" charset="0"/>
            </a:endParaRPr>
          </a:p>
        </p:txBody>
      </p:sp>
      <p:sp>
        <p:nvSpPr>
          <p:cNvPr id="90" name="TextBox 89"/>
          <p:cNvSpPr txBox="1"/>
          <p:nvPr/>
        </p:nvSpPr>
        <p:spPr>
          <a:xfrm>
            <a:off x="360415" y="4505373"/>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C</a:t>
            </a:r>
            <a:endParaRPr lang="ko-KR" altLang="en-US" sz="1292" b="1" dirty="0">
              <a:latin typeface="Arial" panose="020B0604020202020204" pitchFamily="34" charset="0"/>
              <a:cs typeface="Arial" panose="020B0604020202020204" pitchFamily="34" charset="0"/>
            </a:endParaRPr>
          </a:p>
        </p:txBody>
      </p:sp>
      <p:cxnSp>
        <p:nvCxnSpPr>
          <p:cNvPr id="91" name="직선 화살표 연결선 90"/>
          <p:cNvCxnSpPr/>
          <p:nvPr/>
        </p:nvCxnSpPr>
        <p:spPr>
          <a:xfrm>
            <a:off x="2961766" y="5318624"/>
            <a:ext cx="10080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60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129324" y="100950"/>
            <a:ext cx="2177199"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a:t>
            </a:r>
            <a:r>
              <a:rPr lang="en-US" altLang="ko-KR" sz="1292" b="1" dirty="0" smtClean="0">
                <a:latin typeface="Arial" panose="020B0604020202020204" pitchFamily="34" charset="0"/>
                <a:cs typeface="Arial" panose="020B0604020202020204" pitchFamily="34" charset="0"/>
              </a:rPr>
              <a:t>Figure </a:t>
            </a:r>
            <a:r>
              <a:rPr lang="en-US" altLang="ko-KR" sz="1292" b="1" dirty="0" smtClean="0">
                <a:latin typeface="Arial" panose="020B0604020202020204" pitchFamily="34" charset="0"/>
                <a:cs typeface="Arial" panose="020B0604020202020204" pitchFamily="34" charset="0"/>
              </a:rPr>
              <a:t>S5</a:t>
            </a:r>
            <a:endParaRPr lang="ko-KR" altLang="en-US" sz="1292" b="1" dirty="0">
              <a:latin typeface="Arial" panose="020B0604020202020204" pitchFamily="34" charset="0"/>
              <a:cs typeface="Arial" panose="020B0604020202020204" pitchFamily="34" charset="0"/>
            </a:endParaRPr>
          </a:p>
        </p:txBody>
      </p:sp>
      <p:sp>
        <p:nvSpPr>
          <p:cNvPr id="42" name="직사각형 41"/>
          <p:cNvSpPr/>
          <p:nvPr/>
        </p:nvSpPr>
        <p:spPr>
          <a:xfrm>
            <a:off x="2115841" y="4050210"/>
            <a:ext cx="1718740" cy="261610"/>
          </a:xfrm>
          <a:prstGeom prst="rect">
            <a:avLst/>
          </a:prstGeom>
        </p:spPr>
        <p:txBody>
          <a:bodyPr wrap="none">
            <a:spAutoFit/>
          </a:bodyPr>
          <a:lstStyle/>
          <a:p>
            <a:r>
              <a:rPr lang="en-US" altLang="ko-KR" sz="1100" dirty="0" smtClean="0">
                <a:latin typeface="Arial" panose="020B0604020202020204" pitchFamily="34" charset="0"/>
                <a:cs typeface="Arial" panose="020B0604020202020204" pitchFamily="34" charset="0"/>
              </a:rPr>
              <a:t>(</a:t>
            </a:r>
            <a:r>
              <a:rPr lang="en-US" altLang="ko-KR" sz="1100" dirty="0" err="1" smtClean="0">
                <a:latin typeface="Arial" panose="020B0604020202020204" pitchFamily="34" charset="0"/>
                <a:cs typeface="Arial" panose="020B0604020202020204" pitchFamily="34" charset="0"/>
              </a:rPr>
              <a:t>Shabalina</a:t>
            </a:r>
            <a:r>
              <a:rPr lang="en-US" altLang="ko-KR" sz="1100" dirty="0" smtClean="0">
                <a:latin typeface="Arial" panose="020B0604020202020204" pitchFamily="34" charset="0"/>
                <a:cs typeface="Arial" panose="020B0604020202020204" pitchFamily="34" charset="0"/>
              </a:rPr>
              <a:t>, </a:t>
            </a:r>
            <a:r>
              <a:rPr lang="en-US" altLang="ko-KR" sz="1100" dirty="0">
                <a:latin typeface="Arial" panose="020B0604020202020204" pitchFamily="34" charset="0"/>
                <a:cs typeface="Arial" panose="020B0604020202020204" pitchFamily="34" charset="0"/>
              </a:rPr>
              <a:t>et al., </a:t>
            </a:r>
            <a:r>
              <a:rPr lang="en-US" altLang="ko-KR" sz="1100" dirty="0" smtClean="0">
                <a:latin typeface="Arial" panose="020B0604020202020204" pitchFamily="34" charset="0"/>
                <a:cs typeface="Arial" panose="020B0604020202020204" pitchFamily="34" charset="0"/>
              </a:rPr>
              <a:t>2006) </a:t>
            </a:r>
            <a:endParaRPr lang="ko-KR" altLang="en-US" sz="1100" dirty="0"/>
          </a:p>
        </p:txBody>
      </p:sp>
      <p:sp>
        <p:nvSpPr>
          <p:cNvPr id="44" name="TextBox 43"/>
          <p:cNvSpPr txBox="1"/>
          <p:nvPr/>
        </p:nvSpPr>
        <p:spPr>
          <a:xfrm>
            <a:off x="242635" y="6497734"/>
            <a:ext cx="6154338" cy="2548471"/>
          </a:xfrm>
          <a:prstGeom prst="rect">
            <a:avLst/>
          </a:prstGeom>
          <a:noFill/>
        </p:spPr>
        <p:txBody>
          <a:bodyPr wrap="square" rtlCol="0">
            <a:noAutofit/>
          </a:bodyPr>
          <a:lstStyle/>
          <a:p>
            <a:pPr algn="just"/>
            <a:r>
              <a:rPr lang="en-US" altLang="ko-KR" sz="920" b="1" dirty="0" smtClean="0">
                <a:latin typeface="Arial" panose="020B0604020202020204" pitchFamily="34" charset="0"/>
                <a:cs typeface="Arial" panose="020B0604020202020204" pitchFamily="34" charset="0"/>
              </a:rPr>
              <a:t>Supplementary Figure </a:t>
            </a:r>
            <a:r>
              <a:rPr lang="en-US" altLang="ko-KR" sz="920" b="1" dirty="0" smtClean="0">
                <a:latin typeface="Arial" panose="020B0604020202020204" pitchFamily="34" charset="0"/>
                <a:cs typeface="Arial" panose="020B0604020202020204" pitchFamily="34" charset="0"/>
              </a:rPr>
              <a:t>S5. </a:t>
            </a:r>
            <a:r>
              <a:rPr lang="en-US" altLang="ko-KR" sz="920" b="1" dirty="0" smtClean="0">
                <a:latin typeface="Arial" panose="020B0604020202020204" pitchFamily="34" charset="0"/>
                <a:cs typeface="Arial" panose="020B0604020202020204" pitchFamily="34" charset="0"/>
              </a:rPr>
              <a:t>Examination of activity of compiled </a:t>
            </a:r>
            <a:r>
              <a:rPr lang="en-US" altLang="ko-KR" sz="920" b="1" dirty="0" smtClean="0">
                <a:latin typeface="Arial" panose="020B0604020202020204" pitchFamily="34" charset="0"/>
                <a:cs typeface="Arial" panose="020B0604020202020204" pitchFamily="34" charset="0"/>
              </a:rPr>
              <a:t>siRNAs, derived from </a:t>
            </a:r>
            <a:r>
              <a:rPr lang="en-US" altLang="ko-KR" sz="920" b="1" dirty="0" smtClean="0">
                <a:latin typeface="Arial" panose="020B0604020202020204" pitchFamily="34" charset="0"/>
                <a:cs typeface="Arial" panose="020B0604020202020204" pitchFamily="34" charset="0"/>
              </a:rPr>
              <a:t>previous </a:t>
            </a:r>
            <a:r>
              <a:rPr lang="en-US" altLang="ko-KR" sz="920" b="1" dirty="0" smtClean="0">
                <a:latin typeface="Arial" panose="020B0604020202020204" pitchFamily="34" charset="0"/>
                <a:cs typeface="Arial" panose="020B0604020202020204" pitchFamily="34" charset="0"/>
              </a:rPr>
              <a:t>study, with </a:t>
            </a:r>
            <a:r>
              <a:rPr lang="en-US" altLang="ko-KR" sz="920" b="1" dirty="0" smtClean="0">
                <a:latin typeface="Arial" panose="020B0604020202020204" pitchFamily="34" charset="0"/>
                <a:cs typeface="Arial" panose="020B0604020202020204" pitchFamily="34" charset="0"/>
              </a:rPr>
              <a:t>stability of transitional nucleation (</a:t>
            </a:r>
            <a:r>
              <a:rPr lang="en-US" altLang="ko-KR" sz="920" b="1" dirty="0">
                <a:latin typeface="Symbol" panose="05050102010706020507" pitchFamily="18" charset="2"/>
                <a:cs typeface="Arial" pitchFamily="34" charset="0"/>
              </a:rPr>
              <a:t>D</a:t>
            </a:r>
            <a:r>
              <a:rPr lang="en-US" altLang="ko-KR" sz="920" b="1" dirty="0" smtClean="0">
                <a:latin typeface="Arial" panose="020B0604020202020204" pitchFamily="34" charset="0"/>
                <a:cs typeface="Arial" panose="020B0604020202020204" pitchFamily="34" charset="0"/>
              </a:rPr>
              <a:t>G[2:6]). </a:t>
            </a:r>
            <a:r>
              <a:rPr lang="en-US" altLang="ko-KR" sz="920" dirty="0" smtClean="0">
                <a:latin typeface="Arial" panose="020B0604020202020204" pitchFamily="34" charset="0"/>
                <a:cs typeface="Arial" panose="020B0604020202020204" pitchFamily="34" charset="0"/>
              </a:rPr>
              <a:t>(A) </a:t>
            </a:r>
            <a:r>
              <a:rPr lang="en-US" altLang="ko-KR" sz="920" dirty="0">
                <a:latin typeface="Arial" panose="020B0604020202020204" pitchFamily="34" charset="0"/>
                <a:cs typeface="Arial" panose="020B0604020202020204" pitchFamily="34" charset="0"/>
              </a:rPr>
              <a:t>Additional high-confidence siRNAs (n=9), retrieved from a previous study (</a:t>
            </a:r>
            <a:r>
              <a:rPr lang="en-US" altLang="ko-KR" sz="920" dirty="0" err="1">
                <a:latin typeface="Arial" panose="020B0604020202020204" pitchFamily="34" charset="0"/>
                <a:cs typeface="Arial" panose="020B0604020202020204" pitchFamily="34" charset="0"/>
              </a:rPr>
              <a:t>Ui-Tei</a:t>
            </a:r>
            <a:r>
              <a:rPr lang="en-US" altLang="ko-KR" sz="920" dirty="0">
                <a:latin typeface="Arial" panose="020B0604020202020204" pitchFamily="34" charset="0"/>
                <a:cs typeface="Arial" panose="020B0604020202020204" pitchFamily="34" charset="0"/>
              </a:rPr>
              <a:t>, et al., 2008) and listed in Supplementary Table </a:t>
            </a:r>
            <a:r>
              <a:rPr lang="en-US" altLang="ko-KR" sz="920" dirty="0" smtClean="0">
                <a:latin typeface="Arial" panose="020B0604020202020204" pitchFamily="34" charset="0"/>
                <a:cs typeface="Arial" panose="020B0604020202020204" pitchFamily="34" charset="0"/>
              </a:rPr>
              <a:t>S5, </a:t>
            </a:r>
            <a:r>
              <a:rPr lang="en-US" altLang="ko-KR" sz="920" dirty="0">
                <a:latin typeface="Arial" panose="020B0604020202020204" pitchFamily="34" charset="0"/>
                <a:cs typeface="Arial" panose="020B0604020202020204" pitchFamily="34" charset="0"/>
              </a:rPr>
              <a:t>were examined for their inhibitory activity depending on the stability of transitional nucleation (</a:t>
            </a:r>
            <a:r>
              <a:rPr lang="en-US" altLang="ko-KR" sz="920" dirty="0">
                <a:latin typeface="Symbol" panose="05050102010706020507" pitchFamily="18" charset="2"/>
                <a:cs typeface="Arial" pitchFamily="34" charset="0"/>
              </a:rPr>
              <a:t>D</a:t>
            </a:r>
            <a:r>
              <a:rPr lang="en-US" altLang="ko-KR" sz="920" dirty="0">
                <a:latin typeface="Arial" panose="020B0604020202020204" pitchFamily="34" charset="0"/>
                <a:cs typeface="Arial" panose="020B0604020202020204" pitchFamily="34" charset="0"/>
              </a:rPr>
              <a:t>G[2:6]) (represented as red dots) together with the results in Figure </a:t>
            </a:r>
            <a:r>
              <a:rPr lang="en-US" altLang="ko-KR" sz="920" dirty="0" smtClean="0">
                <a:latin typeface="Arial" panose="020B0604020202020204" pitchFamily="34" charset="0"/>
                <a:cs typeface="Arial" panose="020B0604020202020204" pitchFamily="34" charset="0"/>
              </a:rPr>
              <a:t>2E, </a:t>
            </a:r>
            <a:r>
              <a:rPr lang="en-US" altLang="ko-KR" sz="920" dirty="0">
                <a:latin typeface="Arial" panose="020B0604020202020204" pitchFamily="34" charset="0"/>
                <a:cs typeface="Arial" panose="020B0604020202020204" pitchFamily="34" charset="0"/>
              </a:rPr>
              <a:t>where the additional high-confident compiled siRNAs (n=322) derived from the previous report (</a:t>
            </a:r>
            <a:r>
              <a:rPr lang="en-US" altLang="ko-KR" sz="920" dirty="0" err="1">
                <a:latin typeface="Arial" panose="020B0604020202020204" pitchFamily="34" charset="0"/>
                <a:cs typeface="Arial" panose="020B0604020202020204" pitchFamily="34" charset="0"/>
              </a:rPr>
              <a:t>Huesken</a:t>
            </a:r>
            <a:r>
              <a:rPr lang="en-US" altLang="ko-KR" sz="920" dirty="0">
                <a:latin typeface="Arial" panose="020B0604020202020204" pitchFamily="34" charset="0"/>
                <a:cs typeface="Arial" panose="020B0604020202020204" pitchFamily="34" charset="0"/>
              </a:rPr>
              <a:t>, et al., 2005) were analyzed. </a:t>
            </a:r>
            <a:r>
              <a:rPr lang="en-US" altLang="ko-KR" sz="920" dirty="0" smtClean="0">
                <a:latin typeface="Arial" panose="020B0604020202020204" pitchFamily="34" charset="0"/>
                <a:cs typeface="Arial" panose="020B0604020202020204" pitchFamily="34" charset="0"/>
              </a:rPr>
              <a:t>(B) High-confidence </a:t>
            </a:r>
            <a:r>
              <a:rPr lang="en-US" altLang="ko-KR" sz="920" dirty="0">
                <a:latin typeface="Arial" panose="020B0604020202020204" pitchFamily="34" charset="0"/>
                <a:cs typeface="Arial" panose="020B0604020202020204" pitchFamily="34" charset="0"/>
              </a:rPr>
              <a:t>results of the compiled </a:t>
            </a:r>
            <a:r>
              <a:rPr lang="en-US" altLang="ko-KR" sz="920" dirty="0" smtClean="0">
                <a:latin typeface="Arial" panose="020B0604020202020204" pitchFamily="34" charset="0"/>
                <a:cs typeface="Arial" panose="020B0604020202020204" pitchFamily="34" charset="0"/>
              </a:rPr>
              <a:t>siRNA (n=176, Supplementary Table S6A), derived and selected </a:t>
            </a:r>
            <a:r>
              <a:rPr lang="en-US" altLang="ko-KR" sz="920" dirty="0" smtClean="0">
                <a:latin typeface="Arial" panose="020B0604020202020204" pitchFamily="34" charset="0"/>
                <a:cs typeface="Arial" panose="020B0604020202020204" pitchFamily="34" charset="0"/>
              </a:rPr>
              <a:t>from </a:t>
            </a:r>
            <a:r>
              <a:rPr lang="en-US" altLang="ko-KR" sz="920" dirty="0" smtClean="0">
                <a:latin typeface="Arial" panose="020B0604020202020204" pitchFamily="34" charset="0"/>
                <a:cs typeface="Arial" panose="020B0604020202020204" pitchFamily="34" charset="0"/>
              </a:rPr>
              <a:t>previous study (</a:t>
            </a:r>
            <a:r>
              <a:rPr lang="en-US" altLang="ko-KR" sz="920" dirty="0" err="1" smtClean="0">
                <a:latin typeface="Arial" panose="020B0604020202020204" pitchFamily="34" charset="0"/>
                <a:cs typeface="Arial" panose="020B0604020202020204" pitchFamily="34" charset="0"/>
              </a:rPr>
              <a:t>Shabalina</a:t>
            </a:r>
            <a:r>
              <a:rPr lang="en-US" altLang="ko-KR" sz="920" dirty="0" smtClean="0">
                <a:latin typeface="Arial" panose="020B0604020202020204" pitchFamily="34" charset="0"/>
                <a:cs typeface="Arial" panose="020B0604020202020204" pitchFamily="34" charset="0"/>
              </a:rPr>
              <a:t>, et al., 2006</a:t>
            </a:r>
            <a:r>
              <a:rPr lang="en-US" altLang="ko-KR" sz="920" dirty="0" smtClean="0">
                <a:latin typeface="Arial" panose="020B0604020202020204" pitchFamily="34" charset="0"/>
                <a:cs typeface="Arial" panose="020B0604020202020204" pitchFamily="34" charset="0"/>
              </a:rPr>
              <a:t>) as described in Materials and methods section, </a:t>
            </a:r>
            <a:r>
              <a:rPr lang="en-US" altLang="ko-KR" sz="920" dirty="0" smtClean="0">
                <a:latin typeface="Arial" panose="020B0604020202020204" pitchFamily="34" charset="0"/>
                <a:cs typeface="Arial" panose="020B0604020202020204" pitchFamily="34" charset="0"/>
              </a:rPr>
              <a:t>were analyzed for their experimentally determined on-target activities depending on the stability of transitional nucleation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smtClean="0">
                <a:latin typeface="Arial" panose="020B0604020202020204" pitchFamily="34" charset="0"/>
                <a:cs typeface="Arial" panose="020B0604020202020204" pitchFamily="34" charset="0"/>
              </a:rPr>
              <a:t>]). </a:t>
            </a:r>
            <a:r>
              <a:rPr lang="en-US" altLang="ko-KR" sz="920" dirty="0" smtClean="0">
                <a:latin typeface="Arial" panose="020B0604020202020204" pitchFamily="34" charset="0"/>
                <a:cs typeface="Arial" panose="020B0604020202020204" pitchFamily="34" charset="0"/>
              </a:rPr>
              <a:t>High-confident compiled siRNAs </a:t>
            </a:r>
            <a:r>
              <a:rPr lang="en-US" altLang="ko-KR" sz="920" dirty="0" smtClean="0">
                <a:latin typeface="Arial" panose="020B0604020202020204" pitchFamily="34" charset="0"/>
                <a:cs typeface="Arial" panose="020B0604020202020204" pitchFamily="34" charset="0"/>
              </a:rPr>
              <a:t>were </a:t>
            </a:r>
            <a:r>
              <a:rPr lang="en-US" altLang="ko-KR" sz="920" dirty="0">
                <a:latin typeface="Arial" panose="020B0604020202020204" pitchFamily="34" charset="0"/>
                <a:cs typeface="Arial" panose="020B0604020202020204" pitchFamily="34" charset="0"/>
              </a:rPr>
              <a:t>selected </a:t>
            </a:r>
            <a:r>
              <a:rPr lang="en-US" altLang="ko-KR" sz="920" dirty="0" smtClean="0">
                <a:latin typeface="Arial" panose="020B0604020202020204" pitchFamily="34" charset="0"/>
                <a:cs typeface="Arial" panose="020B0604020202020204" pitchFamily="34" charset="0"/>
              </a:rPr>
              <a:t>by criteria of having </a:t>
            </a:r>
            <a:r>
              <a:rPr lang="en-US" altLang="ko-KR" sz="920" dirty="0">
                <a:latin typeface="Arial" panose="020B0604020202020204" pitchFamily="34" charset="0"/>
                <a:cs typeface="Arial" panose="020B0604020202020204" pitchFamily="34" charset="0"/>
              </a:rPr>
              <a:t>A or U start (</a:t>
            </a:r>
            <a:r>
              <a:rPr lang="en-US" altLang="ko-KR" sz="920" dirty="0" smtClean="0">
                <a:latin typeface="Arial" panose="020B0604020202020204" pitchFamily="34" charset="0"/>
                <a:cs typeface="Arial" panose="020B0604020202020204" pitchFamily="34" charset="0"/>
              </a:rPr>
              <a:t>n=337), which were analyzed in the right panel, and further selected by </a:t>
            </a:r>
            <a:r>
              <a:rPr lang="en-US" altLang="ko-KR" sz="920" dirty="0" smtClean="0">
                <a:latin typeface="Symbol" panose="05050102010706020507" pitchFamily="18" charset="2"/>
                <a:cs typeface="Arial" pitchFamily="34" charset="0"/>
              </a:rPr>
              <a:t>D</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G&lt;0 </a:t>
            </a:r>
            <a:r>
              <a:rPr lang="en-US" altLang="ko-KR" sz="920" dirty="0">
                <a:latin typeface="Arial" panose="020B0604020202020204" pitchFamily="34" charset="0"/>
                <a:cs typeface="Arial" panose="020B0604020202020204" pitchFamily="34" charset="0"/>
              </a:rPr>
              <a:t>(</a:t>
            </a:r>
            <a:r>
              <a:rPr lang="en-US" altLang="ko-KR" sz="920" dirty="0" smtClean="0">
                <a:latin typeface="Arial" panose="020B0604020202020204" pitchFamily="34" charset="0"/>
                <a:cs typeface="Arial" panose="020B0604020202020204" pitchFamily="34" charset="0"/>
              </a:rPr>
              <a:t>n=181</a:t>
            </a:r>
            <a:r>
              <a:rPr lang="en-US" altLang="ko-KR" sz="920" dirty="0" smtClean="0">
                <a:latin typeface="Arial" panose="020B0604020202020204" pitchFamily="34" charset="0"/>
                <a:cs typeface="Arial" panose="020B0604020202020204" pitchFamily="34" charset="0"/>
              </a:rPr>
              <a:t>) (Supplementary Table S6B)</a:t>
            </a:r>
          </a:p>
          <a:p>
            <a:pPr algn="just"/>
            <a:endParaRPr lang="en-US" altLang="ko-KR" sz="920" dirty="0">
              <a:latin typeface="Arial" panose="020B0604020202020204" pitchFamily="34" charset="0"/>
              <a:cs typeface="Arial" panose="020B0604020202020204" pitchFamily="34" charset="0"/>
            </a:endParaRPr>
          </a:p>
          <a:p>
            <a:pPr algn="just"/>
            <a:endParaRPr lang="en-US" altLang="ko-KR" sz="920" dirty="0" smtClean="0">
              <a:latin typeface="Arial" panose="020B0604020202020204" pitchFamily="34" charset="0"/>
              <a:cs typeface="Arial" panose="020B0604020202020204" pitchFamily="34" charset="0"/>
            </a:endParaRPr>
          </a:p>
        </p:txBody>
      </p:sp>
      <mc:AlternateContent xmlns:mc="http://schemas.openxmlformats.org/markup-compatibility/2006">
        <mc:Choice xmlns:cx="http://schemas.microsoft.com/office/drawing/2014/chartex" Requires="cx">
          <p:graphicFrame>
            <p:nvGraphicFramePr>
              <p:cNvPr id="66" name="차트 65"/>
              <p:cNvGraphicFramePr>
                <a:graphicFrameLocks/>
              </p:cNvGraphicFramePr>
              <p:nvPr>
                <p:extLst>
                  <p:ext uri="{D42A27DB-BD31-4B8C-83A1-F6EECF244321}">
                    <p14:modId xmlns:p14="http://schemas.microsoft.com/office/powerpoint/2010/main" val="378781603"/>
                  </p:ext>
                </p:extLst>
              </p:nvPr>
            </p:nvGraphicFramePr>
            <p:xfrm>
              <a:off x="1702217" y="4178305"/>
              <a:ext cx="2880000" cy="1800000"/>
            </p:xfrm>
            <a:graphic>
              <a:graphicData uri="http://schemas.microsoft.com/office/drawing/2014/chartex">
                <c:chart xmlns:c="http://schemas.openxmlformats.org/drawingml/2006/chart" xmlns:r="http://schemas.openxmlformats.org/officeDocument/2006/relationships" r:id="rId2"/>
              </a:graphicData>
            </a:graphic>
          </p:graphicFrame>
        </mc:Choice>
        <mc:Fallback>
          <p:pic>
            <p:nvPicPr>
              <p:cNvPr id="66" name="차트 65"/>
              <p:cNvPicPr>
                <a:picLocks noGrp="1" noRot="1" noChangeAspect="1" noMove="1" noResize="1" noEditPoints="1" noAdjustHandles="1" noChangeArrowheads="1" noChangeShapeType="1"/>
              </p:cNvPicPr>
              <p:nvPr/>
            </p:nvPicPr>
            <p:blipFill>
              <a:blip r:embed="rId3"/>
              <a:stretch>
                <a:fillRect/>
              </a:stretch>
            </p:blipFill>
            <p:spPr>
              <a:xfrm>
                <a:off x="1702217" y="4178305"/>
                <a:ext cx="2880000" cy="1800000"/>
              </a:xfrm>
              <a:prstGeom prst="rect">
                <a:avLst/>
              </a:prstGeom>
            </p:spPr>
          </p:pic>
        </mc:Fallback>
      </mc:AlternateContent>
      <p:sp>
        <p:nvSpPr>
          <p:cNvPr id="67" name="TextBox 66"/>
          <p:cNvSpPr txBox="1"/>
          <p:nvPr/>
        </p:nvSpPr>
        <p:spPr>
          <a:xfrm>
            <a:off x="2143976" y="4359208"/>
            <a:ext cx="633110" cy="246221"/>
          </a:xfrm>
          <a:prstGeom prst="rect">
            <a:avLst/>
          </a:prstGeom>
          <a:noFill/>
        </p:spPr>
        <p:txBody>
          <a:bodyPr wrap="square" rtlCol="0">
            <a:spAutoFit/>
          </a:bodyPr>
          <a:lstStyle/>
          <a:p>
            <a:r>
              <a:rPr lang="en-US" altLang="ko-KR" sz="1000" dirty="0">
                <a:latin typeface="Arial" panose="020B0604020202020204" pitchFamily="34" charset="0"/>
                <a:cs typeface="Arial" panose="020B0604020202020204" pitchFamily="34" charset="0"/>
              </a:rPr>
              <a:t>(</a:t>
            </a:r>
            <a:r>
              <a:rPr lang="en-US" altLang="ko-KR" sz="1000" dirty="0" smtClean="0">
                <a:latin typeface="Arial" panose="020B0604020202020204" pitchFamily="34" charset="0"/>
                <a:cs typeface="Arial" panose="020B0604020202020204" pitchFamily="34" charset="0"/>
              </a:rPr>
              <a:t>n=176)</a:t>
            </a:r>
            <a:endParaRPr lang="ko-KR" altLang="en-US" sz="1000" dirty="0">
              <a:latin typeface="Arial" panose="020B0604020202020204" pitchFamily="34" charset="0"/>
              <a:cs typeface="Arial" panose="020B0604020202020204" pitchFamily="34" charset="0"/>
            </a:endParaRPr>
          </a:p>
        </p:txBody>
      </p:sp>
      <p:sp>
        <p:nvSpPr>
          <p:cNvPr id="68" name="TextBox 67"/>
          <p:cNvSpPr txBox="1"/>
          <p:nvPr/>
        </p:nvSpPr>
        <p:spPr>
          <a:xfrm>
            <a:off x="2646076" y="5868695"/>
            <a:ext cx="1347828" cy="246221"/>
          </a:xfrm>
          <a:prstGeom prst="rect">
            <a:avLst/>
          </a:prstGeom>
          <a:noFill/>
        </p:spPr>
        <p:txBody>
          <a:bodyPr wrap="square" lIns="0" rIns="0" rtlCol="0">
            <a:spAutoFit/>
          </a:bodyPr>
          <a:lstStyle/>
          <a:p>
            <a:pPr algn="ctr"/>
            <a:r>
              <a:rPr lang="en-US" altLang="ko-KR" sz="1000" dirty="0">
                <a:latin typeface="Symbol" panose="05050102010706020507" pitchFamily="18" charset="2"/>
                <a:cs typeface="Arial" pitchFamily="34" charset="0"/>
              </a:rPr>
              <a:t>D</a:t>
            </a:r>
            <a:r>
              <a:rPr lang="en-US" altLang="ko-KR" sz="1000" dirty="0">
                <a:latin typeface="Arial" pitchFamily="34" charset="0"/>
                <a:cs typeface="Arial" pitchFamily="34" charset="0"/>
              </a:rPr>
              <a:t>G[2:6] (kcal mol</a:t>
            </a:r>
            <a:r>
              <a:rPr lang="en-US" altLang="ko-KR" sz="1000" baseline="30000" dirty="0">
                <a:latin typeface="Arial" pitchFamily="34" charset="0"/>
                <a:cs typeface="Arial" pitchFamily="34" charset="0"/>
              </a:rPr>
              <a:t>-1</a:t>
            </a:r>
            <a:r>
              <a:rPr lang="en-US" altLang="ko-KR" sz="1000" dirty="0">
                <a:latin typeface="Arial" pitchFamily="34" charset="0"/>
                <a:cs typeface="Arial" pitchFamily="34" charset="0"/>
              </a:rPr>
              <a:t>)</a:t>
            </a:r>
            <a:endParaRPr lang="ko-KR" altLang="en-US" sz="1000" dirty="0">
              <a:latin typeface="Arial" pitchFamily="34" charset="0"/>
              <a:cs typeface="Arial" pitchFamily="34" charset="0"/>
            </a:endParaRPr>
          </a:p>
        </p:txBody>
      </p:sp>
      <p:sp>
        <p:nvSpPr>
          <p:cNvPr id="70" name="TextBox 69"/>
          <p:cNvSpPr txBox="1"/>
          <p:nvPr/>
        </p:nvSpPr>
        <p:spPr>
          <a:xfrm>
            <a:off x="1397325" y="4046981"/>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71" name="TextBox 70"/>
          <p:cNvSpPr txBox="1"/>
          <p:nvPr/>
        </p:nvSpPr>
        <p:spPr>
          <a:xfrm rot="16200000">
            <a:off x="783032" y="4840653"/>
            <a:ext cx="1809862" cy="246221"/>
          </a:xfrm>
          <a:prstGeom prst="rect">
            <a:avLst/>
          </a:prstGeom>
          <a:noFill/>
        </p:spPr>
        <p:txBody>
          <a:bodyPr wrap="square" rtlCol="0">
            <a:spAutoFit/>
          </a:bodyPr>
          <a:lstStyle/>
          <a:p>
            <a:pPr algn="ctr"/>
            <a:r>
              <a:rPr lang="en-US" altLang="ko-KR" sz="1000" dirty="0" smtClean="0">
                <a:latin typeface="Arial" panose="020B0604020202020204" pitchFamily="34" charset="0"/>
                <a:cs typeface="Arial" panose="020B0604020202020204" pitchFamily="34" charset="0"/>
              </a:rPr>
              <a:t>Reporter activity</a:t>
            </a:r>
            <a:endParaRPr lang="ko-KR" altLang="en-US" sz="1000" dirty="0">
              <a:latin typeface="Arial" panose="020B0604020202020204" pitchFamily="34" charset="0"/>
              <a:cs typeface="Arial" panose="020B0604020202020204" pitchFamily="34" charset="0"/>
            </a:endParaRPr>
          </a:p>
        </p:txBody>
      </p:sp>
      <p:cxnSp>
        <p:nvCxnSpPr>
          <p:cNvPr id="72" name="직선 연결선 71"/>
          <p:cNvCxnSpPr/>
          <p:nvPr/>
        </p:nvCxnSpPr>
        <p:spPr>
          <a:xfrm flipV="1">
            <a:off x="2810994" y="4456238"/>
            <a:ext cx="0" cy="111282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922167" y="807515"/>
            <a:ext cx="304892"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sp>
        <p:nvSpPr>
          <p:cNvPr id="74" name="TextBox 73"/>
          <p:cNvSpPr txBox="1"/>
          <p:nvPr/>
        </p:nvSpPr>
        <p:spPr>
          <a:xfrm rot="16200000">
            <a:off x="185770" y="1865720"/>
            <a:ext cx="1832210" cy="246221"/>
          </a:xfrm>
          <a:prstGeom prst="rect">
            <a:avLst/>
          </a:prstGeom>
          <a:noFill/>
        </p:spPr>
        <p:txBody>
          <a:bodyPr wrap="square" rtlCol="0">
            <a:spAutoFit/>
          </a:bodyPr>
          <a:lstStyle/>
          <a:p>
            <a:pPr algn="ctr"/>
            <a:r>
              <a:rPr lang="en-US" altLang="ko-KR" sz="1000" dirty="0" smtClean="0">
                <a:latin typeface="Arial" panose="020B0604020202020204" pitchFamily="34" charset="0"/>
                <a:cs typeface="Arial" panose="020B0604020202020204" pitchFamily="34" charset="0"/>
              </a:rPr>
              <a:t>Normalized Inhibitory </a:t>
            </a:r>
            <a:r>
              <a:rPr lang="en-US" altLang="ko-KR" sz="1000" dirty="0" smtClean="0">
                <a:latin typeface="Arial" panose="020B0604020202020204" pitchFamily="34" charset="0"/>
                <a:cs typeface="Arial" panose="020B0604020202020204" pitchFamily="34" charset="0"/>
              </a:rPr>
              <a:t>activity</a:t>
            </a:r>
            <a:endParaRPr lang="ko-KR" altLang="en-US" sz="1000" dirty="0">
              <a:latin typeface="Arial" panose="020B0604020202020204" pitchFamily="34" charset="0"/>
              <a:cs typeface="Arial" panose="020B0604020202020204" pitchFamily="34" charset="0"/>
            </a:endParaRPr>
          </a:p>
        </p:txBody>
      </p:sp>
      <p:sp>
        <p:nvSpPr>
          <p:cNvPr id="75" name="TextBox 74"/>
          <p:cNvSpPr txBox="1"/>
          <p:nvPr/>
        </p:nvSpPr>
        <p:spPr>
          <a:xfrm>
            <a:off x="2169790" y="3374326"/>
            <a:ext cx="2252889" cy="203555"/>
          </a:xfrm>
          <a:prstGeom prst="rect">
            <a:avLst/>
          </a:prstGeom>
          <a:noFill/>
        </p:spPr>
        <p:txBody>
          <a:bodyPr wrap="square" rtlCol="0">
            <a:spAutoFit/>
          </a:bodyPr>
          <a:lstStyle/>
          <a:p>
            <a:pPr algn="ctr"/>
            <a:r>
              <a:rPr lang="en-US" altLang="ko-KR" sz="1000" dirty="0">
                <a:latin typeface="Symbol" panose="05050102010706020507" pitchFamily="18" charset="2"/>
                <a:cs typeface="Arial" pitchFamily="34" charset="0"/>
              </a:rPr>
              <a:t>D</a:t>
            </a:r>
            <a:r>
              <a:rPr lang="en-US" altLang="ko-KR" sz="1000" dirty="0">
                <a:latin typeface="Arial" pitchFamily="34" charset="0"/>
                <a:cs typeface="Arial" pitchFamily="34" charset="0"/>
              </a:rPr>
              <a:t>G[2:6] (kcal mol</a:t>
            </a:r>
            <a:r>
              <a:rPr lang="en-US" altLang="ko-KR" sz="1000" baseline="30000" dirty="0">
                <a:latin typeface="Arial" pitchFamily="34" charset="0"/>
                <a:cs typeface="Arial" pitchFamily="34" charset="0"/>
              </a:rPr>
              <a:t>-1</a:t>
            </a:r>
            <a:r>
              <a:rPr lang="en-US" altLang="ko-KR" sz="1000" dirty="0">
                <a:latin typeface="Arial" pitchFamily="34" charset="0"/>
                <a:cs typeface="Arial" pitchFamily="34" charset="0"/>
              </a:rPr>
              <a:t>)</a:t>
            </a:r>
            <a:endParaRPr lang="ko-KR" altLang="en-US" sz="1000" dirty="0">
              <a:latin typeface="Arial" pitchFamily="34" charset="0"/>
              <a:cs typeface="Arial" pitchFamily="34" charset="0"/>
            </a:endParaRPr>
          </a:p>
        </p:txBody>
      </p:sp>
      <p:pic>
        <p:nvPicPr>
          <p:cNvPr id="76" name="차트 7"/>
          <p:cNvPicPr>
            <a:picLocks noGrp="1" noRot="1" noChangeAspect="1" noMove="1" noResize="1" noEditPoints="1" noAdjustHandles="1" noChangeArrowheads="1" noChangeShapeType="1"/>
          </p:cNvPicPr>
          <p:nvPr/>
        </p:nvPicPr>
        <p:blipFill>
          <a:blip r:embed="rId4"/>
          <a:stretch>
            <a:fillRect/>
          </a:stretch>
        </p:blipFill>
        <p:spPr>
          <a:xfrm>
            <a:off x="1149576" y="831979"/>
            <a:ext cx="3984515" cy="2633921"/>
          </a:xfrm>
          <a:prstGeom prst="rect">
            <a:avLst/>
          </a:prstGeom>
        </p:spPr>
      </p:pic>
      <p:cxnSp>
        <p:nvCxnSpPr>
          <p:cNvPr id="77" name="직선 연결선 76"/>
          <p:cNvCxnSpPr/>
          <p:nvPr/>
        </p:nvCxnSpPr>
        <p:spPr>
          <a:xfrm flipV="1">
            <a:off x="2760251" y="992870"/>
            <a:ext cx="0" cy="213623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8" name="직사각형 77"/>
          <p:cNvSpPr/>
          <p:nvPr/>
        </p:nvSpPr>
        <p:spPr>
          <a:xfrm>
            <a:off x="1509553" y="826505"/>
            <a:ext cx="1508746" cy="246221"/>
          </a:xfrm>
          <a:prstGeom prst="rect">
            <a:avLst/>
          </a:prstGeom>
        </p:spPr>
        <p:txBody>
          <a:bodyPr wrap="none">
            <a:spAutoFit/>
          </a:bodyPr>
          <a:lstStyle/>
          <a:p>
            <a:r>
              <a:rPr lang="ko-KR" altLang="en-US" sz="1000" dirty="0">
                <a:latin typeface="Arial" panose="020B0604020202020204" pitchFamily="34" charset="0"/>
                <a:cs typeface="Arial" panose="020B0604020202020204" pitchFamily="34" charset="0"/>
              </a:rPr>
              <a:t>(</a:t>
            </a:r>
            <a:r>
              <a:rPr lang="ko-KR" altLang="en-US" sz="1000" dirty="0" err="1" smtClean="0">
                <a:latin typeface="Arial" panose="020B0604020202020204" pitchFamily="34" charset="0"/>
                <a:cs typeface="Arial" panose="020B0604020202020204" pitchFamily="34" charset="0"/>
              </a:rPr>
              <a:t>Huesken</a:t>
            </a:r>
            <a:r>
              <a:rPr lang="ko-KR" altLang="en-US" sz="1000" dirty="0" smtClean="0">
                <a:latin typeface="Arial" panose="020B0604020202020204" pitchFamily="34" charset="0"/>
                <a:cs typeface="Arial" panose="020B0604020202020204" pitchFamily="34" charset="0"/>
              </a:rPr>
              <a:t>, </a:t>
            </a:r>
            <a:r>
              <a:rPr lang="ko-KR" altLang="en-US" sz="1000" dirty="0" err="1">
                <a:latin typeface="Arial" panose="020B0604020202020204" pitchFamily="34" charset="0"/>
                <a:cs typeface="Arial" panose="020B0604020202020204" pitchFamily="34" charset="0"/>
              </a:rPr>
              <a:t>et</a:t>
            </a:r>
            <a:r>
              <a:rPr lang="ko-KR" altLang="en-US" sz="1000" dirty="0">
                <a:latin typeface="Arial" panose="020B0604020202020204" pitchFamily="34" charset="0"/>
                <a:cs typeface="Arial" panose="020B0604020202020204" pitchFamily="34" charset="0"/>
              </a:rPr>
              <a:t> </a:t>
            </a:r>
            <a:r>
              <a:rPr lang="ko-KR" altLang="en-US" sz="1000" dirty="0" err="1">
                <a:latin typeface="Arial" panose="020B0604020202020204" pitchFamily="34" charset="0"/>
                <a:cs typeface="Arial" panose="020B0604020202020204" pitchFamily="34" charset="0"/>
              </a:rPr>
              <a:t>al</a:t>
            </a:r>
            <a:r>
              <a:rPr lang="ko-KR" altLang="en-US" sz="1000" dirty="0">
                <a:latin typeface="Arial" panose="020B0604020202020204" pitchFamily="34" charset="0"/>
                <a:cs typeface="Arial" panose="020B0604020202020204" pitchFamily="34" charset="0"/>
              </a:rPr>
              <a:t>., </a:t>
            </a:r>
            <a:r>
              <a:rPr lang="ko-KR" altLang="en-US" sz="1000" dirty="0" smtClean="0">
                <a:latin typeface="Arial" panose="020B0604020202020204" pitchFamily="34" charset="0"/>
                <a:cs typeface="Arial" panose="020B0604020202020204" pitchFamily="34" charset="0"/>
              </a:rPr>
              <a:t>200</a:t>
            </a:r>
            <a:r>
              <a:rPr lang="en-US" altLang="ko-KR" sz="1000" dirty="0" smtClean="0">
                <a:latin typeface="Arial" panose="020B0604020202020204" pitchFamily="34" charset="0"/>
                <a:cs typeface="Arial" panose="020B0604020202020204" pitchFamily="34" charset="0"/>
              </a:rPr>
              <a:t>5</a:t>
            </a:r>
            <a:r>
              <a:rPr lang="ko-KR" altLang="en-US" sz="1000" dirty="0" smtClean="0">
                <a:latin typeface="Arial" panose="020B0604020202020204" pitchFamily="34" charset="0"/>
                <a:cs typeface="Arial" panose="020B0604020202020204" pitchFamily="34" charset="0"/>
              </a:rPr>
              <a:t>) </a:t>
            </a:r>
            <a:endParaRPr lang="ko-KR" altLang="en-US" sz="1000" dirty="0">
              <a:latin typeface="Arial" panose="020B0604020202020204" pitchFamily="34" charset="0"/>
              <a:cs typeface="Arial" panose="020B0604020202020204" pitchFamily="34" charset="0"/>
            </a:endParaRPr>
          </a:p>
        </p:txBody>
      </p:sp>
      <p:sp>
        <p:nvSpPr>
          <p:cNvPr id="79" name="TextBox 78"/>
          <p:cNvSpPr txBox="1"/>
          <p:nvPr/>
        </p:nvSpPr>
        <p:spPr>
          <a:xfrm>
            <a:off x="1514820" y="1095074"/>
            <a:ext cx="633110" cy="246221"/>
          </a:xfrm>
          <a:prstGeom prst="rect">
            <a:avLst/>
          </a:prstGeom>
          <a:noFill/>
        </p:spPr>
        <p:txBody>
          <a:bodyPr wrap="square" rtlCol="0">
            <a:spAutoFit/>
          </a:bodyPr>
          <a:lstStyle/>
          <a:p>
            <a:r>
              <a:rPr lang="en-US" altLang="ko-KR" sz="1000" dirty="0">
                <a:latin typeface="Arial" panose="020B0604020202020204" pitchFamily="34" charset="0"/>
                <a:cs typeface="Arial" panose="020B0604020202020204" pitchFamily="34" charset="0"/>
              </a:rPr>
              <a:t>(</a:t>
            </a:r>
            <a:r>
              <a:rPr lang="en-US" altLang="ko-KR" sz="1000" dirty="0" smtClean="0">
                <a:latin typeface="Arial" panose="020B0604020202020204" pitchFamily="34" charset="0"/>
                <a:cs typeface="Arial" panose="020B0604020202020204" pitchFamily="34" charset="0"/>
              </a:rPr>
              <a:t>n=322)</a:t>
            </a:r>
            <a:endParaRPr lang="ko-KR" altLang="en-US" sz="1000" dirty="0">
              <a:latin typeface="Arial" panose="020B0604020202020204" pitchFamily="34" charset="0"/>
              <a:cs typeface="Arial" panose="020B0604020202020204" pitchFamily="34" charset="0"/>
            </a:endParaRPr>
          </a:p>
        </p:txBody>
      </p:sp>
      <p:sp>
        <p:nvSpPr>
          <p:cNvPr id="80" name="직사각형 79"/>
          <p:cNvSpPr/>
          <p:nvPr/>
        </p:nvSpPr>
        <p:spPr>
          <a:xfrm>
            <a:off x="4012602" y="1120808"/>
            <a:ext cx="1121489" cy="19701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81" name="차트 80"/>
          <p:cNvGraphicFramePr>
            <a:graphicFrameLocks/>
          </p:cNvGraphicFramePr>
          <p:nvPr>
            <p:extLst>
              <p:ext uri="{D42A27DB-BD31-4B8C-83A1-F6EECF244321}">
                <p14:modId xmlns:p14="http://schemas.microsoft.com/office/powerpoint/2010/main" val="3168899116"/>
              </p:ext>
            </p:extLst>
          </p:nvPr>
        </p:nvGraphicFramePr>
        <p:xfrm>
          <a:off x="1528459" y="959436"/>
          <a:ext cx="4064872" cy="2804196"/>
        </p:xfrm>
        <a:graphic>
          <a:graphicData uri="http://schemas.openxmlformats.org/drawingml/2006/chart">
            <c:chart xmlns:c="http://schemas.openxmlformats.org/drawingml/2006/chart" xmlns:r="http://schemas.openxmlformats.org/officeDocument/2006/relationships" r:id="rId5"/>
          </a:graphicData>
        </a:graphic>
      </p:graphicFrame>
      <p:sp>
        <p:nvSpPr>
          <p:cNvPr id="82" name="직사각형 81"/>
          <p:cNvSpPr/>
          <p:nvPr/>
        </p:nvSpPr>
        <p:spPr>
          <a:xfrm>
            <a:off x="4730318" y="931026"/>
            <a:ext cx="637192" cy="311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3" name="직사각형 82"/>
          <p:cNvSpPr/>
          <p:nvPr/>
        </p:nvSpPr>
        <p:spPr>
          <a:xfrm>
            <a:off x="4677507" y="951427"/>
            <a:ext cx="1208985" cy="246221"/>
          </a:xfrm>
          <a:prstGeom prst="rect">
            <a:avLst/>
          </a:prstGeom>
        </p:spPr>
        <p:txBody>
          <a:bodyPr wrap="none">
            <a:spAutoFit/>
          </a:bodyPr>
          <a:lstStyle/>
          <a:p>
            <a:r>
              <a:rPr lang="ko-KR" altLang="en-US" sz="1000" dirty="0">
                <a:solidFill>
                  <a:srgbClr val="FF0000"/>
                </a:solidFill>
              </a:rPr>
              <a:t>(</a:t>
            </a:r>
            <a:r>
              <a:rPr lang="ko-KR" altLang="en-US" sz="1000" dirty="0" err="1">
                <a:solidFill>
                  <a:srgbClr val="FF0000"/>
                </a:solidFill>
              </a:rPr>
              <a:t>Ui-Tei</a:t>
            </a:r>
            <a:r>
              <a:rPr lang="ko-KR" altLang="en-US" sz="1000" dirty="0">
                <a:solidFill>
                  <a:srgbClr val="FF0000"/>
                </a:solidFill>
              </a:rPr>
              <a:t>, </a:t>
            </a:r>
            <a:r>
              <a:rPr lang="ko-KR" altLang="en-US" sz="1000" dirty="0" err="1">
                <a:solidFill>
                  <a:srgbClr val="FF0000"/>
                </a:solidFill>
              </a:rPr>
              <a:t>et</a:t>
            </a:r>
            <a:r>
              <a:rPr lang="ko-KR" altLang="en-US" sz="1000" dirty="0">
                <a:solidFill>
                  <a:srgbClr val="FF0000"/>
                </a:solidFill>
              </a:rPr>
              <a:t> </a:t>
            </a:r>
            <a:r>
              <a:rPr lang="ko-KR" altLang="en-US" sz="1000" dirty="0" err="1">
                <a:solidFill>
                  <a:srgbClr val="FF0000"/>
                </a:solidFill>
              </a:rPr>
              <a:t>al</a:t>
            </a:r>
            <a:r>
              <a:rPr lang="ko-KR" altLang="en-US" sz="1000" dirty="0">
                <a:solidFill>
                  <a:srgbClr val="FF0000"/>
                </a:solidFill>
              </a:rPr>
              <a:t>., 2008)</a:t>
            </a:r>
          </a:p>
        </p:txBody>
      </p:sp>
    </p:spTree>
    <p:extLst>
      <p:ext uri="{BB962C8B-B14F-4D97-AF65-F5344CB8AC3E}">
        <p14:creationId xmlns:p14="http://schemas.microsoft.com/office/powerpoint/2010/main" val="684606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108" y="134816"/>
            <a:ext cx="2177199"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a:t>
            </a:r>
            <a:r>
              <a:rPr lang="en-US" altLang="ko-KR" sz="1292" b="1" dirty="0" smtClean="0">
                <a:latin typeface="Arial" panose="020B0604020202020204" pitchFamily="34" charset="0"/>
                <a:cs typeface="Arial" panose="020B0604020202020204" pitchFamily="34" charset="0"/>
              </a:rPr>
              <a:t>Figure S6</a:t>
            </a:r>
            <a:endParaRPr lang="ko-KR" altLang="en-US" sz="1292" b="1" dirty="0">
              <a:latin typeface="Arial" panose="020B0604020202020204" pitchFamily="34" charset="0"/>
              <a:cs typeface="Arial" panose="020B0604020202020204" pitchFamily="34" charset="0"/>
            </a:endParaRPr>
          </a:p>
        </p:txBody>
      </p:sp>
      <p:sp>
        <p:nvSpPr>
          <p:cNvPr id="3" name="TextBox 2"/>
          <p:cNvSpPr txBox="1"/>
          <p:nvPr/>
        </p:nvSpPr>
        <p:spPr>
          <a:xfrm>
            <a:off x="345073" y="4153382"/>
            <a:ext cx="6154338" cy="2581526"/>
          </a:xfrm>
          <a:prstGeom prst="rect">
            <a:avLst/>
          </a:prstGeom>
          <a:noFill/>
        </p:spPr>
        <p:txBody>
          <a:bodyPr wrap="square" rtlCol="0">
            <a:noAutofit/>
          </a:bodyPr>
          <a:lstStyle/>
          <a:p>
            <a:pPr algn="just"/>
            <a:r>
              <a:rPr lang="en-US" altLang="ko-KR" sz="920" b="1" dirty="0" smtClean="0">
                <a:latin typeface="Arial" panose="020B0604020202020204" pitchFamily="34" charset="0"/>
                <a:cs typeface="Arial" panose="020B0604020202020204" pitchFamily="34" charset="0"/>
              </a:rPr>
              <a:t>Supplementary Figure S6. The workflow of </a:t>
            </a:r>
            <a:r>
              <a:rPr lang="en-US" altLang="ko-KR" sz="920" b="1" dirty="0" err="1" smtClean="0">
                <a:latin typeface="Arial" panose="020B0604020202020204" pitchFamily="34" charset="0"/>
                <a:cs typeface="Arial" panose="020B0604020202020204" pitchFamily="34" charset="0"/>
              </a:rPr>
              <a:t>siAbasic</a:t>
            </a:r>
            <a:r>
              <a:rPr lang="en-US" altLang="ko-KR" sz="920" dirty="0" smtClean="0">
                <a:latin typeface="Arial" panose="020B0604020202020204" pitchFamily="34" charset="0"/>
                <a:cs typeface="Arial" panose="020B0604020202020204" pitchFamily="34" charset="0"/>
              </a:rPr>
              <a:t>. Only the coding sequences, annotated by </a:t>
            </a:r>
            <a:r>
              <a:rPr lang="en-US" altLang="ko-KR" sz="920" dirty="0" err="1" smtClean="0">
                <a:latin typeface="Arial" panose="020B0604020202020204" pitchFamily="34" charset="0"/>
                <a:cs typeface="Arial" panose="020B0604020202020204" pitchFamily="34" charset="0"/>
              </a:rPr>
              <a:t>RefSeq</a:t>
            </a:r>
            <a:r>
              <a:rPr lang="en-US" altLang="ko-KR" sz="920" dirty="0" smtClean="0">
                <a:latin typeface="Arial" panose="020B0604020202020204" pitchFamily="34" charset="0"/>
                <a:cs typeface="Arial" panose="020B0604020202020204" pitchFamily="34" charset="0"/>
              </a:rPr>
              <a:t>, were retrieved through UCSC Genome Browser (</a:t>
            </a:r>
            <a:r>
              <a:rPr lang="en-US" altLang="ko-KR" sz="920" dirty="0" smtClean="0">
                <a:latin typeface="Arial" panose="020B0604020202020204" pitchFamily="34" charset="0"/>
                <a:cs typeface="Arial" panose="020B0604020202020204" pitchFamily="34" charset="0"/>
                <a:hlinkClick r:id="rId2"/>
              </a:rPr>
              <a:t>http://genome.ucsc.edu/</a:t>
            </a:r>
            <a:r>
              <a:rPr lang="en-US" altLang="ko-KR" sz="920" dirty="0" smtClean="0">
                <a:latin typeface="Arial" panose="020B0604020202020204" pitchFamily="34" charset="0"/>
                <a:cs typeface="Arial" panose="020B0604020202020204" pitchFamily="34" charset="0"/>
              </a:rPr>
              <a:t>) from human (hg19) and mouse (mm9) genomes. Based on genomic coordinates, locations annotated as single nucleotide polymorphisms (SNPs; dbSNP144 for human, dbSNP128 for mouse) and repeats (</a:t>
            </a:r>
            <a:r>
              <a:rPr lang="en-US" altLang="ko-KR" sz="920" dirty="0" err="1" smtClean="0">
                <a:latin typeface="Arial" panose="020B0604020202020204" pitchFamily="34" charset="0"/>
                <a:cs typeface="Arial" panose="020B0604020202020204" pitchFamily="34" charset="0"/>
              </a:rPr>
              <a:t>RepeatMasker</a:t>
            </a:r>
            <a:r>
              <a:rPr lang="en-US" altLang="ko-KR" sz="920" dirty="0" smtClean="0">
                <a:latin typeface="Arial" panose="020B0604020202020204" pitchFamily="34" charset="0"/>
                <a:cs typeface="Arial" panose="020B0604020202020204" pitchFamily="34" charset="0"/>
              </a:rPr>
              <a:t>) were masked in the coding sequences to avoid targeting of siRNAs to these regions. By analyzing free energy of transitional nucleation</a:t>
            </a:r>
            <a:r>
              <a:rPr lang="en-US" altLang="ko-KR" sz="920" dirty="0" smtClean="0">
                <a:latin typeface="Arial" panose="020B0604020202020204" pitchFamily="34" charset="0"/>
                <a:ea typeface="바탕" panose="02030600000101010101" pitchFamily="18" charset="-127"/>
                <a:cs typeface="Arial" panose="020B0604020202020204" pitchFamily="34" charset="0"/>
              </a:rPr>
              <a:t>, the range of the values for siRNAs with </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abasic</a:t>
            </a:r>
            <a:r>
              <a:rPr lang="en-US" altLang="ko-KR" sz="920" dirty="0" smtClean="0">
                <a:latin typeface="Arial" panose="020B0604020202020204" pitchFamily="34" charset="0"/>
                <a:ea typeface="바탕" panose="02030600000101010101" pitchFamily="18" charset="-127"/>
                <a:cs typeface="Arial" panose="020B0604020202020204" pitchFamily="34" charset="0"/>
              </a:rPr>
              <a:t> pivot substitution (</a:t>
            </a:r>
            <a:r>
              <a:rPr lang="en-US" altLang="ko-KR" sz="920" dirty="0">
                <a:latin typeface="Symbol" panose="05050102010706020507" pitchFamily="18" charset="2"/>
              </a:rPr>
              <a:t>D</a:t>
            </a:r>
            <a:r>
              <a:rPr lang="en-US" altLang="ko-KR" sz="920" dirty="0" smtClean="0">
                <a:latin typeface="Arial" panose="020B0604020202020204" pitchFamily="34" charset="0"/>
                <a:cs typeface="Arial" panose="020B0604020202020204" pitchFamily="34" charset="0"/>
              </a:rPr>
              <a:t>G[2:5] , siRNA-6</a:t>
            </a:r>
            <a:r>
              <a:rPr lang="en-US" altLang="ko-KR" sz="920" dirty="0" smtClean="0">
                <a:latin typeface="Arial" panose="020B0604020202020204" pitchFamily="34" charset="0"/>
                <a:ea typeface="바탕" panose="02030600000101010101" pitchFamily="18" charset="-127"/>
                <a:cs typeface="Arial" panose="020B0604020202020204" pitchFamily="34" charset="0"/>
              </a:rPr>
              <a:t>Øs) was determined (</a:t>
            </a:r>
            <a:r>
              <a:rPr lang="el-GR" altLang="ko-KR" sz="920" dirty="0" smtClean="0">
                <a:latin typeface="Arial" panose="020B0604020202020204" pitchFamily="34" charset="0"/>
                <a:ea typeface="바탕" panose="02030600000101010101" pitchFamily="18" charset="-127"/>
                <a:cs typeface="Arial" panose="020B0604020202020204" pitchFamily="34" charset="0"/>
              </a:rPr>
              <a:t>−6 ≤ </a:t>
            </a:r>
            <a:r>
              <a:rPr lang="en-US" altLang="ko-KR" sz="920" dirty="0">
                <a:latin typeface="Symbol" panose="05050102010706020507" pitchFamily="18" charset="2"/>
              </a:rPr>
              <a:t>D</a:t>
            </a:r>
            <a:r>
              <a:rPr lang="en-US" altLang="ko-KR" sz="920" dirty="0" smtClean="0">
                <a:latin typeface="Arial" panose="020B0604020202020204" pitchFamily="34" charset="0"/>
                <a:ea typeface="바탕" panose="02030600000101010101" pitchFamily="18" charset="-127"/>
                <a:cs typeface="Arial" panose="020B0604020202020204" pitchFamily="34" charset="0"/>
              </a:rPr>
              <a:t>G[2:5] ≤ −3.5 kcal mol</a:t>
            </a:r>
            <a:r>
              <a:rPr lang="en-US" altLang="ko-KR" sz="920" baseline="30000" dirty="0" smtClean="0">
                <a:latin typeface="Arial" panose="020B0604020202020204" pitchFamily="34" charset="0"/>
                <a:ea typeface="바탕" panose="02030600000101010101" pitchFamily="18" charset="-127"/>
                <a:cs typeface="Arial" panose="020B0604020202020204" pitchFamily="34" charset="0"/>
              </a:rPr>
              <a:t>−1</a:t>
            </a:r>
            <a:r>
              <a:rPr lang="en-US" altLang="ko-KR" sz="920" dirty="0" smtClean="0">
                <a:latin typeface="Arial" panose="020B0604020202020204" pitchFamily="34" charset="0"/>
                <a:ea typeface="바탕" panose="02030600000101010101" pitchFamily="18" charset="-127"/>
                <a:cs typeface="Arial" panose="020B0604020202020204" pitchFamily="34" charset="0"/>
              </a:rPr>
              <a:t>).There were 94 4-mers in this free energy range, initially used to scan siRNA-6Ø targeting sites (Supplementary Table S7). In addition, to maximize the efficiency of Ago loading, all siRNA-6Ø were designed to contain U in position 1 regardless of target sequence. Furthermore, other general features used for siRNA design were applied to enhance efficiency and specificity of siRNA-6Ø: avoiding the region within 100bp of the first or the last nucleotide of coding sequences, containing appropriate GC contents (32-52%, 6-10 G or C in total length of 19 </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nt</a:t>
            </a:r>
            <a:r>
              <a:rPr lang="en-US" altLang="ko-KR" sz="920" dirty="0" smtClean="0">
                <a:latin typeface="Arial" panose="020B0604020202020204" pitchFamily="34" charset="0"/>
                <a:ea typeface="바탕" panose="02030600000101010101" pitchFamily="18" charset="-127"/>
                <a:cs typeface="Arial" panose="020B0604020202020204" pitchFamily="34" charset="0"/>
              </a:rPr>
              <a:t> siRNA-6Øs), avoiding nucleotide stretches including GC stretches (</a:t>
            </a:r>
            <a:r>
              <a:rPr lang="en-US" altLang="ko-KR" sz="920" u="sng" dirty="0" smtClean="0">
                <a:latin typeface="Arial" panose="020B0604020202020204" pitchFamily="34" charset="0"/>
                <a:ea typeface="바탕" panose="02030600000101010101" pitchFamily="18" charset="-127"/>
                <a:cs typeface="Arial" panose="020B0604020202020204" pitchFamily="34" charset="0"/>
              </a:rPr>
              <a:t>&gt;</a:t>
            </a:r>
            <a:r>
              <a:rPr lang="en-US" altLang="ko-KR" sz="920" dirty="0" smtClean="0">
                <a:latin typeface="Arial" panose="020B0604020202020204" pitchFamily="34" charset="0"/>
                <a:ea typeface="바탕" panose="02030600000101010101" pitchFamily="18" charset="-127"/>
                <a:cs typeface="Arial" panose="020B0604020202020204" pitchFamily="34" charset="0"/>
              </a:rPr>
              <a:t> 4 </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nt</a:t>
            </a:r>
            <a:r>
              <a:rPr lang="en-US" altLang="ko-KR" sz="920" dirty="0" smtClean="0">
                <a:latin typeface="Arial" panose="020B0604020202020204" pitchFamily="34" charset="0"/>
                <a:ea typeface="바탕" panose="02030600000101010101" pitchFamily="18" charset="-127"/>
                <a:cs typeface="Arial" panose="020B0604020202020204" pitchFamily="34" charset="0"/>
              </a:rPr>
              <a:t>),  including G or C in position 19, which makes C or G in position 1 of passenger strand to prevent it from loading onto Ago. Finally, after removing </a:t>
            </a:r>
            <a:r>
              <a:rPr lang="en-US" altLang="ko-KR" sz="920" dirty="0" smtClean="0">
                <a:latin typeface="Arial" panose="020B0604020202020204" pitchFamily="34" charset="0"/>
                <a:cs typeface="Arial" panose="020B0604020202020204" pitchFamily="34" charset="0"/>
              </a:rPr>
              <a:t>any potent non-specific siRNA-6Ø sequence which can target multiple genes, the lists of siRNA-6Ø were provided through </a:t>
            </a:r>
            <a:r>
              <a:rPr lang="en-US" altLang="ko-KR" sz="920" dirty="0" err="1" smtClean="0">
                <a:latin typeface="Arial" panose="020B0604020202020204" pitchFamily="34" charset="0"/>
                <a:cs typeface="Arial" panose="020B0604020202020204" pitchFamily="34" charset="0"/>
              </a:rPr>
              <a:t>siAbasic</a:t>
            </a:r>
            <a:r>
              <a:rPr lang="en-US" altLang="ko-KR" sz="920" dirty="0" smtClean="0">
                <a:latin typeface="Arial" panose="020B0604020202020204" pitchFamily="34" charset="0"/>
                <a:cs typeface="Arial" panose="020B0604020202020204" pitchFamily="34" charset="0"/>
              </a:rPr>
              <a:t> web-interface (</a:t>
            </a:r>
            <a:r>
              <a:rPr lang="en-US" altLang="ko-KR" sz="920" dirty="0" smtClean="0">
                <a:latin typeface="Arial" panose="020B0604020202020204" pitchFamily="34" charset="0"/>
                <a:cs typeface="Arial" panose="020B0604020202020204" pitchFamily="34" charset="0"/>
                <a:hlinkClick r:id="rId3"/>
              </a:rPr>
              <a:t>http://clip.korea.ac.kr/siabasic/</a:t>
            </a:r>
            <a:r>
              <a:rPr lang="en-US" altLang="ko-KR" sz="920" dirty="0" smtClean="0">
                <a:latin typeface="Arial" panose="020B0604020202020204" pitchFamily="34" charset="0"/>
                <a:cs typeface="Arial" panose="020B0604020202020204" pitchFamily="34" charset="0"/>
              </a:rPr>
              <a:t>). </a:t>
            </a:r>
            <a:endParaRPr lang="en-US" altLang="ko-KR" sz="920" dirty="0">
              <a:latin typeface="Arial" panose="020B0604020202020204" pitchFamily="34" charset="0"/>
              <a:cs typeface="Arial" panose="020B0604020202020204" pitchFamily="34" charset="0"/>
            </a:endParaRPr>
          </a:p>
        </p:txBody>
      </p:sp>
      <p:sp>
        <p:nvSpPr>
          <p:cNvPr id="4" name="TextBox 3"/>
          <p:cNvSpPr txBox="1"/>
          <p:nvPr/>
        </p:nvSpPr>
        <p:spPr>
          <a:xfrm>
            <a:off x="1611202" y="561012"/>
            <a:ext cx="568003" cy="348044"/>
          </a:xfrm>
          <a:prstGeom prst="rect">
            <a:avLst/>
          </a:prstGeom>
          <a:noFill/>
        </p:spPr>
        <p:txBody>
          <a:bodyPr wrap="square" rtlCol="0">
            <a:spAutoFit/>
          </a:bodyPr>
          <a:lstStyle/>
          <a:p>
            <a:pPr algn="ctr"/>
            <a:r>
              <a:rPr lang="en-US" altLang="ko-KR" sz="831" u="sng" dirty="0">
                <a:latin typeface="Arial" pitchFamily="34" charset="0"/>
                <a:cs typeface="Arial" pitchFamily="34" charset="0"/>
              </a:rPr>
              <a:t>human</a:t>
            </a:r>
          </a:p>
          <a:p>
            <a:pPr algn="ctr"/>
            <a:r>
              <a:rPr lang="en-US" altLang="ko-KR" sz="831" u="sng" dirty="0">
                <a:latin typeface="Arial" pitchFamily="34" charset="0"/>
                <a:cs typeface="Arial" pitchFamily="34" charset="0"/>
              </a:rPr>
              <a:t>(hg19)</a:t>
            </a:r>
            <a:endParaRPr lang="ko-KR" altLang="en-US" sz="831" u="sng" dirty="0">
              <a:latin typeface="Arial" pitchFamily="34" charset="0"/>
              <a:cs typeface="Arial" pitchFamily="34" charset="0"/>
            </a:endParaRPr>
          </a:p>
        </p:txBody>
      </p:sp>
      <p:sp>
        <p:nvSpPr>
          <p:cNvPr id="5" name="직사각형 4"/>
          <p:cNvSpPr/>
          <p:nvPr/>
        </p:nvSpPr>
        <p:spPr>
          <a:xfrm>
            <a:off x="1680743" y="897456"/>
            <a:ext cx="1063385" cy="628062"/>
          </a:xfrm>
          <a:prstGeom prst="rect">
            <a:avLst/>
          </a:prstGeom>
          <a:gradFill>
            <a:gsLst>
              <a:gs pos="35000">
                <a:schemeClr val="bg1">
                  <a:lumMod val="75000"/>
                </a:schemeClr>
              </a:gs>
              <a:gs pos="0">
                <a:schemeClr val="bg1">
                  <a:lumMod val="75000"/>
                </a:schemeClr>
              </a:gs>
              <a:gs pos="100000">
                <a:schemeClr val="bg1"/>
              </a:gs>
            </a:gsLst>
            <a:lin ang="16200000" scaled="0"/>
          </a:gra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923" b="1" dirty="0">
                <a:latin typeface="Arial" pitchFamily="34" charset="0"/>
                <a:cs typeface="Arial" pitchFamily="34" charset="0"/>
              </a:rPr>
              <a:t>mRNAs</a:t>
            </a:r>
          </a:p>
          <a:p>
            <a:pPr algn="ctr"/>
            <a:r>
              <a:rPr lang="en-US" altLang="ko-KR" sz="738" dirty="0">
                <a:latin typeface="Arial" pitchFamily="34" charset="0"/>
                <a:cs typeface="Arial" pitchFamily="34" charset="0"/>
              </a:rPr>
              <a:t>(</a:t>
            </a:r>
            <a:r>
              <a:rPr lang="en-US" altLang="ko-KR" sz="738" dirty="0" err="1">
                <a:latin typeface="Arial" pitchFamily="34" charset="0"/>
                <a:cs typeface="Arial" pitchFamily="34" charset="0"/>
              </a:rPr>
              <a:t>RefSeq</a:t>
            </a:r>
            <a:r>
              <a:rPr lang="en-US" altLang="ko-KR" sz="738" dirty="0">
                <a:latin typeface="Arial" pitchFamily="34" charset="0"/>
                <a:cs typeface="Arial" pitchFamily="34" charset="0"/>
              </a:rPr>
              <a:t>)</a:t>
            </a:r>
          </a:p>
        </p:txBody>
      </p:sp>
      <p:sp>
        <p:nvSpPr>
          <p:cNvPr id="6" name="TextBox 5"/>
          <p:cNvSpPr txBox="1"/>
          <p:nvPr/>
        </p:nvSpPr>
        <p:spPr>
          <a:xfrm>
            <a:off x="1680632" y="3015595"/>
            <a:ext cx="1063385" cy="867323"/>
          </a:xfrm>
          <a:prstGeom prst="rect">
            <a:avLst/>
          </a:prstGeom>
          <a:gradFill>
            <a:gsLst>
              <a:gs pos="0">
                <a:schemeClr val="bg1">
                  <a:lumMod val="75000"/>
                </a:schemeClr>
              </a:gs>
              <a:gs pos="35000">
                <a:schemeClr val="bg1">
                  <a:lumMod val="75000"/>
                </a:schemeClr>
              </a:gs>
              <a:gs pos="100000">
                <a:schemeClr val="bg1"/>
              </a:gs>
            </a:gsLst>
            <a:lin ang="16200000" scaled="0"/>
          </a:gradFill>
          <a:ln w="25400">
            <a:solidFill>
              <a:schemeClr val="tx1"/>
            </a:solidFill>
          </a:ln>
        </p:spPr>
        <p:txBody>
          <a:bodyPr wrap="square" rtlCol="0" anchor="ctr" anchorCtr="0">
            <a:noAutofit/>
          </a:bodyPr>
          <a:lstStyle/>
          <a:p>
            <a:pPr algn="ctr"/>
            <a:r>
              <a:rPr lang="en-US" altLang="ko-KR" sz="923" b="1" dirty="0" err="1">
                <a:latin typeface="Arial" pitchFamily="34" charset="0"/>
                <a:cs typeface="Arial" pitchFamily="34" charset="0"/>
              </a:rPr>
              <a:t>siAbasic</a:t>
            </a:r>
            <a:r>
              <a:rPr lang="en-US" altLang="ko-KR" sz="923" b="1" dirty="0">
                <a:latin typeface="Arial" pitchFamily="34" charset="0"/>
                <a:cs typeface="Arial" pitchFamily="34" charset="0"/>
              </a:rPr>
              <a:t> </a:t>
            </a:r>
          </a:p>
          <a:p>
            <a:pPr algn="ctr"/>
            <a:r>
              <a:rPr lang="en-US" altLang="ko-KR" sz="923" b="1" dirty="0">
                <a:latin typeface="Arial" pitchFamily="34" charset="0"/>
                <a:cs typeface="Arial" pitchFamily="34" charset="0"/>
              </a:rPr>
              <a:t>web-interface</a:t>
            </a:r>
          </a:p>
          <a:p>
            <a:pPr algn="ctr"/>
            <a:r>
              <a:rPr lang="en-US" altLang="ko-KR" sz="738" dirty="0">
                <a:latin typeface="Arial" pitchFamily="34" charset="0"/>
                <a:cs typeface="Arial" pitchFamily="34" charset="0"/>
              </a:rPr>
              <a:t>A compendium of effective siRNA-6Ø sequences </a:t>
            </a:r>
            <a:endParaRPr lang="ko-KR" altLang="en-US" sz="738" dirty="0">
              <a:latin typeface="Arial" pitchFamily="34" charset="0"/>
              <a:cs typeface="Arial" pitchFamily="34" charset="0"/>
            </a:endParaRPr>
          </a:p>
        </p:txBody>
      </p:sp>
      <p:sp>
        <p:nvSpPr>
          <p:cNvPr id="31" name="오른쪽 화살표 30"/>
          <p:cNvSpPr/>
          <p:nvPr/>
        </p:nvSpPr>
        <p:spPr>
          <a:xfrm rot="5400000">
            <a:off x="2177543" y="1079728"/>
            <a:ext cx="69785" cy="1063385"/>
          </a:xfrm>
          <a:prstGeom prst="rightArrow">
            <a:avLst>
              <a:gd name="adj1" fmla="val 57559"/>
              <a:gd name="adj2" fmla="val 10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1662" dirty="0"/>
          </a:p>
        </p:txBody>
      </p:sp>
      <p:sp>
        <p:nvSpPr>
          <p:cNvPr id="50" name="직사각형 49"/>
          <p:cNvSpPr/>
          <p:nvPr/>
        </p:nvSpPr>
        <p:spPr>
          <a:xfrm>
            <a:off x="1680743" y="1697324"/>
            <a:ext cx="1063385" cy="1146462"/>
          </a:xfrm>
          <a:prstGeom prst="rect">
            <a:avLst/>
          </a:prstGeom>
          <a:gradFill>
            <a:gsLst>
              <a:gs pos="35000">
                <a:schemeClr val="bg1">
                  <a:lumMod val="75000"/>
                </a:schemeClr>
              </a:gs>
              <a:gs pos="0">
                <a:schemeClr val="bg1">
                  <a:lumMod val="75000"/>
                </a:schemeClr>
              </a:gs>
              <a:gs pos="100000">
                <a:schemeClr val="bg1"/>
              </a:gs>
            </a:gsLst>
            <a:lin ang="16200000" scaled="0"/>
          </a:gradFill>
        </p:spPr>
        <p:style>
          <a:lnRef idx="1">
            <a:schemeClr val="dk1"/>
          </a:lnRef>
          <a:fillRef idx="2">
            <a:schemeClr val="dk1"/>
          </a:fillRef>
          <a:effectRef idx="1">
            <a:schemeClr val="dk1"/>
          </a:effectRef>
          <a:fontRef idx="minor">
            <a:schemeClr val="dk1"/>
          </a:fontRef>
        </p:style>
        <p:txBody>
          <a:bodyPr wrap="square" anchor="t" anchorCtr="0">
            <a:noAutofit/>
          </a:bodyPr>
          <a:lstStyle/>
          <a:p>
            <a:pPr algn="ctr"/>
            <a:r>
              <a:rPr lang="en-US" altLang="ko-KR" sz="738" b="1" dirty="0">
                <a:latin typeface="Arial" pitchFamily="34" charset="0"/>
                <a:cs typeface="Arial" pitchFamily="34" charset="0"/>
              </a:rPr>
              <a:t>Coding Sequences</a:t>
            </a:r>
            <a:endParaRPr lang="en-US" altLang="ko-KR" sz="923" b="1" dirty="0">
              <a:latin typeface="Arial" pitchFamily="34" charset="0"/>
              <a:cs typeface="Arial" pitchFamily="34" charset="0"/>
            </a:endParaRPr>
          </a:p>
        </p:txBody>
      </p:sp>
      <p:sp>
        <p:nvSpPr>
          <p:cNvPr id="34" name="직사각형 33"/>
          <p:cNvSpPr/>
          <p:nvPr/>
        </p:nvSpPr>
        <p:spPr>
          <a:xfrm>
            <a:off x="597916" y="2389230"/>
            <a:ext cx="1013286" cy="454556"/>
          </a:xfrm>
          <a:prstGeom prst="rect">
            <a:avLst/>
          </a:prstGeom>
          <a:solidFill>
            <a:schemeClr val="tx1"/>
          </a:soli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646" dirty="0">
                <a:solidFill>
                  <a:schemeClr val="bg1"/>
                </a:solidFill>
                <a:latin typeface="Arial" pitchFamily="34" charset="0"/>
                <a:cs typeface="Arial" pitchFamily="34" charset="0"/>
              </a:rPr>
              <a:t>Marked with </a:t>
            </a:r>
            <a:r>
              <a:rPr lang="en-US" altLang="ko-KR" sz="646" u="sng" dirty="0">
                <a:solidFill>
                  <a:schemeClr val="bg1"/>
                </a:solidFill>
                <a:latin typeface="Arial" pitchFamily="34" charset="0"/>
                <a:cs typeface="Arial" pitchFamily="34" charset="0"/>
              </a:rPr>
              <a:t>Repeats</a:t>
            </a:r>
          </a:p>
          <a:p>
            <a:pPr algn="ctr"/>
            <a:r>
              <a:rPr lang="en-US" altLang="ko-KR" sz="646" dirty="0">
                <a:solidFill>
                  <a:schemeClr val="bg1"/>
                </a:solidFill>
                <a:latin typeface="Arial" pitchFamily="34" charset="0"/>
                <a:cs typeface="Arial" pitchFamily="34" charset="0"/>
              </a:rPr>
              <a:t>(</a:t>
            </a:r>
            <a:r>
              <a:rPr lang="en-US" altLang="ko-KR" sz="646" dirty="0" err="1">
                <a:solidFill>
                  <a:schemeClr val="bg1"/>
                </a:solidFill>
                <a:latin typeface="Arial" pitchFamily="34" charset="0"/>
                <a:cs typeface="Arial" pitchFamily="34" charset="0"/>
              </a:rPr>
              <a:t>RepeatMasker</a:t>
            </a:r>
            <a:r>
              <a:rPr lang="en-US" altLang="ko-KR" sz="646" dirty="0">
                <a:solidFill>
                  <a:schemeClr val="bg1"/>
                </a:solidFill>
                <a:latin typeface="Arial" pitchFamily="34" charset="0"/>
                <a:cs typeface="Arial" pitchFamily="34" charset="0"/>
              </a:rPr>
              <a:t>)</a:t>
            </a:r>
          </a:p>
        </p:txBody>
      </p:sp>
      <p:sp>
        <p:nvSpPr>
          <p:cNvPr id="35" name="직사각형 34"/>
          <p:cNvSpPr/>
          <p:nvPr/>
        </p:nvSpPr>
        <p:spPr>
          <a:xfrm>
            <a:off x="597917" y="1894733"/>
            <a:ext cx="1013285" cy="454556"/>
          </a:xfrm>
          <a:prstGeom prst="rect">
            <a:avLst/>
          </a:prstGeom>
          <a:solidFill>
            <a:schemeClr val="tx1"/>
          </a:soli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646" dirty="0">
                <a:solidFill>
                  <a:schemeClr val="bg1"/>
                </a:solidFill>
                <a:latin typeface="Arial" pitchFamily="34" charset="0"/>
                <a:cs typeface="Arial" pitchFamily="34" charset="0"/>
              </a:rPr>
              <a:t>Marked with </a:t>
            </a:r>
            <a:r>
              <a:rPr lang="en-US" altLang="ko-KR" sz="646" u="sng" dirty="0">
                <a:solidFill>
                  <a:schemeClr val="bg1"/>
                </a:solidFill>
                <a:latin typeface="Arial" pitchFamily="34" charset="0"/>
                <a:cs typeface="Arial" pitchFamily="34" charset="0"/>
              </a:rPr>
              <a:t>SNPs</a:t>
            </a:r>
          </a:p>
          <a:p>
            <a:pPr algn="ctr"/>
            <a:r>
              <a:rPr lang="en-US" altLang="ko-KR" sz="646" dirty="0">
                <a:solidFill>
                  <a:schemeClr val="bg1"/>
                </a:solidFill>
                <a:latin typeface="Arial" pitchFamily="34" charset="0"/>
                <a:cs typeface="Arial" pitchFamily="34" charset="0"/>
              </a:rPr>
              <a:t>dbSNP144, dbSNP128</a:t>
            </a:r>
          </a:p>
          <a:p>
            <a:pPr algn="ctr"/>
            <a:r>
              <a:rPr lang="en-US" altLang="ko-KR" sz="646" dirty="0">
                <a:solidFill>
                  <a:schemeClr val="bg1"/>
                </a:solidFill>
                <a:latin typeface="Arial" pitchFamily="34" charset="0"/>
                <a:cs typeface="Arial" pitchFamily="34" charset="0"/>
              </a:rPr>
              <a:t>(human)     (mouse)</a:t>
            </a:r>
          </a:p>
        </p:txBody>
      </p:sp>
      <p:sp>
        <p:nvSpPr>
          <p:cNvPr id="36" name="오른쪽 화살표 35"/>
          <p:cNvSpPr/>
          <p:nvPr/>
        </p:nvSpPr>
        <p:spPr>
          <a:xfrm rot="5400000">
            <a:off x="2177543" y="2397997"/>
            <a:ext cx="69785" cy="1063385"/>
          </a:xfrm>
          <a:prstGeom prst="rightArrow">
            <a:avLst>
              <a:gd name="adj1" fmla="val 57559"/>
              <a:gd name="adj2" fmla="val 10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1662" dirty="0"/>
          </a:p>
        </p:txBody>
      </p:sp>
      <p:sp>
        <p:nvSpPr>
          <p:cNvPr id="49" name="TextBox 48"/>
          <p:cNvSpPr txBox="1"/>
          <p:nvPr/>
        </p:nvSpPr>
        <p:spPr>
          <a:xfrm>
            <a:off x="2168048" y="559743"/>
            <a:ext cx="624880" cy="348044"/>
          </a:xfrm>
          <a:prstGeom prst="rect">
            <a:avLst/>
          </a:prstGeom>
          <a:noFill/>
        </p:spPr>
        <p:txBody>
          <a:bodyPr wrap="square" rtlCol="0">
            <a:spAutoFit/>
          </a:bodyPr>
          <a:lstStyle/>
          <a:p>
            <a:pPr algn="ctr"/>
            <a:r>
              <a:rPr lang="en-US" altLang="ko-KR" sz="831" u="sng" dirty="0">
                <a:latin typeface="Arial" pitchFamily="34" charset="0"/>
                <a:cs typeface="Arial" pitchFamily="34" charset="0"/>
              </a:rPr>
              <a:t>mouse</a:t>
            </a:r>
          </a:p>
          <a:p>
            <a:pPr algn="ctr"/>
            <a:r>
              <a:rPr lang="en-US" altLang="ko-KR" sz="831" u="sng" dirty="0">
                <a:latin typeface="Arial" pitchFamily="34" charset="0"/>
                <a:cs typeface="Arial" pitchFamily="34" charset="0"/>
              </a:rPr>
              <a:t>(mm9)</a:t>
            </a:r>
            <a:endParaRPr lang="ko-KR" altLang="en-US" sz="831" u="sng" dirty="0">
              <a:latin typeface="Arial" pitchFamily="34" charset="0"/>
              <a:cs typeface="Arial" pitchFamily="34" charset="0"/>
            </a:endParaRPr>
          </a:p>
        </p:txBody>
      </p:sp>
      <p:sp>
        <p:nvSpPr>
          <p:cNvPr id="44" name="직사각형 43"/>
          <p:cNvSpPr/>
          <p:nvPr/>
        </p:nvSpPr>
        <p:spPr>
          <a:xfrm>
            <a:off x="3435469" y="3388917"/>
            <a:ext cx="2824615" cy="365538"/>
          </a:xfrm>
          <a:prstGeom prst="rect">
            <a:avLst/>
          </a:prstGeom>
          <a:gradFill>
            <a:gsLst>
              <a:gs pos="0">
                <a:schemeClr val="bg1">
                  <a:lumMod val="75000"/>
                </a:schemeClr>
              </a:gs>
              <a:gs pos="35000">
                <a:schemeClr val="bg1">
                  <a:lumMod val="75000"/>
                </a:schemeClr>
              </a:gs>
              <a:gs pos="100000">
                <a:schemeClr val="bg1"/>
              </a:gs>
            </a:gsLst>
            <a:lin ang="16200000" scaled="0"/>
          </a:gra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923" b="1" dirty="0">
                <a:latin typeface="Arial" pitchFamily="34" charset="0"/>
                <a:cs typeface="Arial" pitchFamily="34" charset="0"/>
              </a:rPr>
              <a:t>Avoid passenger strand loading</a:t>
            </a:r>
          </a:p>
          <a:p>
            <a:pPr algn="ctr"/>
            <a:r>
              <a:rPr lang="en-US" altLang="ko-KR" sz="738" dirty="0">
                <a:latin typeface="Arial" pitchFamily="34" charset="0"/>
                <a:cs typeface="Arial" pitchFamily="34" charset="0"/>
              </a:rPr>
              <a:t>By </a:t>
            </a:r>
            <a:r>
              <a:rPr lang="en-US" altLang="ko-KR" sz="738" dirty="0">
                <a:solidFill>
                  <a:schemeClr val="tx1"/>
                </a:solidFill>
                <a:latin typeface="Arial" pitchFamily="34" charset="0"/>
                <a:cs typeface="Arial" pitchFamily="34" charset="0"/>
              </a:rPr>
              <a:t>adding G or C </a:t>
            </a:r>
            <a:r>
              <a:rPr lang="en-US" altLang="ko-KR" sz="738" dirty="0">
                <a:latin typeface="Arial" pitchFamily="34" charset="0"/>
                <a:cs typeface="Arial" pitchFamily="34" charset="0"/>
              </a:rPr>
              <a:t>nucleotide on position 19</a:t>
            </a:r>
          </a:p>
        </p:txBody>
      </p:sp>
      <p:sp>
        <p:nvSpPr>
          <p:cNvPr id="17" name="직사각형 16"/>
          <p:cNvSpPr/>
          <p:nvPr/>
        </p:nvSpPr>
        <p:spPr>
          <a:xfrm>
            <a:off x="3435469" y="825934"/>
            <a:ext cx="2824615" cy="1354993"/>
          </a:xfrm>
          <a:prstGeom prst="rect">
            <a:avLst/>
          </a:prstGeom>
          <a:no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62"/>
          </a:p>
        </p:txBody>
      </p:sp>
      <p:sp>
        <p:nvSpPr>
          <p:cNvPr id="14" name="직사각형 13"/>
          <p:cNvSpPr/>
          <p:nvPr/>
        </p:nvSpPr>
        <p:spPr>
          <a:xfrm>
            <a:off x="4613178" y="1289214"/>
            <a:ext cx="1763958" cy="234360"/>
          </a:xfrm>
          <a:prstGeom prst="rect">
            <a:avLst/>
          </a:prstGeom>
        </p:spPr>
        <p:txBody>
          <a:bodyPr wrap="square">
            <a:spAutoFit/>
          </a:bodyPr>
          <a:lstStyle/>
          <a:p>
            <a:pPr algn="ctr" fontAlgn="ctr"/>
            <a:r>
              <a:rPr lang="en-US" altLang="ko-KR" sz="923" dirty="0">
                <a:latin typeface="Arial" panose="020B0604020202020204" pitchFamily="34" charset="0"/>
                <a:cs typeface="Arial" panose="020B0604020202020204" pitchFamily="34" charset="0"/>
              </a:rPr>
              <a:t>-6 ≤</a:t>
            </a:r>
            <a:r>
              <a:rPr lang="en-US" altLang="ko-KR" sz="923" dirty="0">
                <a:latin typeface="Arial" panose="020B0604020202020204" pitchFamily="34" charset="0"/>
                <a:ea typeface="바탕" panose="02030600000101010101" pitchFamily="18" charset="-127"/>
                <a:cs typeface="Arial" panose="020B0604020202020204" pitchFamily="34" charset="0"/>
              </a:rPr>
              <a:t> </a:t>
            </a:r>
            <a:r>
              <a:rPr lang="en-US" altLang="ko-KR" sz="920" b="1" dirty="0">
                <a:latin typeface="Symbol" panose="05050102010706020507" pitchFamily="18" charset="2"/>
              </a:rPr>
              <a:t>D</a:t>
            </a:r>
            <a:r>
              <a:rPr lang="en-US" altLang="ko-KR" sz="923" b="1" dirty="0" smtClean="0">
                <a:latin typeface="Arial" panose="020B0604020202020204" pitchFamily="34" charset="0"/>
                <a:cs typeface="Arial" panose="020B0604020202020204" pitchFamily="34" charset="0"/>
              </a:rPr>
              <a:t>G[2:5</a:t>
            </a:r>
            <a:r>
              <a:rPr lang="en-US" altLang="ko-KR" sz="923" b="1" dirty="0">
                <a:latin typeface="Arial" panose="020B0604020202020204" pitchFamily="34" charset="0"/>
                <a:cs typeface="Arial" panose="020B0604020202020204" pitchFamily="34" charset="0"/>
              </a:rPr>
              <a:t>]</a:t>
            </a:r>
            <a:r>
              <a:rPr lang="en-US" altLang="ko-KR" sz="923" dirty="0">
                <a:latin typeface="Arial" panose="020B0604020202020204" pitchFamily="34" charset="0"/>
                <a:ea typeface="바탕" panose="02030600000101010101" pitchFamily="18" charset="-127"/>
                <a:cs typeface="Arial" panose="020B0604020202020204" pitchFamily="34" charset="0"/>
              </a:rPr>
              <a:t> ≤ -3.5 </a:t>
            </a:r>
            <a:r>
              <a:rPr lang="en-US" altLang="ko-KR" sz="738" dirty="0">
                <a:latin typeface="Arial" panose="020B0604020202020204" pitchFamily="34" charset="0"/>
                <a:ea typeface="바탕" panose="02030600000101010101" pitchFamily="18" charset="-127"/>
                <a:cs typeface="Arial" panose="020B0604020202020204" pitchFamily="34" charset="0"/>
              </a:rPr>
              <a:t>kcal mol</a:t>
            </a:r>
            <a:r>
              <a:rPr lang="en-US" altLang="ko-KR" sz="738" baseline="30000" dirty="0">
                <a:latin typeface="Arial" panose="020B0604020202020204" pitchFamily="34" charset="0"/>
                <a:ea typeface="바탕" panose="02030600000101010101" pitchFamily="18" charset="-127"/>
                <a:cs typeface="Arial" panose="020B0604020202020204" pitchFamily="34" charset="0"/>
              </a:rPr>
              <a:t>-1</a:t>
            </a:r>
            <a:endParaRPr lang="en-US" altLang="ko-KR" sz="738" baseline="30000" dirty="0">
              <a:latin typeface="Arial" panose="020B0604020202020204" pitchFamily="34" charset="0"/>
              <a:cs typeface="Arial" panose="020B0604020202020204" pitchFamily="34" charset="0"/>
            </a:endParaRPr>
          </a:p>
        </p:txBody>
      </p:sp>
      <p:sp>
        <p:nvSpPr>
          <p:cNvPr id="15" name="TextBox 14"/>
          <p:cNvSpPr txBox="1"/>
          <p:nvPr/>
        </p:nvSpPr>
        <p:spPr>
          <a:xfrm>
            <a:off x="5381430" y="1707254"/>
            <a:ext cx="739672" cy="433004"/>
          </a:xfrm>
          <a:prstGeom prst="rect">
            <a:avLst/>
          </a:prstGeom>
          <a:noFill/>
        </p:spPr>
        <p:txBody>
          <a:bodyPr wrap="square" rtlCol="0">
            <a:spAutoFit/>
          </a:bodyPr>
          <a:lstStyle/>
          <a:p>
            <a:pPr algn="ctr"/>
            <a:r>
              <a:rPr lang="en-US" altLang="ko-KR" sz="738" u="sng" dirty="0">
                <a:latin typeface="Arial" pitchFamily="34" charset="0"/>
                <a:cs typeface="Arial" pitchFamily="34" charset="0"/>
              </a:rPr>
              <a:t>Unstable </a:t>
            </a:r>
          </a:p>
          <a:p>
            <a:pPr algn="ctr"/>
            <a:r>
              <a:rPr lang="en-US" altLang="ko-KR" sz="738" u="sng" dirty="0">
                <a:latin typeface="Arial" pitchFamily="34" charset="0"/>
                <a:cs typeface="Arial" pitchFamily="34" charset="0"/>
              </a:rPr>
              <a:t>transitional </a:t>
            </a:r>
          </a:p>
          <a:p>
            <a:pPr algn="ctr"/>
            <a:r>
              <a:rPr lang="en-US" altLang="ko-KR" sz="738" u="sng" dirty="0">
                <a:latin typeface="Arial" pitchFamily="34" charset="0"/>
                <a:cs typeface="Arial" pitchFamily="34" charset="0"/>
              </a:rPr>
              <a:t>nucleation</a:t>
            </a:r>
            <a:endParaRPr lang="ko-KR" altLang="en-US" sz="738" u="sng" dirty="0">
              <a:latin typeface="Arial" pitchFamily="34" charset="0"/>
              <a:cs typeface="Arial" pitchFamily="34" charset="0"/>
            </a:endParaRPr>
          </a:p>
        </p:txBody>
      </p:sp>
      <p:sp>
        <p:nvSpPr>
          <p:cNvPr id="16" name="TextBox 15"/>
          <p:cNvSpPr txBox="1"/>
          <p:nvPr/>
        </p:nvSpPr>
        <p:spPr>
          <a:xfrm>
            <a:off x="4489158" y="1820895"/>
            <a:ext cx="746154" cy="319446"/>
          </a:xfrm>
          <a:prstGeom prst="rect">
            <a:avLst/>
          </a:prstGeom>
          <a:noFill/>
        </p:spPr>
        <p:txBody>
          <a:bodyPr wrap="square" rtlCol="0">
            <a:spAutoFit/>
          </a:bodyPr>
          <a:lstStyle/>
          <a:p>
            <a:pPr algn="ctr"/>
            <a:r>
              <a:rPr lang="en-US" altLang="ko-KR" sz="738" u="sng" dirty="0">
                <a:latin typeface="Arial" pitchFamily="34" charset="0"/>
                <a:cs typeface="Arial" pitchFamily="34" charset="0"/>
              </a:rPr>
              <a:t>Nonspecific binding</a:t>
            </a:r>
            <a:endParaRPr lang="ko-KR" altLang="en-US" sz="738" u="sng" dirty="0">
              <a:latin typeface="Arial" pitchFamily="34" charset="0"/>
              <a:cs typeface="Arial" pitchFamily="34" charset="0"/>
            </a:endParaRPr>
          </a:p>
        </p:txBody>
      </p:sp>
      <p:sp>
        <p:nvSpPr>
          <p:cNvPr id="61" name="자유형 60"/>
          <p:cNvSpPr/>
          <p:nvPr/>
        </p:nvSpPr>
        <p:spPr>
          <a:xfrm>
            <a:off x="4257170" y="1237291"/>
            <a:ext cx="1189159" cy="149587"/>
          </a:xfrm>
          <a:custGeom>
            <a:avLst/>
            <a:gdLst>
              <a:gd name="connsiteX0" fmla="*/ 0 w 1288256"/>
              <a:gd name="connsiteY0" fmla="*/ 162053 h 162053"/>
              <a:gd name="connsiteX1" fmla="*/ 569118 w 1288256"/>
              <a:gd name="connsiteY1" fmla="*/ 21559 h 162053"/>
              <a:gd name="connsiteX2" fmla="*/ 1162050 w 1288256"/>
              <a:gd name="connsiteY2" fmla="*/ 9653 h 162053"/>
              <a:gd name="connsiteX3" fmla="*/ 1288256 w 1288256"/>
              <a:gd name="connsiteY3" fmla="*/ 112047 h 162053"/>
            </a:gdLst>
            <a:ahLst/>
            <a:cxnLst>
              <a:cxn ang="0">
                <a:pos x="connsiteX0" y="connsiteY0"/>
              </a:cxn>
              <a:cxn ang="0">
                <a:pos x="connsiteX1" y="connsiteY1"/>
              </a:cxn>
              <a:cxn ang="0">
                <a:pos x="connsiteX2" y="connsiteY2"/>
              </a:cxn>
              <a:cxn ang="0">
                <a:pos x="connsiteX3" y="connsiteY3"/>
              </a:cxn>
            </a:cxnLst>
            <a:rect l="l" t="t" r="r" b="b"/>
            <a:pathLst>
              <a:path w="1288256" h="162053">
                <a:moveTo>
                  <a:pt x="0" y="162053"/>
                </a:moveTo>
                <a:cubicBezTo>
                  <a:pt x="187721" y="104506"/>
                  <a:pt x="375443" y="46959"/>
                  <a:pt x="569118" y="21559"/>
                </a:cubicBezTo>
                <a:cubicBezTo>
                  <a:pt x="762793" y="-3841"/>
                  <a:pt x="1042194" y="-5428"/>
                  <a:pt x="1162050" y="9653"/>
                </a:cubicBezTo>
                <a:cubicBezTo>
                  <a:pt x="1281906" y="24734"/>
                  <a:pt x="1250156" y="2113"/>
                  <a:pt x="1288256" y="112047"/>
                </a:cubicBezTo>
              </a:path>
            </a:pathLst>
          </a:custGeom>
          <a:noFill/>
          <a:ln>
            <a:solidFill>
              <a:schemeClr val="bg1">
                <a:lumMod val="50000"/>
              </a:schemeClr>
            </a:solidFill>
            <a:prstDash val="sysDot"/>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62"/>
          </a:p>
        </p:txBody>
      </p:sp>
      <p:cxnSp>
        <p:nvCxnSpPr>
          <p:cNvPr id="63" name="직선 연결선 62"/>
          <p:cNvCxnSpPr/>
          <p:nvPr/>
        </p:nvCxnSpPr>
        <p:spPr>
          <a:xfrm flipH="1" flipV="1">
            <a:off x="4811609" y="1468547"/>
            <a:ext cx="1337" cy="352348"/>
          </a:xfrm>
          <a:prstGeom prst="line">
            <a:avLst/>
          </a:prstGeom>
          <a:ln w="1270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직선 연결선 64"/>
          <p:cNvCxnSpPr/>
          <p:nvPr/>
        </p:nvCxnSpPr>
        <p:spPr>
          <a:xfrm flipH="1" flipV="1">
            <a:off x="5701311" y="1468547"/>
            <a:ext cx="667" cy="238707"/>
          </a:xfrm>
          <a:prstGeom prst="line">
            <a:avLst/>
          </a:prstGeom>
          <a:ln w="1270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69" name="그림 68"/>
          <p:cNvPicPr>
            <a:picLocks noChangeAspect="1"/>
          </p:cNvPicPr>
          <p:nvPr/>
        </p:nvPicPr>
        <p:blipFill rotWithShape="1">
          <a:blip r:embed="rId4" cstate="print"/>
          <a:srcRect l="4789" t="4477" r="18615" b="7103"/>
          <a:stretch/>
        </p:blipFill>
        <p:spPr>
          <a:xfrm>
            <a:off x="3547047" y="1231366"/>
            <a:ext cx="996923" cy="902200"/>
          </a:xfrm>
          <a:prstGeom prst="rect">
            <a:avLst/>
          </a:prstGeom>
        </p:spPr>
      </p:pic>
      <p:sp>
        <p:nvSpPr>
          <p:cNvPr id="72" name="TextBox 71"/>
          <p:cNvSpPr txBox="1"/>
          <p:nvPr/>
        </p:nvSpPr>
        <p:spPr>
          <a:xfrm>
            <a:off x="3518546" y="825934"/>
            <a:ext cx="2658462" cy="388248"/>
          </a:xfrm>
          <a:prstGeom prst="rect">
            <a:avLst/>
          </a:prstGeom>
          <a:noFill/>
        </p:spPr>
        <p:txBody>
          <a:bodyPr wrap="square" rtlCol="0">
            <a:spAutoFit/>
          </a:bodyPr>
          <a:lstStyle/>
          <a:p>
            <a:pPr algn="ctr"/>
            <a:r>
              <a:rPr lang="en-US" altLang="ko-KR" sz="923" b="1" dirty="0">
                <a:latin typeface="Arial" pitchFamily="34" charset="0"/>
                <a:cs typeface="Arial" pitchFamily="34" charset="0"/>
              </a:rPr>
              <a:t>Stability of transitional nucleation with impaired pivot </a:t>
            </a:r>
            <a:r>
              <a:rPr lang="en-US" altLang="ko-KR" sz="923" b="1" dirty="0" smtClean="0">
                <a:latin typeface="Arial" pitchFamily="34" charset="0"/>
                <a:cs typeface="Arial" pitchFamily="34" charset="0"/>
              </a:rPr>
              <a:t>(</a:t>
            </a:r>
            <a:r>
              <a:rPr lang="en-US" altLang="ko-KR" sz="920" b="1" dirty="0">
                <a:latin typeface="Symbol" panose="05050102010706020507" pitchFamily="18" charset="2"/>
              </a:rPr>
              <a:t>D</a:t>
            </a:r>
            <a:r>
              <a:rPr lang="en-US" altLang="ko-KR" sz="923" b="1" dirty="0" smtClean="0">
                <a:latin typeface="Arial" panose="020B0604020202020204" pitchFamily="34" charset="0"/>
                <a:cs typeface="Arial" panose="020B0604020202020204" pitchFamily="34" charset="0"/>
              </a:rPr>
              <a:t>G[2:5</a:t>
            </a:r>
            <a:r>
              <a:rPr lang="en-US" altLang="ko-KR" sz="923" b="1" dirty="0">
                <a:latin typeface="Arial" panose="020B0604020202020204" pitchFamily="34" charset="0"/>
                <a:cs typeface="Arial" panose="020B0604020202020204" pitchFamily="34" charset="0"/>
              </a:rPr>
              <a:t>]</a:t>
            </a:r>
            <a:r>
              <a:rPr lang="en-US" altLang="ko-KR" sz="923" dirty="0">
                <a:latin typeface="Arial" panose="020B0604020202020204" pitchFamily="34" charset="0"/>
                <a:ea typeface="바탕" panose="02030600000101010101" pitchFamily="18" charset="-127"/>
                <a:cs typeface="Arial" panose="020B0604020202020204" pitchFamily="34" charset="0"/>
              </a:rPr>
              <a:t>)</a:t>
            </a:r>
            <a:endParaRPr lang="en-US" altLang="ko-KR" sz="923" b="1" dirty="0">
              <a:latin typeface="Arial" pitchFamily="34" charset="0"/>
              <a:cs typeface="Arial" pitchFamily="34" charset="0"/>
            </a:endParaRPr>
          </a:p>
        </p:txBody>
      </p:sp>
      <p:cxnSp>
        <p:nvCxnSpPr>
          <p:cNvPr id="86" name="직선 연결선 85"/>
          <p:cNvCxnSpPr/>
          <p:nvPr/>
        </p:nvCxnSpPr>
        <p:spPr>
          <a:xfrm flipV="1">
            <a:off x="2741400" y="843305"/>
            <a:ext cx="702015" cy="2086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직선 연결선 86"/>
          <p:cNvCxnSpPr/>
          <p:nvPr/>
        </p:nvCxnSpPr>
        <p:spPr>
          <a:xfrm>
            <a:off x="2741400" y="2929689"/>
            <a:ext cx="702015" cy="8247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직사각형 28"/>
          <p:cNvSpPr/>
          <p:nvPr/>
        </p:nvSpPr>
        <p:spPr>
          <a:xfrm>
            <a:off x="3435469" y="2208770"/>
            <a:ext cx="2824615" cy="365538"/>
          </a:xfrm>
          <a:prstGeom prst="rect">
            <a:avLst/>
          </a:prstGeom>
          <a:gradFill>
            <a:gsLst>
              <a:gs pos="0">
                <a:schemeClr val="bg1">
                  <a:lumMod val="75000"/>
                </a:schemeClr>
              </a:gs>
              <a:gs pos="35000">
                <a:schemeClr val="bg1">
                  <a:lumMod val="75000"/>
                </a:schemeClr>
              </a:gs>
              <a:gs pos="100000">
                <a:schemeClr val="bg1"/>
              </a:gs>
            </a:gsLst>
            <a:lin ang="16200000" scaled="0"/>
          </a:gra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923" b="1" dirty="0">
                <a:latin typeface="Arial" pitchFamily="34" charset="0"/>
                <a:cs typeface="Arial" pitchFamily="34" charset="0"/>
              </a:rPr>
              <a:t>Location </a:t>
            </a:r>
          </a:p>
          <a:p>
            <a:pPr algn="ctr"/>
            <a:r>
              <a:rPr lang="en-US" altLang="ko-KR" sz="738" dirty="0">
                <a:latin typeface="Arial" pitchFamily="34" charset="0"/>
                <a:cs typeface="Arial" pitchFamily="34" charset="0"/>
              </a:rPr>
              <a:t>Avoid the regions within 100 </a:t>
            </a:r>
            <a:r>
              <a:rPr lang="en-US" altLang="ko-KR" sz="738" dirty="0" err="1">
                <a:latin typeface="Arial" pitchFamily="34" charset="0"/>
                <a:cs typeface="Arial" pitchFamily="34" charset="0"/>
              </a:rPr>
              <a:t>bp</a:t>
            </a:r>
            <a:r>
              <a:rPr lang="en-US" altLang="ko-KR" sz="738" dirty="0">
                <a:latin typeface="Arial" pitchFamily="34" charset="0"/>
                <a:cs typeface="Arial" pitchFamily="34" charset="0"/>
              </a:rPr>
              <a:t> </a:t>
            </a:r>
          </a:p>
          <a:p>
            <a:pPr algn="ctr"/>
            <a:r>
              <a:rPr lang="en-US" altLang="ko-KR" sz="738" dirty="0">
                <a:latin typeface="Arial" pitchFamily="34" charset="0"/>
                <a:cs typeface="Arial" pitchFamily="34" charset="0"/>
              </a:rPr>
              <a:t>of the first and the last base of ORFs</a:t>
            </a:r>
            <a:endParaRPr lang="en-US" altLang="ko-KR" sz="646" dirty="0">
              <a:latin typeface="Arial" pitchFamily="34" charset="0"/>
              <a:cs typeface="Arial" pitchFamily="34" charset="0"/>
            </a:endParaRPr>
          </a:p>
        </p:txBody>
      </p:sp>
      <p:sp>
        <p:nvSpPr>
          <p:cNvPr id="30" name="직사각형 29"/>
          <p:cNvSpPr/>
          <p:nvPr/>
        </p:nvSpPr>
        <p:spPr>
          <a:xfrm>
            <a:off x="3435469" y="2602152"/>
            <a:ext cx="2824615" cy="365538"/>
          </a:xfrm>
          <a:prstGeom prst="rect">
            <a:avLst/>
          </a:prstGeom>
          <a:gradFill>
            <a:gsLst>
              <a:gs pos="0">
                <a:schemeClr val="bg1">
                  <a:lumMod val="75000"/>
                </a:schemeClr>
              </a:gs>
              <a:gs pos="35000">
                <a:schemeClr val="bg1">
                  <a:lumMod val="75000"/>
                </a:schemeClr>
              </a:gs>
              <a:gs pos="100000">
                <a:schemeClr val="bg1"/>
              </a:gs>
            </a:gsLst>
            <a:lin ang="16200000" scaled="0"/>
          </a:gra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923" b="1" dirty="0" smtClean="0">
                <a:latin typeface="Arial" panose="020B0604020202020204" pitchFamily="34" charset="0"/>
                <a:cs typeface="Arial" pitchFamily="34" charset="0"/>
              </a:rPr>
              <a:t>32% </a:t>
            </a:r>
            <a:r>
              <a:rPr lang="en-US" altLang="ko-KR" sz="923" b="1" dirty="0">
                <a:latin typeface="Arial" panose="020B0604020202020204" pitchFamily="34" charset="0"/>
                <a:ea typeface="바탕" panose="02030600000101010101" pitchFamily="18" charset="-127"/>
                <a:cs typeface="Arial" panose="020B0604020202020204" pitchFamily="34" charset="0"/>
              </a:rPr>
              <a:t>≤</a:t>
            </a:r>
            <a:r>
              <a:rPr lang="en-US" altLang="ko-KR" sz="923" b="1" dirty="0">
                <a:latin typeface="Arial" pitchFamily="34" charset="0"/>
                <a:cs typeface="Arial" pitchFamily="34" charset="0"/>
              </a:rPr>
              <a:t> GC contents </a:t>
            </a:r>
            <a:r>
              <a:rPr lang="en-US" altLang="ko-KR" sz="923" b="1" dirty="0">
                <a:latin typeface="Arial" panose="020B0604020202020204" pitchFamily="34" charset="0"/>
                <a:ea typeface="바탕" panose="02030600000101010101" pitchFamily="18" charset="-127"/>
                <a:cs typeface="Arial" panose="020B0604020202020204" pitchFamily="34" charset="0"/>
              </a:rPr>
              <a:t>≤</a:t>
            </a:r>
            <a:r>
              <a:rPr lang="en-US" altLang="ko-KR" sz="923" b="1" dirty="0">
                <a:latin typeface="Arial" pitchFamily="34" charset="0"/>
                <a:cs typeface="Arial" pitchFamily="34" charset="0"/>
              </a:rPr>
              <a:t> 53%</a:t>
            </a:r>
          </a:p>
          <a:p>
            <a:pPr algn="ctr"/>
            <a:r>
              <a:rPr lang="en-US" altLang="ko-KR" sz="738" dirty="0">
                <a:latin typeface="Arial" pitchFamily="34" charset="0"/>
                <a:cs typeface="Arial" pitchFamily="34" charset="0"/>
              </a:rPr>
              <a:t>6~10 G or C in 19 bases long siRNA</a:t>
            </a:r>
            <a:endParaRPr lang="en-US" altLang="ko-KR" sz="554" dirty="0">
              <a:latin typeface="Arial" pitchFamily="34" charset="0"/>
              <a:cs typeface="Arial" pitchFamily="34" charset="0"/>
            </a:endParaRPr>
          </a:p>
        </p:txBody>
      </p:sp>
      <p:sp>
        <p:nvSpPr>
          <p:cNvPr id="32" name="직사각형 31"/>
          <p:cNvSpPr/>
          <p:nvPr/>
        </p:nvSpPr>
        <p:spPr>
          <a:xfrm>
            <a:off x="3435469" y="2995534"/>
            <a:ext cx="2824615" cy="365538"/>
          </a:xfrm>
          <a:prstGeom prst="rect">
            <a:avLst/>
          </a:prstGeom>
          <a:gradFill>
            <a:gsLst>
              <a:gs pos="0">
                <a:schemeClr val="bg1">
                  <a:lumMod val="75000"/>
                </a:schemeClr>
              </a:gs>
              <a:gs pos="35000">
                <a:schemeClr val="bg1">
                  <a:lumMod val="75000"/>
                </a:schemeClr>
              </a:gs>
              <a:gs pos="100000">
                <a:schemeClr val="bg1"/>
              </a:gs>
            </a:gsLst>
            <a:lin ang="16200000" scaled="0"/>
          </a:gradFill>
        </p:spPr>
        <p:style>
          <a:lnRef idx="1">
            <a:schemeClr val="dk1"/>
          </a:lnRef>
          <a:fillRef idx="2">
            <a:schemeClr val="dk1"/>
          </a:fillRef>
          <a:effectRef idx="1">
            <a:schemeClr val="dk1"/>
          </a:effectRef>
          <a:fontRef idx="minor">
            <a:schemeClr val="dk1"/>
          </a:fontRef>
        </p:style>
        <p:txBody>
          <a:bodyPr wrap="square" anchor="ctr" anchorCtr="0">
            <a:noAutofit/>
          </a:bodyPr>
          <a:lstStyle/>
          <a:p>
            <a:pPr algn="ctr"/>
            <a:r>
              <a:rPr lang="en-US" altLang="ko-KR" sz="923" b="1" dirty="0">
                <a:latin typeface="Arial" panose="020B0604020202020204" pitchFamily="34" charset="0"/>
                <a:cs typeface="Arial" pitchFamily="34" charset="0"/>
              </a:rPr>
              <a:t>Avoid nucleotide stretch (</a:t>
            </a:r>
            <a:r>
              <a:rPr lang="en-US" altLang="ko-KR" sz="923" b="1" dirty="0">
                <a:latin typeface="Arial" panose="020B0604020202020204" pitchFamily="34" charset="0"/>
                <a:ea typeface="바탕" panose="02030600000101010101" pitchFamily="18" charset="-127"/>
                <a:cs typeface="Arial" panose="020B0604020202020204" pitchFamily="34" charset="0"/>
              </a:rPr>
              <a:t>≥ 4)</a:t>
            </a:r>
          </a:p>
          <a:p>
            <a:pPr algn="ctr"/>
            <a:r>
              <a:rPr lang="en-US" altLang="ko-KR" sz="738" dirty="0">
                <a:latin typeface="Arial" panose="020B0604020202020204" pitchFamily="34" charset="0"/>
                <a:ea typeface="바탕" panose="02030600000101010101" pitchFamily="18" charset="-127"/>
                <a:cs typeface="Arial" panose="020B0604020202020204" pitchFamily="34" charset="0"/>
              </a:rPr>
              <a:t>Composed with same nucleotide and G/C nucleotide</a:t>
            </a:r>
            <a:endParaRPr lang="en-US" altLang="ko-KR" sz="738" dirty="0">
              <a:latin typeface="Arial" pitchFamily="34" charset="0"/>
              <a:cs typeface="Arial" pitchFamily="34" charset="0"/>
            </a:endParaRPr>
          </a:p>
        </p:txBody>
      </p:sp>
      <p:sp>
        <p:nvSpPr>
          <p:cNvPr id="7" name="TextBox 6"/>
          <p:cNvSpPr txBox="1"/>
          <p:nvPr/>
        </p:nvSpPr>
        <p:spPr>
          <a:xfrm>
            <a:off x="1706137" y="2135264"/>
            <a:ext cx="245580" cy="234360"/>
          </a:xfrm>
          <a:prstGeom prst="rect">
            <a:avLst/>
          </a:prstGeom>
          <a:noFill/>
        </p:spPr>
        <p:txBody>
          <a:bodyPr wrap="none" rtlCol="0">
            <a:spAutoFit/>
          </a:bodyPr>
          <a:lstStyle/>
          <a:p>
            <a:r>
              <a:rPr lang="en-US" altLang="ko-KR" sz="923" dirty="0"/>
              <a:t>X</a:t>
            </a:r>
            <a:endParaRPr lang="ko-KR" altLang="en-US" sz="923" dirty="0"/>
          </a:p>
        </p:txBody>
      </p:sp>
      <p:sp>
        <p:nvSpPr>
          <p:cNvPr id="37" name="TextBox 36"/>
          <p:cNvSpPr txBox="1"/>
          <p:nvPr/>
        </p:nvSpPr>
        <p:spPr>
          <a:xfrm>
            <a:off x="1853443" y="2276357"/>
            <a:ext cx="245580" cy="234360"/>
          </a:xfrm>
          <a:prstGeom prst="rect">
            <a:avLst/>
          </a:prstGeom>
          <a:noFill/>
        </p:spPr>
        <p:txBody>
          <a:bodyPr wrap="none" rtlCol="0">
            <a:spAutoFit/>
          </a:bodyPr>
          <a:lstStyle/>
          <a:p>
            <a:r>
              <a:rPr lang="en-US" altLang="ko-KR" sz="923" dirty="0"/>
              <a:t>X</a:t>
            </a:r>
            <a:endParaRPr lang="ko-KR" altLang="en-US" sz="923" dirty="0"/>
          </a:p>
        </p:txBody>
      </p:sp>
      <p:sp>
        <p:nvSpPr>
          <p:cNvPr id="38" name="TextBox 37"/>
          <p:cNvSpPr txBox="1"/>
          <p:nvPr/>
        </p:nvSpPr>
        <p:spPr>
          <a:xfrm>
            <a:off x="1987491" y="2135264"/>
            <a:ext cx="245580" cy="234360"/>
          </a:xfrm>
          <a:prstGeom prst="rect">
            <a:avLst/>
          </a:prstGeom>
          <a:noFill/>
        </p:spPr>
        <p:txBody>
          <a:bodyPr wrap="none" rtlCol="0">
            <a:spAutoFit/>
          </a:bodyPr>
          <a:lstStyle/>
          <a:p>
            <a:r>
              <a:rPr lang="en-US" altLang="ko-KR" sz="923" dirty="0"/>
              <a:t>X</a:t>
            </a:r>
            <a:endParaRPr lang="ko-KR" altLang="en-US" sz="923" dirty="0"/>
          </a:p>
        </p:txBody>
      </p:sp>
      <p:sp>
        <p:nvSpPr>
          <p:cNvPr id="39" name="TextBox 38"/>
          <p:cNvSpPr txBox="1"/>
          <p:nvPr/>
        </p:nvSpPr>
        <p:spPr>
          <a:xfrm>
            <a:off x="2316695" y="2276357"/>
            <a:ext cx="245580" cy="234360"/>
          </a:xfrm>
          <a:prstGeom prst="rect">
            <a:avLst/>
          </a:prstGeom>
          <a:noFill/>
        </p:spPr>
        <p:txBody>
          <a:bodyPr wrap="none" rtlCol="0">
            <a:spAutoFit/>
          </a:bodyPr>
          <a:lstStyle/>
          <a:p>
            <a:r>
              <a:rPr lang="en-US" altLang="ko-KR" sz="923" dirty="0"/>
              <a:t>X</a:t>
            </a:r>
            <a:endParaRPr lang="ko-KR" altLang="en-US" sz="923" dirty="0"/>
          </a:p>
        </p:txBody>
      </p:sp>
      <p:sp>
        <p:nvSpPr>
          <p:cNvPr id="40" name="TextBox 39"/>
          <p:cNvSpPr txBox="1"/>
          <p:nvPr/>
        </p:nvSpPr>
        <p:spPr>
          <a:xfrm>
            <a:off x="1753797" y="2469788"/>
            <a:ext cx="659155" cy="234360"/>
          </a:xfrm>
          <a:prstGeom prst="rect">
            <a:avLst/>
          </a:prstGeom>
          <a:noFill/>
        </p:spPr>
        <p:txBody>
          <a:bodyPr wrap="none" rtlCol="0">
            <a:spAutoFit/>
          </a:bodyPr>
          <a:lstStyle/>
          <a:p>
            <a:r>
              <a:rPr lang="en-US" altLang="ko-KR" sz="923" dirty="0"/>
              <a:t>########</a:t>
            </a:r>
            <a:endParaRPr lang="ko-KR" altLang="en-US" sz="923" dirty="0"/>
          </a:p>
        </p:txBody>
      </p:sp>
      <p:sp>
        <p:nvSpPr>
          <p:cNvPr id="45" name="TextBox 44"/>
          <p:cNvSpPr txBox="1"/>
          <p:nvPr/>
        </p:nvSpPr>
        <p:spPr>
          <a:xfrm>
            <a:off x="2123073" y="2610464"/>
            <a:ext cx="540533" cy="234360"/>
          </a:xfrm>
          <a:prstGeom prst="rect">
            <a:avLst/>
          </a:prstGeom>
          <a:noFill/>
        </p:spPr>
        <p:txBody>
          <a:bodyPr wrap="none" rtlCol="0">
            <a:spAutoFit/>
          </a:bodyPr>
          <a:lstStyle/>
          <a:p>
            <a:r>
              <a:rPr lang="en-US" altLang="ko-KR" sz="923" dirty="0"/>
              <a:t>######</a:t>
            </a:r>
            <a:endParaRPr lang="ko-KR" altLang="en-US" sz="923" dirty="0"/>
          </a:p>
        </p:txBody>
      </p:sp>
      <p:cxnSp>
        <p:nvCxnSpPr>
          <p:cNvPr id="10" name="직선 연결선 9"/>
          <p:cNvCxnSpPr/>
          <p:nvPr/>
        </p:nvCxnSpPr>
        <p:spPr>
          <a:xfrm flipV="1">
            <a:off x="1611202" y="2584939"/>
            <a:ext cx="206031" cy="3156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직선 연결선 45"/>
          <p:cNvCxnSpPr/>
          <p:nvPr/>
        </p:nvCxnSpPr>
        <p:spPr>
          <a:xfrm>
            <a:off x="1611202" y="2708031"/>
            <a:ext cx="556846" cy="117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직선 연결선 46"/>
          <p:cNvCxnSpPr/>
          <p:nvPr/>
        </p:nvCxnSpPr>
        <p:spPr>
          <a:xfrm>
            <a:off x="1611203" y="2176893"/>
            <a:ext cx="172249" cy="6221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a:off x="1611203" y="2268416"/>
            <a:ext cx="318787" cy="12309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955570" y="1499666"/>
            <a:ext cx="634307" cy="205890"/>
          </a:xfrm>
          <a:prstGeom prst="rect">
            <a:avLst/>
          </a:prstGeom>
          <a:noFill/>
        </p:spPr>
        <p:txBody>
          <a:bodyPr wrap="square" rtlCol="0">
            <a:spAutoFit/>
          </a:bodyPr>
          <a:lstStyle/>
          <a:p>
            <a:pPr algn="ctr"/>
            <a:r>
              <a:rPr lang="en-US" altLang="ko-KR" sz="738" u="sng" dirty="0">
                <a:latin typeface="Arial" pitchFamily="34" charset="0"/>
                <a:cs typeface="Arial" pitchFamily="34" charset="0"/>
              </a:rPr>
              <a:t>51 4mers</a:t>
            </a:r>
            <a:endParaRPr lang="ko-KR" altLang="en-US" sz="738" u="sng" dirty="0">
              <a:latin typeface="Arial" pitchFamily="34" charset="0"/>
              <a:cs typeface="Arial" pitchFamily="34" charset="0"/>
            </a:endParaRPr>
          </a:p>
        </p:txBody>
      </p:sp>
    </p:spTree>
    <p:extLst>
      <p:ext uri="{BB962C8B-B14F-4D97-AF65-F5344CB8AC3E}">
        <p14:creationId xmlns:p14="http://schemas.microsoft.com/office/powerpoint/2010/main" val="2861606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311" y="118632"/>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S1</a:t>
            </a:r>
            <a:endParaRPr lang="ko-KR" altLang="en-US" sz="1292" b="1" dirty="0">
              <a:latin typeface="Arial" panose="020B0604020202020204" pitchFamily="34" charset="0"/>
              <a:cs typeface="Arial" panose="020B0604020202020204" pitchFamily="34" charset="0"/>
            </a:endParaRPr>
          </a:p>
        </p:txBody>
      </p:sp>
      <p:sp>
        <p:nvSpPr>
          <p:cNvPr id="7" name="TextBox 6"/>
          <p:cNvSpPr txBox="1"/>
          <p:nvPr/>
        </p:nvSpPr>
        <p:spPr>
          <a:xfrm>
            <a:off x="376311" y="1251436"/>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graphicFrame>
        <p:nvGraphicFramePr>
          <p:cNvPr id="10" name="표 9"/>
          <p:cNvGraphicFramePr>
            <a:graphicFrameLocks noGrp="1"/>
          </p:cNvGraphicFramePr>
          <p:nvPr>
            <p:extLst>
              <p:ext uri="{D42A27DB-BD31-4B8C-83A1-F6EECF244321}">
                <p14:modId xmlns:p14="http://schemas.microsoft.com/office/powerpoint/2010/main" val="1849282302"/>
              </p:ext>
            </p:extLst>
          </p:nvPr>
        </p:nvGraphicFramePr>
        <p:xfrm>
          <a:off x="672941" y="1528091"/>
          <a:ext cx="5492013" cy="2689770"/>
        </p:xfrm>
        <a:graphic>
          <a:graphicData uri="http://schemas.openxmlformats.org/drawingml/2006/table">
            <a:tbl>
              <a:tblPr>
                <a:tableStyleId>{5C22544A-7EE6-4342-B048-85BDC9FD1C3A}</a:tableStyleId>
              </a:tblPr>
              <a:tblGrid>
                <a:gridCol w="564518">
                  <a:extLst>
                    <a:ext uri="{9D8B030D-6E8A-4147-A177-3AD203B41FA5}">
                      <a16:colId xmlns:a16="http://schemas.microsoft.com/office/drawing/2014/main" val="1416186896"/>
                    </a:ext>
                  </a:extLst>
                </a:gridCol>
                <a:gridCol w="724296">
                  <a:extLst>
                    <a:ext uri="{9D8B030D-6E8A-4147-A177-3AD203B41FA5}">
                      <a16:colId xmlns:a16="http://schemas.microsoft.com/office/drawing/2014/main" val="3355145349"/>
                    </a:ext>
                  </a:extLst>
                </a:gridCol>
                <a:gridCol w="804139">
                  <a:extLst>
                    <a:ext uri="{9D8B030D-6E8A-4147-A177-3AD203B41FA5}">
                      <a16:colId xmlns:a16="http://schemas.microsoft.com/office/drawing/2014/main" val="1164023815"/>
                    </a:ext>
                  </a:extLst>
                </a:gridCol>
                <a:gridCol w="1049374">
                  <a:extLst>
                    <a:ext uri="{9D8B030D-6E8A-4147-A177-3AD203B41FA5}">
                      <a16:colId xmlns:a16="http://schemas.microsoft.com/office/drawing/2014/main" val="3664452802"/>
                    </a:ext>
                  </a:extLst>
                </a:gridCol>
                <a:gridCol w="517342">
                  <a:extLst>
                    <a:ext uri="{9D8B030D-6E8A-4147-A177-3AD203B41FA5}">
                      <a16:colId xmlns:a16="http://schemas.microsoft.com/office/drawing/2014/main" val="2070641843"/>
                    </a:ext>
                  </a:extLst>
                </a:gridCol>
                <a:gridCol w="423672">
                  <a:extLst>
                    <a:ext uri="{9D8B030D-6E8A-4147-A177-3AD203B41FA5}">
                      <a16:colId xmlns:a16="http://schemas.microsoft.com/office/drawing/2014/main" val="1557652540"/>
                    </a:ext>
                  </a:extLst>
                </a:gridCol>
                <a:gridCol w="382110">
                  <a:extLst>
                    <a:ext uri="{9D8B030D-6E8A-4147-A177-3AD203B41FA5}">
                      <a16:colId xmlns:a16="http://schemas.microsoft.com/office/drawing/2014/main" val="1098255516"/>
                    </a:ext>
                  </a:extLst>
                </a:gridCol>
                <a:gridCol w="558906">
                  <a:extLst>
                    <a:ext uri="{9D8B030D-6E8A-4147-A177-3AD203B41FA5}">
                      <a16:colId xmlns:a16="http://schemas.microsoft.com/office/drawing/2014/main" val="894302938"/>
                    </a:ext>
                  </a:extLst>
                </a:gridCol>
                <a:gridCol w="467656">
                  <a:extLst>
                    <a:ext uri="{9D8B030D-6E8A-4147-A177-3AD203B41FA5}">
                      <a16:colId xmlns:a16="http://schemas.microsoft.com/office/drawing/2014/main" val="3553169511"/>
                    </a:ext>
                  </a:extLst>
                </a:gridCol>
              </a:tblGrid>
              <a:tr h="342450">
                <a:tc>
                  <a:txBody>
                    <a:bodyPr/>
                    <a:lstStyle/>
                    <a:p>
                      <a:pPr algn="ctr" fontAlgn="ctr"/>
                      <a:r>
                        <a:rPr lang="en-US" altLang="ko-KR" sz="700" b="1" i="0" u="none" strike="noStrike" dirty="0" smtClean="0">
                          <a:solidFill>
                            <a:schemeClr val="bg1"/>
                          </a:solidFill>
                          <a:effectLst/>
                          <a:latin typeface="Arial" panose="020B0604020202020204" pitchFamily="34" charset="0"/>
                          <a:ea typeface="+mn-ea"/>
                          <a:cs typeface="Arial" panose="020B0604020202020204" pitchFamily="34" charset="0"/>
                        </a:rPr>
                        <a:t>top20</a:t>
                      </a:r>
                    </a:p>
                    <a:p>
                      <a:pPr algn="ctr" fontAlgn="ctr"/>
                      <a:r>
                        <a:rPr lang="en-US" altLang="ko-KR" sz="700" b="1" i="0" u="none" strike="noStrike" dirty="0" smtClean="0">
                          <a:solidFill>
                            <a:schemeClr val="bg1"/>
                          </a:solidFill>
                          <a:effectLst/>
                          <a:latin typeface="Arial" panose="020B0604020202020204" pitchFamily="34" charset="0"/>
                          <a:ea typeface="+mn-ea"/>
                          <a:cs typeface="Arial" panose="020B0604020202020204" pitchFamily="34" charset="0"/>
                        </a:rPr>
                        <a:t>miRNA family</a:t>
                      </a:r>
                      <a:endParaRPr lang="ko-KR" altLang="en-US" sz="7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700" b="1" i="0" u="none" strike="noStrike"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seed</a:t>
                      </a:r>
                      <a:r>
                        <a:rPr lang="en-US" sz="700" b="1" i="0" u="none" strike="noStrike" baseline="0"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 sequence</a:t>
                      </a:r>
                    </a:p>
                    <a:p>
                      <a:pPr algn="ctr" fontAlgn="ctr"/>
                      <a:r>
                        <a:rPr lang="en-US" sz="700" b="1" i="0" u="none" strike="noStrike" baseline="0"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 [2:8]</a:t>
                      </a:r>
                      <a:endParaRPr lang="en-US" sz="7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700" b="1" u="none" strike="noStrike" dirty="0" smtClean="0">
                          <a:solidFill>
                            <a:schemeClr val="bg1"/>
                          </a:solidFill>
                          <a:effectLst/>
                          <a:latin typeface="Arial" panose="020B0604020202020204" pitchFamily="34" charset="0"/>
                          <a:cs typeface="Arial" panose="020B0604020202020204" pitchFamily="34" charset="0"/>
                        </a:rPr>
                        <a:t>(Ago-miRNA)</a:t>
                      </a:r>
                      <a:r>
                        <a:rPr lang="en-US" sz="700" b="1" i="0" u="none" strike="noStrike" baseline="-25000"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family</a:t>
                      </a:r>
                      <a:endParaRPr lang="en-US" sz="700" b="1" i="0" u="none" strike="noStrike" baseline="-25000"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700" b="1" u="none" strike="noStrike" dirty="0" smtClean="0">
                          <a:solidFill>
                            <a:schemeClr val="bg1"/>
                          </a:solidFill>
                          <a:effectLst/>
                          <a:latin typeface="Arial" panose="020B0604020202020204" pitchFamily="34" charset="0"/>
                          <a:cs typeface="Arial" panose="020B0604020202020204" pitchFamily="34" charset="0"/>
                        </a:rPr>
                        <a:t>log</a:t>
                      </a:r>
                      <a:r>
                        <a:rPr lang="en-US" sz="700" b="1" u="none" strike="noStrike" baseline="-25000" dirty="0" smtClean="0">
                          <a:solidFill>
                            <a:schemeClr val="bg1"/>
                          </a:solidFill>
                          <a:effectLst/>
                          <a:latin typeface="Arial" panose="020B0604020202020204" pitchFamily="34" charset="0"/>
                          <a:cs typeface="Arial" panose="020B0604020202020204" pitchFamily="34" charset="0"/>
                        </a:rPr>
                        <a:t>2</a:t>
                      </a:r>
                      <a:r>
                        <a:rPr lang="en-US" sz="700" b="1" u="none" strike="noStrike" dirty="0" smtClean="0">
                          <a:solidFill>
                            <a:schemeClr val="bg1"/>
                          </a:solidFill>
                          <a:effectLst/>
                          <a:latin typeface="Arial" panose="020B0604020202020204" pitchFamily="34" charset="0"/>
                          <a:cs typeface="Arial" panose="020B0604020202020204" pitchFamily="34" charset="0"/>
                        </a:rPr>
                        <a:t>(Ago-miRNA)</a:t>
                      </a:r>
                      <a:r>
                        <a:rPr lang="en-US" sz="700" b="1" i="0" u="none" strike="noStrike" baseline="-25000"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family</a:t>
                      </a:r>
                      <a:endParaRPr lang="en-US" sz="700" b="1" i="0" u="none" strike="noStrike" baseline="-25000"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700" b="1" u="none" strike="noStrike" dirty="0" smtClean="0">
                          <a:solidFill>
                            <a:schemeClr val="bg1"/>
                          </a:solidFill>
                          <a:effectLst/>
                          <a:latin typeface="Arial" panose="020B0604020202020204" pitchFamily="34" charset="0"/>
                          <a:cs typeface="Arial" panose="020B0604020202020204" pitchFamily="34" charset="0"/>
                        </a:rPr>
                        <a:t>total </a:t>
                      </a:r>
                    </a:p>
                    <a:p>
                      <a:pPr algn="ctr" fontAlgn="ctr"/>
                      <a:r>
                        <a:rPr lang="en-US" sz="700" b="1" u="none" strike="noStrike" dirty="0" smtClean="0">
                          <a:solidFill>
                            <a:schemeClr val="bg1"/>
                          </a:solidFill>
                          <a:effectLst/>
                          <a:latin typeface="Arial" panose="020B0604020202020204" pitchFamily="34" charset="0"/>
                          <a:cs typeface="Arial" panose="020B0604020202020204" pitchFamily="34" charset="0"/>
                        </a:rPr>
                        <a:t>(</a:t>
                      </a:r>
                      <a:r>
                        <a:rPr lang="en-US" sz="700" b="1" u="none" strike="noStrike" dirty="0" err="1" smtClean="0">
                          <a:solidFill>
                            <a:schemeClr val="bg1"/>
                          </a:solidFill>
                          <a:effectLst/>
                          <a:latin typeface="Arial" panose="020B0604020202020204" pitchFamily="34" charset="0"/>
                          <a:cs typeface="Arial" panose="020B0604020202020204" pitchFamily="34" charset="0"/>
                        </a:rPr>
                        <a:t>seed+nuc</a:t>
                      </a:r>
                      <a:r>
                        <a:rPr lang="en-US" sz="700" b="1" u="none" strike="noStrike" dirty="0">
                          <a:solidFill>
                            <a:schemeClr val="bg1"/>
                          </a:solidFill>
                          <a:effectLst/>
                          <a:latin typeface="Arial" panose="020B0604020202020204" pitchFamily="34" charset="0"/>
                          <a:cs typeface="Arial" panose="020B0604020202020204" pitchFamily="34" charset="0"/>
                        </a:rPr>
                        <a:t>)</a:t>
                      </a:r>
                      <a:endParaRPr lang="en-US" sz="7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700" b="1" u="none" strike="noStrike" dirty="0" err="1">
                          <a:solidFill>
                            <a:schemeClr val="bg1"/>
                          </a:solidFill>
                          <a:effectLst/>
                          <a:latin typeface="Arial" panose="020B0604020202020204" pitchFamily="34" charset="0"/>
                          <a:cs typeface="Arial" panose="020B0604020202020204" pitchFamily="34" charset="0"/>
                        </a:rPr>
                        <a:t>n</a:t>
                      </a:r>
                      <a:r>
                        <a:rPr lang="en-US" sz="700" b="1" u="none" strike="noStrike" dirty="0" err="1" smtClean="0">
                          <a:solidFill>
                            <a:schemeClr val="bg1"/>
                          </a:solidFill>
                          <a:effectLst/>
                          <a:latin typeface="Arial" panose="020B0604020202020204" pitchFamily="34" charset="0"/>
                          <a:cs typeface="Arial" panose="020B0604020202020204" pitchFamily="34" charset="0"/>
                        </a:rPr>
                        <a:t>uc</a:t>
                      </a:r>
                      <a:endParaRPr lang="en-US" sz="7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700" b="1" u="none" strike="noStrike" dirty="0">
                          <a:solidFill>
                            <a:schemeClr val="bg1"/>
                          </a:solidFill>
                          <a:effectLst/>
                          <a:latin typeface="Arial" panose="020B0604020202020204" pitchFamily="34" charset="0"/>
                          <a:cs typeface="Arial" panose="020B0604020202020204" pitchFamily="34" charset="0"/>
                        </a:rPr>
                        <a:t>s</a:t>
                      </a:r>
                      <a:r>
                        <a:rPr lang="en-US" sz="700" b="1" u="none" strike="noStrike" dirty="0" smtClean="0">
                          <a:solidFill>
                            <a:schemeClr val="bg1"/>
                          </a:solidFill>
                          <a:effectLst/>
                          <a:latin typeface="Arial" panose="020B0604020202020204" pitchFamily="34" charset="0"/>
                          <a:cs typeface="Arial" panose="020B0604020202020204" pitchFamily="34" charset="0"/>
                        </a:rPr>
                        <a:t>eed</a:t>
                      </a:r>
                      <a:endParaRPr lang="en-US" sz="7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700" b="1" dirty="0" smtClean="0">
                          <a:solidFill>
                            <a:schemeClr val="bg1"/>
                          </a:solidFill>
                          <a:latin typeface="Symbol" panose="05050102010706020507" pitchFamily="18" charset="2"/>
                          <a:cs typeface="Arial" pitchFamily="34" charset="0"/>
                        </a:rPr>
                        <a:t>D</a:t>
                      </a:r>
                      <a:r>
                        <a:rPr lang="en-US" sz="700" b="1" u="none" strike="noStrike" dirty="0" smtClean="0">
                          <a:solidFill>
                            <a:schemeClr val="bg1"/>
                          </a:solidFill>
                          <a:effectLst/>
                          <a:latin typeface="Arial" panose="020B0604020202020204" pitchFamily="34" charset="0"/>
                          <a:cs typeface="Arial" panose="020B0604020202020204" pitchFamily="34" charset="0"/>
                        </a:rPr>
                        <a:t>G[2:6]</a:t>
                      </a:r>
                      <a:r>
                        <a:rPr lang="en-US" sz="700" b="1" u="none" strike="noStrike" baseline="-25000" dirty="0" err="1" smtClean="0">
                          <a:solidFill>
                            <a:schemeClr val="bg1"/>
                          </a:solidFill>
                          <a:effectLst/>
                          <a:latin typeface="Arial" panose="020B0604020202020204" pitchFamily="34" charset="0"/>
                          <a:cs typeface="Arial" panose="020B0604020202020204" pitchFamily="34" charset="0"/>
                        </a:rPr>
                        <a:t>avr</a:t>
                      </a:r>
                      <a:endParaRPr lang="en-US" sz="700" b="1" i="0" u="none" strike="noStrike" baseline="-25000"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700" b="1" dirty="0" err="1" smtClean="0">
                          <a:solidFill>
                            <a:schemeClr val="bg1"/>
                          </a:solidFill>
                          <a:latin typeface="Symbol" panose="05050102010706020507" pitchFamily="18" charset="2"/>
                          <a:cs typeface="Arial" pitchFamily="34" charset="0"/>
                        </a:rPr>
                        <a:t>D</a:t>
                      </a:r>
                      <a:r>
                        <a:rPr lang="en-US" sz="700" b="1" u="none" strike="noStrike" dirty="0" err="1" smtClean="0">
                          <a:solidFill>
                            <a:schemeClr val="bg1"/>
                          </a:solidFill>
                          <a:effectLst/>
                          <a:latin typeface="Arial" panose="020B0604020202020204" pitchFamily="34" charset="0"/>
                          <a:cs typeface="Arial" panose="020B0604020202020204" pitchFamily="34" charset="0"/>
                        </a:rPr>
                        <a:t>G</a:t>
                      </a:r>
                      <a:r>
                        <a:rPr lang="en-US" sz="700" b="1" u="none" strike="noStrike" baseline="-25000" dirty="0" err="1" smtClean="0">
                          <a:solidFill>
                            <a:schemeClr val="bg1"/>
                          </a:solidFill>
                          <a:effectLst/>
                          <a:latin typeface="Arial" panose="020B0604020202020204" pitchFamily="34" charset="0"/>
                          <a:cs typeface="Arial" panose="020B0604020202020204" pitchFamily="34" charset="0"/>
                        </a:rPr>
                        <a:t>t</a:t>
                      </a:r>
                      <a:endParaRPr lang="en-US" sz="7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557308717"/>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miR-30e-5p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GUAAACA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8417151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23.00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232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205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-32.5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569571255"/>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miR-9-5p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CUUUGGU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2309955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21.14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373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117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256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-2.9</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-28.9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52700991"/>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miR-181a-5p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ACAUUCA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2050154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20.97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247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66</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-2.2</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-31.9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39293866"/>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miR-26a-5p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UCAAGUA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1581514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20.59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112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30</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82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-4.0</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-29.5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75889582"/>
                  </a:ext>
                </a:extLst>
              </a:tr>
              <a:tr h="117366">
                <a:tc>
                  <a:txBody>
                    <a:bodyPr/>
                    <a:lstStyle/>
                    <a:p>
                      <a:pPr algn="ctr" fontAlgn="ctr"/>
                      <a:r>
                        <a:rPr lang="en-US" sz="700" u="none" strike="noStrike" dirty="0">
                          <a:effectLst/>
                          <a:latin typeface="Arial" panose="020B0604020202020204" pitchFamily="34" charset="0"/>
                          <a:cs typeface="Arial" panose="020B0604020202020204" pitchFamily="34" charset="0"/>
                        </a:rPr>
                        <a:t>let-7i-5p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GAGGUAG</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1549064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20.56</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341</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302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-6.7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-31.8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70523338"/>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miR-27a-3p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UCACAGU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1188538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20.18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214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-4.9</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-33.6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22205327"/>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miR-708-5p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AGGAGCU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1170445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20.16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98</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65</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-6.3</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-31.9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103476987"/>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miR-124-3p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AAGGCAC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735430</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19.49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505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168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337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-6.4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-36.4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828085176"/>
                  </a:ext>
                </a:extLst>
              </a:tr>
              <a:tr h="117366">
                <a:tc>
                  <a:txBody>
                    <a:bodyPr/>
                    <a:lstStyle/>
                    <a:p>
                      <a:pPr algn="ctr" fontAlgn="ctr"/>
                      <a:r>
                        <a:rPr lang="en-US" sz="700" u="none" strike="noStrike" dirty="0">
                          <a:effectLst/>
                          <a:latin typeface="Arial" panose="020B0604020202020204" pitchFamily="34" charset="0"/>
                          <a:cs typeface="Arial" panose="020B0604020202020204" pitchFamily="34" charset="0"/>
                        </a:rPr>
                        <a:t>miR-449a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GGCAGUG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333056</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18.35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109</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-8.1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-32.6</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088470233"/>
                  </a:ext>
                </a:extLst>
              </a:tr>
              <a:tr h="117366">
                <a:tc>
                  <a:txBody>
                    <a:bodyPr/>
                    <a:lstStyle/>
                    <a:p>
                      <a:pPr algn="ctr" fontAlgn="ctr"/>
                      <a:r>
                        <a:rPr lang="en-US" sz="700" u="none" strike="noStrike" dirty="0">
                          <a:effectLst/>
                          <a:latin typeface="Arial" panose="020B0604020202020204" pitchFamily="34" charset="0"/>
                          <a:cs typeface="Arial" panose="020B0604020202020204" pitchFamily="34" charset="0"/>
                        </a:rPr>
                        <a:t>miR-125b-5p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CCCUGAG</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332795</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18.34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114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81</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-7.7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-35.1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662996380"/>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miR-193b-3p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ACUGGCC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307064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18.23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22</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-37.9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804363379"/>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miR-17-5p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AAAGUGC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294722</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18.17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123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93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-30.8</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82254697"/>
                  </a:ext>
                </a:extLst>
              </a:tr>
              <a:tr h="117366">
                <a:tc>
                  <a:txBody>
                    <a:bodyPr/>
                    <a:lstStyle/>
                    <a:p>
                      <a:pPr algn="ctr" fontAlgn="ctr"/>
                      <a:r>
                        <a:rPr lang="en-US" sz="700" u="none" strike="noStrike" dirty="0">
                          <a:effectLst/>
                          <a:latin typeface="Arial" panose="020B0604020202020204" pitchFamily="34" charset="0"/>
                          <a:cs typeface="Arial" panose="020B0604020202020204" pitchFamily="34" charset="0"/>
                        </a:rPr>
                        <a:t>miR-344-5p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GUCAGGC</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287540</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18.13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88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-39.0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702540313"/>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miR-138-5p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GCUGGUG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273527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18.06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102</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72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-8.1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-32.9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683951872"/>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miR-16-5p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AGCAGCA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223979</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17.77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275</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210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-28.3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18981635"/>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miR-153-3p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UGCAUAG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207067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17.66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110</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43</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-4.7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-28.7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778308732"/>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miR-21a-5p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AGCUUAU</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194811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17.57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61</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35</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-4.4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-30.0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172213697"/>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miR-101a-3p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ACAGUAC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179104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17.45</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107</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56</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-4.4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-29.6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75979851"/>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miR-221-3p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GCUACAU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155769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17.25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44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-35.6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49895460"/>
                  </a:ext>
                </a:extLst>
              </a:tr>
              <a:tr h="117366">
                <a:tc>
                  <a:txBody>
                    <a:bodyPr/>
                    <a:lstStyle/>
                    <a:p>
                      <a:pPr algn="ctr" fontAlgn="ctr"/>
                      <a:r>
                        <a:rPr lang="en-US" sz="700" u="none" strike="noStrike" dirty="0" smtClean="0">
                          <a:effectLst/>
                          <a:latin typeface="Arial" panose="020B0604020202020204" pitchFamily="34" charset="0"/>
                          <a:cs typeface="Arial" panose="020B0604020202020204" pitchFamily="34" charset="0"/>
                        </a:rPr>
                        <a:t>miR-19b-3p</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700" u="none" strike="noStrike" dirty="0" smtClean="0">
                          <a:effectLst/>
                          <a:latin typeface="Arial" panose="020B0604020202020204" pitchFamily="34" charset="0"/>
                          <a:cs typeface="Arial" panose="020B0604020202020204" pitchFamily="34" charset="0"/>
                        </a:rPr>
                        <a:t>GUGCAAA  </a:t>
                      </a:r>
                      <a:endParaRPr lang="en-US" sz="7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153999</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17.23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73</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73</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-28.4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825" marR="4825" marT="48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1883462"/>
                  </a:ext>
                </a:extLst>
              </a:tr>
            </a:tbl>
          </a:graphicData>
        </a:graphic>
      </p:graphicFrame>
      <p:sp>
        <p:nvSpPr>
          <p:cNvPr id="4" name="TextBox 3"/>
          <p:cNvSpPr txBox="1"/>
          <p:nvPr/>
        </p:nvSpPr>
        <p:spPr>
          <a:xfrm>
            <a:off x="4031987" y="1285473"/>
            <a:ext cx="1106405" cy="234360"/>
          </a:xfrm>
          <a:prstGeom prst="rect">
            <a:avLst/>
          </a:prstGeom>
          <a:noFill/>
        </p:spPr>
        <p:txBody>
          <a:bodyPr wrap="square" rtlCol="0">
            <a:spAutoFit/>
          </a:bodyPr>
          <a:lstStyle/>
          <a:p>
            <a:r>
              <a:rPr lang="en-US" altLang="ko-KR" sz="923" dirty="0">
                <a:latin typeface="Arial" panose="020B0604020202020204" pitchFamily="34" charset="0"/>
                <a:cs typeface="Arial" panose="020B0604020202020204" pitchFamily="34" charset="0"/>
              </a:rPr>
              <a:t>Ago-targets</a:t>
            </a:r>
            <a:r>
              <a:rPr lang="en-US" altLang="ko-KR" sz="923" baseline="-25000" dirty="0">
                <a:latin typeface="Arial" panose="020B0604020202020204" pitchFamily="34" charset="0"/>
                <a:cs typeface="Arial" panose="020B0604020202020204" pitchFamily="34" charset="0"/>
              </a:rPr>
              <a:t>(sites) </a:t>
            </a:r>
            <a:endParaRPr lang="ko-KR" altLang="en-US" sz="923" baseline="-25000" dirty="0">
              <a:latin typeface="Arial" panose="020B0604020202020204" pitchFamily="34" charset="0"/>
              <a:cs typeface="Arial" panose="020B0604020202020204" pitchFamily="34" charset="0"/>
            </a:endParaRPr>
          </a:p>
        </p:txBody>
      </p:sp>
      <p:sp>
        <p:nvSpPr>
          <p:cNvPr id="18" name="TextBox 17"/>
          <p:cNvSpPr txBox="1"/>
          <p:nvPr/>
        </p:nvSpPr>
        <p:spPr>
          <a:xfrm>
            <a:off x="2360832" y="1289426"/>
            <a:ext cx="1106405" cy="234360"/>
          </a:xfrm>
          <a:prstGeom prst="rect">
            <a:avLst/>
          </a:prstGeom>
          <a:noFill/>
        </p:spPr>
        <p:txBody>
          <a:bodyPr wrap="square" rtlCol="0">
            <a:spAutoFit/>
          </a:bodyPr>
          <a:lstStyle/>
          <a:p>
            <a:r>
              <a:rPr lang="en-US" altLang="ko-KR" sz="923" dirty="0">
                <a:latin typeface="Arial" panose="020B0604020202020204" pitchFamily="34" charset="0"/>
                <a:cs typeface="Arial" panose="020B0604020202020204" pitchFamily="34" charset="0"/>
              </a:rPr>
              <a:t>Ago-miRNA</a:t>
            </a:r>
            <a:r>
              <a:rPr lang="en-US" altLang="ko-KR" sz="923" baseline="-25000" dirty="0">
                <a:latin typeface="Arial" panose="020B0604020202020204" pitchFamily="34" charset="0"/>
                <a:cs typeface="Arial" panose="020B0604020202020204" pitchFamily="34" charset="0"/>
              </a:rPr>
              <a:t>(family) </a:t>
            </a:r>
            <a:endParaRPr lang="ko-KR" altLang="en-US" sz="923" baseline="-25000" dirty="0">
              <a:latin typeface="Arial" panose="020B0604020202020204" pitchFamily="34" charset="0"/>
              <a:cs typeface="Arial" panose="020B0604020202020204" pitchFamily="34" charset="0"/>
            </a:endParaRPr>
          </a:p>
        </p:txBody>
      </p:sp>
      <p:sp>
        <p:nvSpPr>
          <p:cNvPr id="19" name="TextBox 18"/>
          <p:cNvSpPr txBox="1"/>
          <p:nvPr/>
        </p:nvSpPr>
        <p:spPr>
          <a:xfrm>
            <a:off x="5246187" y="1141729"/>
            <a:ext cx="799847" cy="376385"/>
          </a:xfrm>
          <a:prstGeom prst="rect">
            <a:avLst/>
          </a:prstGeom>
          <a:noFill/>
        </p:spPr>
        <p:txBody>
          <a:bodyPr wrap="square" rtlCol="0">
            <a:spAutoFit/>
          </a:bodyPr>
          <a:lstStyle/>
          <a:p>
            <a:r>
              <a:rPr lang="en-US" altLang="ko-KR" sz="923" dirty="0">
                <a:latin typeface="Arial" panose="020B0604020202020204" pitchFamily="34" charset="0"/>
                <a:cs typeface="Arial" panose="020B0604020202020204" pitchFamily="34" charset="0"/>
              </a:rPr>
              <a:t>average free energy</a:t>
            </a:r>
            <a:endParaRPr lang="ko-KR" altLang="en-US" sz="923" baseline="-25000" dirty="0">
              <a:latin typeface="Arial" panose="020B0604020202020204" pitchFamily="34" charset="0"/>
              <a:cs typeface="Arial" panose="020B0604020202020204" pitchFamily="34" charset="0"/>
            </a:endParaRPr>
          </a:p>
        </p:txBody>
      </p:sp>
      <p:sp>
        <p:nvSpPr>
          <p:cNvPr id="23" name="TextBox 22"/>
          <p:cNvSpPr txBox="1"/>
          <p:nvPr/>
        </p:nvSpPr>
        <p:spPr>
          <a:xfrm>
            <a:off x="341778" y="4949789"/>
            <a:ext cx="6154338" cy="254847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S1. Ago-associated miRNA sequences (</a:t>
            </a:r>
            <a:r>
              <a:rPr lang="en-US" altLang="ko-KR" sz="923" b="1" dirty="0" smtClean="0">
                <a:latin typeface="Arial" panose="020B0604020202020204" pitchFamily="34" charset="0"/>
                <a:cs typeface="Arial" panose="020B0604020202020204" pitchFamily="34" charset="0"/>
              </a:rPr>
              <a:t>Ago-miRNA) and target </a:t>
            </a:r>
            <a:r>
              <a:rPr lang="en-US" altLang="ko-KR" sz="923" b="1" dirty="0">
                <a:latin typeface="Arial" panose="020B0604020202020204" pitchFamily="34" charset="0"/>
                <a:cs typeface="Arial" panose="020B0604020202020204" pitchFamily="34" charset="0"/>
              </a:rPr>
              <a:t>sites (</a:t>
            </a:r>
            <a:r>
              <a:rPr lang="en-US" altLang="ko-KR" sz="923" b="1" dirty="0" smtClean="0">
                <a:latin typeface="Arial" panose="020B0604020202020204" pitchFamily="34" charset="0"/>
                <a:cs typeface="Arial" panose="020B0604020202020204" pitchFamily="34" charset="0"/>
              </a:rPr>
              <a:t>Ago-target</a:t>
            </a:r>
            <a:r>
              <a:rPr lang="en-US" altLang="ko-KR" sz="923" b="1" dirty="0">
                <a:latin typeface="Arial" panose="020B0604020202020204" pitchFamily="34" charset="0"/>
                <a:cs typeface="Arial" panose="020B0604020202020204" pitchFamily="34" charset="0"/>
              </a:rPr>
              <a:t>) in mouse </a:t>
            </a:r>
            <a:r>
              <a:rPr lang="en-US" altLang="ko-KR" sz="923" b="1" dirty="0" smtClean="0">
                <a:latin typeface="Arial" panose="020B0604020202020204" pitchFamily="34" charset="0"/>
                <a:cs typeface="Arial" panose="020B0604020202020204" pitchFamily="34" charset="0"/>
              </a:rPr>
              <a:t>brain, analyzed with stability of </a:t>
            </a:r>
            <a:r>
              <a:rPr lang="en-US" altLang="ko-KR" sz="923" b="1" dirty="0">
                <a:latin typeface="Arial" panose="020B0604020202020204" pitchFamily="34" charset="0"/>
                <a:cs typeface="Arial" panose="020B0604020202020204" pitchFamily="34" charset="0"/>
              </a:rPr>
              <a:t>transitional nucleation </a:t>
            </a:r>
            <a:r>
              <a:rPr lang="en-US" altLang="ko-KR" sz="923" b="1" dirty="0" smtClean="0">
                <a:latin typeface="Arial" panose="020B0604020202020204" pitchFamily="34" charset="0"/>
                <a:cs typeface="Arial" panose="020B0604020202020204" pitchFamily="34" charset="0"/>
              </a:rPr>
              <a:t>(</a:t>
            </a:r>
            <a:r>
              <a:rPr lang="en-US" altLang="ko-KR" sz="920" b="1" dirty="0">
                <a:latin typeface="Symbol" panose="05050102010706020507" pitchFamily="18" charset="2"/>
                <a:cs typeface="Arial" pitchFamily="34" charset="0"/>
              </a:rPr>
              <a:t>D</a:t>
            </a:r>
            <a:r>
              <a:rPr lang="en-US" altLang="ko-KR" sz="923" b="1" dirty="0" smtClean="0">
                <a:latin typeface="Arial" panose="020B0604020202020204" pitchFamily="34" charset="0"/>
                <a:cs typeface="Arial" panose="020B0604020202020204" pitchFamily="34" charset="0"/>
              </a:rPr>
              <a:t>G[2:6]). </a:t>
            </a:r>
            <a:r>
              <a:rPr lang="en-US" altLang="ko-KR" sz="923" dirty="0" smtClean="0">
                <a:latin typeface="Arial" panose="020B0604020202020204" pitchFamily="34" charset="0"/>
                <a:cs typeface="Arial" panose="020B0604020202020204" pitchFamily="34" charset="0"/>
              </a:rPr>
              <a:t>(A</a:t>
            </a:r>
            <a:r>
              <a:rPr lang="en-US" altLang="ko-KR" sz="923" dirty="0">
                <a:latin typeface="Arial" panose="020B0604020202020204" pitchFamily="34" charset="0"/>
                <a:cs typeface="Arial" panose="020B0604020202020204" pitchFamily="34" charset="0"/>
              </a:rPr>
              <a:t>) Ba</a:t>
            </a:r>
            <a:r>
              <a:rPr lang="en-US" altLang="ko-KR" sz="920" dirty="0">
                <a:latin typeface="Arial" panose="020B0604020202020204" pitchFamily="34" charset="0"/>
                <a:cs typeface="Arial" panose="020B0604020202020204" pitchFamily="34" charset="0"/>
              </a:rPr>
              <a:t>sed on Ago HITS-CLIP data in mouse </a:t>
            </a:r>
            <a:r>
              <a:rPr lang="en-US" altLang="ko-KR" sz="920" dirty="0" smtClean="0">
                <a:latin typeface="Arial" panose="020B0604020202020204" pitchFamily="34" charset="0"/>
                <a:cs typeface="Arial" panose="020B0604020202020204" pitchFamily="34" charset="0"/>
              </a:rPr>
              <a:t>brain </a:t>
            </a:r>
            <a:r>
              <a:rPr lang="en-US" altLang="ko-KR" sz="920" dirty="0">
                <a:latin typeface="Arial" panose="020B0604020202020204" pitchFamily="34" charset="0"/>
                <a:cs typeface="Arial" panose="020B0604020202020204" pitchFamily="34" charset="0"/>
              </a:rPr>
              <a:t>(Chi, et al., 2009</a:t>
            </a:r>
            <a:r>
              <a:rPr lang="en-US" altLang="ko-KR" sz="920" dirty="0" smtClean="0">
                <a:latin typeface="Arial" panose="020B0604020202020204" pitchFamily="34" charset="0"/>
                <a:cs typeface="Arial" panose="020B0604020202020204" pitchFamily="34" charset="0"/>
              </a:rPr>
              <a:t>), top20 </a:t>
            </a:r>
            <a:r>
              <a:rPr lang="en-US" altLang="ko-KR" sz="920" dirty="0">
                <a:latin typeface="Arial" panose="020B0604020202020204" pitchFamily="34" charset="0"/>
                <a:cs typeface="Arial" panose="020B0604020202020204" pitchFamily="34" charset="0"/>
              </a:rPr>
              <a:t>enriched miRNA families complexed with Ago (Ago-miRNA) were selected depending on their seed sequences (positions </a:t>
            </a:r>
            <a:r>
              <a:rPr lang="en-US" altLang="ko-KR" sz="920" dirty="0" smtClean="0">
                <a:latin typeface="Arial" panose="020B0604020202020204" pitchFamily="34" charset="0"/>
                <a:cs typeface="Arial" panose="020B0604020202020204" pitchFamily="34" charset="0"/>
              </a:rPr>
              <a:t>2-8), </a:t>
            </a:r>
            <a:r>
              <a:rPr lang="en-US" altLang="ko-KR" sz="920" dirty="0">
                <a:latin typeface="Arial" panose="020B0604020202020204" pitchFamily="34" charset="0"/>
                <a:cs typeface="Arial" panose="020B0604020202020204" pitchFamily="34" charset="0"/>
              </a:rPr>
              <a:t>and their abundance were </a:t>
            </a:r>
            <a:r>
              <a:rPr lang="en-US" altLang="ko-KR" sz="920" dirty="0" smtClean="0">
                <a:latin typeface="Arial" panose="020B0604020202020204" pitchFamily="34" charset="0"/>
                <a:cs typeface="Arial" panose="020B0604020202020204" pitchFamily="34" charset="0"/>
              </a:rPr>
              <a:t>estimated by sequencing frequency. The </a:t>
            </a:r>
            <a:r>
              <a:rPr lang="en-US" altLang="ko-KR" sz="920" dirty="0">
                <a:latin typeface="Arial" panose="020B0604020202020204" pitchFamily="34" charset="0"/>
                <a:cs typeface="Arial" panose="020B0604020202020204" pitchFamily="34" charset="0"/>
              </a:rPr>
              <a:t>free energies of specified regions of miRNAs were calculated by </a:t>
            </a:r>
            <a:r>
              <a:rPr lang="en-US" altLang="ko-KR" sz="920" dirty="0" err="1">
                <a:latin typeface="Arial" panose="020B0604020202020204" pitchFamily="34" charset="0"/>
                <a:cs typeface="Arial" panose="020B0604020202020204" pitchFamily="34" charset="0"/>
              </a:rPr>
              <a:t>RNAduplex</a:t>
            </a:r>
            <a:r>
              <a:rPr lang="en-US" altLang="ko-KR" sz="920" dirty="0">
                <a:latin typeface="Arial" panose="020B0604020202020204" pitchFamily="34" charset="0"/>
                <a:cs typeface="Arial" panose="020B0604020202020204" pitchFamily="34" charset="0"/>
              </a:rPr>
              <a:t> </a:t>
            </a:r>
            <a:r>
              <a:rPr lang="fr-FR" altLang="ko-KR" sz="920" dirty="0" smtClean="0">
                <a:latin typeface="Arial" panose="020B0604020202020204" pitchFamily="34" charset="0"/>
                <a:cs typeface="Arial" panose="020B0604020202020204" pitchFamily="34" charset="0"/>
              </a:rPr>
              <a:t>and </a:t>
            </a:r>
            <a:r>
              <a:rPr lang="fr-FR" altLang="ko-KR" sz="920" dirty="0">
                <a:latin typeface="Arial" panose="020B0604020202020204" pitchFamily="34" charset="0"/>
                <a:cs typeface="Arial" panose="020B0604020202020204" pitchFamily="34" charset="0"/>
              </a:rPr>
              <a:t>used to </a:t>
            </a:r>
            <a:r>
              <a:rPr lang="fr-FR" altLang="ko-KR" sz="920" dirty="0" smtClean="0">
                <a:latin typeface="Arial" panose="020B0604020202020204" pitchFamily="34" charset="0"/>
                <a:cs typeface="Arial" panose="020B0604020202020204" pitchFamily="34" charset="0"/>
              </a:rPr>
              <a:t>obtain </a:t>
            </a:r>
            <a:r>
              <a:rPr lang="fr-FR" altLang="ko-KR" sz="920" dirty="0">
                <a:latin typeface="Arial" panose="020B0604020202020204" pitchFamily="34" charset="0"/>
                <a:cs typeface="Arial" panose="020B0604020202020204" pitchFamily="34" charset="0"/>
              </a:rPr>
              <a:t>average values for each miRNA family</a:t>
            </a:r>
            <a:r>
              <a:rPr lang="en-US" altLang="ko-KR" sz="920" dirty="0">
                <a:latin typeface="Arial" panose="020B0604020202020204" pitchFamily="34" charset="0"/>
                <a:cs typeface="Arial" panose="020B0604020202020204" pitchFamily="34" charset="0"/>
              </a:rPr>
              <a:t>;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ea typeface="바탕" panose="02030600000101010101" pitchFamily="18" charset="-127"/>
                <a:cs typeface="Arial" panose="020B0604020202020204" pitchFamily="34" charset="0"/>
              </a:rPr>
              <a:t>G</a:t>
            </a:r>
            <a:r>
              <a:rPr lang="en-US" altLang="ko-KR" sz="920" dirty="0" smtClean="0">
                <a:latin typeface="Arial" panose="020B0604020202020204" pitchFamily="34" charset="0"/>
                <a:cs typeface="Arial" panose="020B0604020202020204" pitchFamily="34" charset="0"/>
              </a:rPr>
              <a:t>[2:6</a:t>
            </a:r>
            <a:r>
              <a:rPr lang="en-US" altLang="ko-KR" sz="920" dirty="0">
                <a:latin typeface="Arial" panose="020B0604020202020204" pitchFamily="34" charset="0"/>
                <a:cs typeface="Arial" panose="020B0604020202020204" pitchFamily="34" charset="0"/>
              </a:rPr>
              <a:t>], free energy of </a:t>
            </a:r>
            <a:r>
              <a:rPr lang="en-US" altLang="ko-KR" sz="920" dirty="0" smtClean="0">
                <a:latin typeface="Arial" panose="020B0604020202020204" pitchFamily="34" charset="0"/>
                <a:cs typeface="Arial" panose="020B0604020202020204" pitchFamily="34" charset="0"/>
              </a:rPr>
              <a:t>transitional nucleation </a:t>
            </a:r>
            <a:r>
              <a:rPr lang="en-US" altLang="ko-KR" sz="920" dirty="0">
                <a:latin typeface="Arial" panose="020B0604020202020204" pitchFamily="34" charset="0"/>
                <a:cs typeface="Arial" panose="020B0604020202020204" pitchFamily="34" charset="0"/>
              </a:rPr>
              <a:t>(positions 2-6); </a:t>
            </a:r>
            <a:r>
              <a:rPr lang="en-US" altLang="ko-KR" sz="920" dirty="0" err="1">
                <a:latin typeface="Symbol" panose="05050102010706020507" pitchFamily="18" charset="2"/>
                <a:cs typeface="Arial" pitchFamily="34" charset="0"/>
              </a:rPr>
              <a:t>D</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G</a:t>
            </a:r>
            <a:r>
              <a:rPr lang="en-US" altLang="ko-KR" sz="920" baseline="-25000" dirty="0" err="1" smtClean="0">
                <a:latin typeface="Arial" panose="020B0604020202020204" pitchFamily="34" charset="0"/>
                <a:ea typeface="바탕" panose="02030600000101010101" pitchFamily="18" charset="-127"/>
                <a:cs typeface="Arial" panose="020B0604020202020204" pitchFamily="34" charset="0"/>
              </a:rPr>
              <a:t>t</a:t>
            </a:r>
            <a:r>
              <a:rPr lang="en-US" altLang="ko-KR" sz="920" dirty="0">
                <a:latin typeface="Arial" panose="020B0604020202020204" pitchFamily="34" charset="0"/>
                <a:cs typeface="Arial" panose="020B0604020202020204" pitchFamily="34" charset="0"/>
              </a:rPr>
              <a:t>, free energy of total region </a:t>
            </a:r>
            <a:r>
              <a:rPr lang="en-US" altLang="ko-KR" sz="920" dirty="0" smtClean="0">
                <a:latin typeface="Arial" panose="020B0604020202020204" pitchFamily="34" charset="0"/>
                <a:cs typeface="Arial" panose="020B0604020202020204" pitchFamily="34" charset="0"/>
              </a:rPr>
              <a:t>(position 2-19). </a:t>
            </a:r>
            <a:r>
              <a:rPr lang="en-US" altLang="ko-KR" sz="920" dirty="0" smtClean="0">
                <a:latin typeface="Arial" panose="020B0604020202020204" pitchFamily="34" charset="0"/>
                <a:cs typeface="Arial" panose="020B0604020202020204" pitchFamily="34" charset="0"/>
              </a:rPr>
              <a:t>(</a:t>
            </a:r>
            <a:r>
              <a:rPr lang="en-US" altLang="ko-KR" sz="920" dirty="0">
                <a:latin typeface="Arial" panose="020B0604020202020204" pitchFamily="34" charset="0"/>
                <a:cs typeface="Arial" panose="020B0604020202020204" pitchFamily="34" charset="0"/>
              </a:rPr>
              <a:t>B) Normalized abundance of </a:t>
            </a:r>
            <a:r>
              <a:rPr lang="en-US" altLang="ko-KR" sz="920" dirty="0" smtClean="0">
                <a:latin typeface="Arial" panose="020B0604020202020204" pitchFamily="34" charset="0"/>
                <a:cs typeface="Arial" panose="020B0604020202020204" pitchFamily="34" charset="0"/>
              </a:rPr>
              <a:t>top20 miRNA </a:t>
            </a:r>
            <a:r>
              <a:rPr lang="en-US" altLang="ko-KR" sz="920" dirty="0">
                <a:latin typeface="Arial" panose="020B0604020202020204" pitchFamily="34" charset="0"/>
                <a:cs typeface="Arial" panose="020B0604020202020204" pitchFamily="34" charset="0"/>
              </a:rPr>
              <a:t>families associated with Ago were calculated as log</a:t>
            </a:r>
            <a:r>
              <a:rPr lang="en-US" altLang="ko-KR" sz="920" baseline="-25000" dirty="0">
                <a:latin typeface="Arial" panose="020B0604020202020204" pitchFamily="34" charset="0"/>
                <a:cs typeface="Arial" panose="020B0604020202020204" pitchFamily="34" charset="0"/>
              </a:rPr>
              <a:t>2</a:t>
            </a:r>
            <a:r>
              <a:rPr lang="en-US" altLang="ko-KR" sz="920" dirty="0">
                <a:latin typeface="Arial" panose="020B0604020202020204" pitchFamily="34" charset="0"/>
                <a:cs typeface="Arial" panose="020B0604020202020204" pitchFamily="34" charset="0"/>
              </a:rPr>
              <a:t> value (log</a:t>
            </a:r>
            <a:r>
              <a:rPr lang="en-US" altLang="ko-KR" sz="920" baseline="-25000" dirty="0">
                <a:latin typeface="Arial" panose="020B0604020202020204" pitchFamily="34" charset="0"/>
                <a:cs typeface="Arial" panose="020B0604020202020204" pitchFamily="34" charset="0"/>
              </a:rPr>
              <a:t>2</a:t>
            </a:r>
            <a:r>
              <a:rPr lang="en-US" altLang="ko-KR" sz="920" dirty="0">
                <a:latin typeface="Arial" panose="020B0604020202020204" pitchFamily="34" charset="0"/>
                <a:cs typeface="Arial" panose="020B0604020202020204" pitchFamily="34" charset="0"/>
              </a:rPr>
              <a:t>(Ago-miRNA)</a:t>
            </a:r>
            <a:r>
              <a:rPr lang="en-US" altLang="ko-KR" sz="920" baseline="-25000" dirty="0">
                <a:latin typeface="Arial" panose="020B0604020202020204" pitchFamily="34" charset="0"/>
                <a:cs typeface="Arial" panose="020B0604020202020204" pitchFamily="34" charset="0"/>
              </a:rPr>
              <a:t>family</a:t>
            </a:r>
            <a:r>
              <a:rPr lang="en-US" altLang="ko-KR" sz="920" dirty="0">
                <a:latin typeface="Arial" panose="020B0604020202020204" pitchFamily="34" charset="0"/>
                <a:cs typeface="Arial" panose="020B0604020202020204" pitchFamily="34" charset="0"/>
              </a:rPr>
              <a:t>). For target sites, seed sites (seed) and nucleation bulge sites (</a:t>
            </a:r>
            <a:r>
              <a:rPr lang="en-US" altLang="ko-KR" sz="920" dirty="0" err="1">
                <a:latin typeface="Arial" panose="020B0604020202020204" pitchFamily="34" charset="0"/>
                <a:cs typeface="Arial" panose="020B0604020202020204" pitchFamily="34" charset="0"/>
              </a:rPr>
              <a:t>nuc</a:t>
            </a:r>
            <a:r>
              <a:rPr lang="en-US" altLang="ko-KR" sz="920" dirty="0">
                <a:latin typeface="Arial" panose="020B0604020202020204" pitchFamily="34" charset="0"/>
                <a:cs typeface="Arial" panose="020B0604020202020204" pitchFamily="34" charset="0"/>
              </a:rPr>
              <a:t>) identified by the Ago HITS-CLIP experiments were retrieved from </a:t>
            </a:r>
            <a:r>
              <a:rPr lang="en-US" altLang="ko-KR" sz="920" dirty="0" err="1" smtClean="0">
                <a:latin typeface="Arial" panose="020B0604020202020204" pitchFamily="34" charset="0"/>
                <a:cs typeface="Arial" panose="020B0604020202020204" pitchFamily="34" charset="0"/>
              </a:rPr>
              <a:t>miRTCat</a:t>
            </a:r>
            <a:r>
              <a:rPr lang="en-US" altLang="ko-KR" sz="920" dirty="0" smtClean="0">
                <a:latin typeface="Arial" panose="020B0604020202020204" pitchFamily="34" charset="0"/>
                <a:cs typeface="Arial" panose="020B0604020202020204" pitchFamily="34" charset="0"/>
              </a:rPr>
              <a:t> as high-confidence miRNA target sites. </a:t>
            </a:r>
            <a:r>
              <a:rPr lang="en-US" altLang="ko-KR" sz="920" dirty="0">
                <a:latin typeface="Arial" panose="020B0604020202020204" pitchFamily="34" charset="0"/>
                <a:cs typeface="Arial" panose="020B0604020202020204" pitchFamily="34" charset="0"/>
              </a:rPr>
              <a:t>Average free energy of transitional nucleation </a:t>
            </a:r>
            <a:r>
              <a:rPr lang="en-US" altLang="ko-KR" sz="920" dirty="0" smtClean="0">
                <a:latin typeface="Arial" panose="020B0604020202020204" pitchFamily="34" charset="0"/>
                <a:cs typeface="Arial" panose="020B0604020202020204" pitchFamily="34" charset="0"/>
              </a:rPr>
              <a:t>(</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ea typeface="바탕" panose="02030600000101010101" pitchFamily="18" charset="-127"/>
                <a:cs typeface="Arial" panose="020B0604020202020204" pitchFamily="34" charset="0"/>
              </a:rPr>
              <a:t>G</a:t>
            </a:r>
            <a:r>
              <a:rPr lang="en-US" altLang="ko-KR" sz="920" dirty="0" smtClean="0">
                <a:latin typeface="Arial" panose="020B0604020202020204" pitchFamily="34" charset="0"/>
                <a:cs typeface="Arial" panose="020B0604020202020204" pitchFamily="34" charset="0"/>
              </a:rPr>
              <a:t>[2:6</a:t>
            </a:r>
            <a:r>
              <a:rPr lang="en-US" altLang="ko-KR" sz="920" dirty="0">
                <a:latin typeface="Arial" panose="020B0604020202020204" pitchFamily="34" charset="0"/>
                <a:cs typeface="Arial" panose="020B0604020202020204" pitchFamily="34" charset="0"/>
              </a:rPr>
              <a:t>]) and total free energy </a:t>
            </a:r>
            <a:r>
              <a:rPr lang="en-US" altLang="ko-KR" sz="920" dirty="0" smtClean="0">
                <a:latin typeface="Arial" panose="020B0604020202020204" pitchFamily="34" charset="0"/>
                <a:cs typeface="Arial" panose="020B0604020202020204" pitchFamily="34" charset="0"/>
              </a:rPr>
              <a:t>(</a:t>
            </a:r>
            <a:r>
              <a:rPr lang="en-US" altLang="ko-KR" sz="920" dirty="0" err="1">
                <a:latin typeface="Symbol" panose="05050102010706020507" pitchFamily="18" charset="2"/>
                <a:cs typeface="Arial" pitchFamily="34" charset="0"/>
              </a:rPr>
              <a:t>D</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G</a:t>
            </a:r>
            <a:r>
              <a:rPr lang="en-US" altLang="ko-KR" sz="920" baseline="-25000" dirty="0" err="1" smtClean="0">
                <a:latin typeface="Arial" panose="020B0604020202020204" pitchFamily="34" charset="0"/>
                <a:ea typeface="바탕" panose="02030600000101010101" pitchFamily="18" charset="-127"/>
                <a:cs typeface="Arial" panose="020B0604020202020204" pitchFamily="34" charset="0"/>
              </a:rPr>
              <a:t>t</a:t>
            </a:r>
            <a:r>
              <a:rPr lang="en-US" altLang="ko-KR" sz="920" dirty="0">
                <a:latin typeface="Arial" panose="020B0604020202020204" pitchFamily="34" charset="0"/>
                <a:cs typeface="Arial" panose="020B0604020202020204" pitchFamily="34" charset="0"/>
              </a:rPr>
              <a:t>) for each miRNA family were calculated </a:t>
            </a:r>
            <a:r>
              <a:rPr lang="en-US" altLang="ko-KR" sz="920" dirty="0" smtClean="0">
                <a:latin typeface="Arial" panose="020B0604020202020204" pitchFamily="34" charset="0"/>
                <a:cs typeface="Arial" panose="020B0604020202020204" pitchFamily="34" charset="0"/>
              </a:rPr>
              <a:t>(</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ea typeface="바탕" panose="02030600000101010101" pitchFamily="18" charset="-127"/>
                <a:cs typeface="Arial" panose="020B0604020202020204" pitchFamily="34" charset="0"/>
              </a:rPr>
              <a:t>G</a:t>
            </a:r>
            <a:r>
              <a:rPr lang="en-US" altLang="ko-KR" sz="920" dirty="0" smtClean="0">
                <a:latin typeface="Arial" panose="020B0604020202020204" pitchFamily="34" charset="0"/>
                <a:cs typeface="Arial" panose="020B0604020202020204" pitchFamily="34" charset="0"/>
              </a:rPr>
              <a:t>[2:6]</a:t>
            </a:r>
            <a:r>
              <a:rPr lang="en-US" altLang="ko-KR" sz="920" baseline="-25000" dirty="0" err="1" smtClean="0">
                <a:latin typeface="Arial" panose="020B0604020202020204" pitchFamily="34" charset="0"/>
                <a:cs typeface="Arial" panose="020B0604020202020204" pitchFamily="34" charset="0"/>
              </a:rPr>
              <a:t>avr</a:t>
            </a:r>
            <a:r>
              <a:rPr lang="en-US" altLang="ko-KR" sz="920"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 </a:t>
            </a:r>
            <a:r>
              <a:rPr lang="en-US" altLang="ko-KR" sz="920" dirty="0" err="1">
                <a:latin typeface="Symbol" panose="05050102010706020507" pitchFamily="18" charset="2"/>
                <a:cs typeface="Arial" pitchFamily="34" charset="0"/>
              </a:rPr>
              <a:t>D</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G</a:t>
            </a:r>
            <a:r>
              <a:rPr lang="en-US" altLang="ko-KR" sz="920" baseline="-25000" dirty="0" err="1" smtClean="0">
                <a:latin typeface="Arial" panose="020B0604020202020204" pitchFamily="34" charset="0"/>
                <a:ea typeface="바탕" panose="02030600000101010101" pitchFamily="18" charset="-127"/>
                <a:cs typeface="Arial" panose="020B0604020202020204" pitchFamily="34" charset="0"/>
              </a:rPr>
              <a:t>t</a:t>
            </a:r>
            <a:r>
              <a:rPr lang="en-US" altLang="ko-KR" sz="920" dirty="0">
                <a:latin typeface="Arial" panose="020B0604020202020204" pitchFamily="34" charset="0"/>
                <a:ea typeface="바탕" panose="02030600000101010101" pitchFamily="18" charset="-127"/>
                <a:cs typeface="Arial" panose="020B0604020202020204" pitchFamily="34" charset="0"/>
              </a:rPr>
              <a:t>). All of these values were used for linear regression analyses in </a:t>
            </a:r>
            <a:r>
              <a:rPr lang="en-US" altLang="ko-KR" sz="920" dirty="0" smtClean="0">
                <a:latin typeface="Arial" panose="020B0604020202020204" pitchFamily="34" charset="0"/>
                <a:ea typeface="바탕" panose="02030600000101010101" pitchFamily="18" charset="-127"/>
                <a:cs typeface="Arial" panose="020B0604020202020204" pitchFamily="34" charset="0"/>
              </a:rPr>
              <a:t>Fig.1B-D </a:t>
            </a:r>
            <a:r>
              <a:rPr lang="en-US" altLang="ko-KR" sz="920" dirty="0">
                <a:latin typeface="Arial" panose="020B0604020202020204" pitchFamily="34" charset="0"/>
                <a:ea typeface="바탕" panose="02030600000101010101" pitchFamily="18" charset="-127"/>
                <a:cs typeface="Arial" panose="020B0604020202020204" pitchFamily="34" charset="0"/>
              </a:rPr>
              <a:t>and Supplementary Fig. S2. </a:t>
            </a:r>
            <a:r>
              <a:rPr lang="en-US" altLang="ko-KR" sz="920" dirty="0" smtClean="0">
                <a:latin typeface="Arial" panose="020B0604020202020204" pitchFamily="34" charset="0"/>
                <a:ea typeface="바탕" panose="02030600000101010101" pitchFamily="18" charset="-127"/>
                <a:cs typeface="Arial" panose="020B0604020202020204" pitchFamily="34" charset="0"/>
              </a:rPr>
              <a:t>All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 values </a:t>
            </a:r>
            <a:r>
              <a:rPr lang="en-US" altLang="ko-KR" sz="920" dirty="0">
                <a:latin typeface="Arial" panose="020B0604020202020204" pitchFamily="34" charset="0"/>
                <a:cs typeface="Arial" panose="020B0604020202020204" pitchFamily="34" charset="0"/>
              </a:rPr>
              <a:t>were </a:t>
            </a:r>
            <a:r>
              <a:rPr lang="en-US" altLang="ko-KR" sz="920" dirty="0" smtClean="0">
                <a:latin typeface="Arial" panose="020B0604020202020204" pitchFamily="34" charset="0"/>
                <a:cs typeface="Arial" panose="020B0604020202020204" pitchFamily="34" charset="0"/>
              </a:rPr>
              <a:t>indicated </a:t>
            </a:r>
            <a:r>
              <a:rPr lang="en-US" altLang="ko-KR" sz="920" dirty="0">
                <a:latin typeface="Arial" panose="020B0604020202020204" pitchFamily="34" charset="0"/>
                <a:cs typeface="Arial" panose="020B0604020202020204" pitchFamily="34" charset="0"/>
              </a:rPr>
              <a:t>as kcal mol</a:t>
            </a:r>
            <a:r>
              <a:rPr lang="en-US" altLang="ko-KR" sz="920" baseline="30000" dirty="0">
                <a:latin typeface="Arial" panose="020B0604020202020204" pitchFamily="34" charset="0"/>
                <a:cs typeface="Arial" panose="020B0604020202020204" pitchFamily="34" charset="0"/>
              </a:rPr>
              <a:t>-</a:t>
            </a:r>
            <a:r>
              <a:rPr lang="en-US" altLang="ko-KR" sz="923" baseline="30000" dirty="0">
                <a:latin typeface="Arial" panose="020B0604020202020204" pitchFamily="34" charset="0"/>
                <a:cs typeface="Arial" panose="020B0604020202020204" pitchFamily="34" charset="0"/>
              </a:rPr>
              <a:t>1</a:t>
            </a:r>
            <a:endParaRPr lang="en-US" altLang="ko-KR" sz="923" dirty="0">
              <a:latin typeface="Arial" panose="020B0604020202020204" pitchFamily="34" charset="0"/>
              <a:cs typeface="Arial" panose="020B0604020202020204" pitchFamily="34" charset="0"/>
            </a:endParaRPr>
          </a:p>
        </p:txBody>
      </p:sp>
      <p:sp>
        <p:nvSpPr>
          <p:cNvPr id="9" name="직사각형 8"/>
          <p:cNvSpPr/>
          <p:nvPr/>
        </p:nvSpPr>
        <p:spPr>
          <a:xfrm>
            <a:off x="702649" y="1291190"/>
            <a:ext cx="1069524" cy="230832"/>
          </a:xfrm>
          <a:prstGeom prst="rect">
            <a:avLst/>
          </a:prstGeom>
        </p:spPr>
        <p:txBody>
          <a:bodyPr wrap="none">
            <a:spAutoFit/>
          </a:bodyPr>
          <a:lstStyle/>
          <a:p>
            <a:r>
              <a:rPr lang="en-US" altLang="ko-KR" sz="900" dirty="0" smtClean="0">
                <a:latin typeface="Arial" panose="020B0604020202020204" pitchFamily="34" charset="0"/>
                <a:cs typeface="Arial" panose="020B0604020202020204" pitchFamily="34" charset="0"/>
              </a:rPr>
              <a:t>(</a:t>
            </a:r>
            <a:r>
              <a:rPr lang="ko-KR" altLang="en-US" sz="900" dirty="0" err="1" smtClean="0">
                <a:latin typeface="Arial" panose="020B0604020202020204" pitchFamily="34" charset="0"/>
                <a:cs typeface="Arial" panose="020B0604020202020204" pitchFamily="34" charset="0"/>
              </a:rPr>
              <a:t>Chi</a:t>
            </a:r>
            <a:r>
              <a:rPr lang="ko-KR" altLang="en-US" sz="900" dirty="0">
                <a:latin typeface="Arial" panose="020B0604020202020204" pitchFamily="34" charset="0"/>
                <a:cs typeface="Arial" panose="020B0604020202020204" pitchFamily="34" charset="0"/>
              </a:rPr>
              <a:t>, </a:t>
            </a:r>
            <a:r>
              <a:rPr lang="ko-KR" altLang="en-US" sz="900" dirty="0" err="1">
                <a:latin typeface="Arial" panose="020B0604020202020204" pitchFamily="34" charset="0"/>
                <a:cs typeface="Arial" panose="020B0604020202020204" pitchFamily="34" charset="0"/>
              </a:rPr>
              <a:t>et</a:t>
            </a:r>
            <a:r>
              <a:rPr lang="ko-KR" altLang="en-US" sz="900" dirty="0">
                <a:latin typeface="Arial" panose="020B0604020202020204" pitchFamily="34" charset="0"/>
                <a:cs typeface="Arial" panose="020B0604020202020204" pitchFamily="34" charset="0"/>
              </a:rPr>
              <a:t> </a:t>
            </a:r>
            <a:r>
              <a:rPr lang="ko-KR" altLang="en-US" sz="900" dirty="0" err="1">
                <a:latin typeface="Arial" panose="020B0604020202020204" pitchFamily="34" charset="0"/>
                <a:cs typeface="Arial" panose="020B0604020202020204" pitchFamily="34" charset="0"/>
              </a:rPr>
              <a:t>al</a:t>
            </a:r>
            <a:r>
              <a:rPr lang="ko-KR" altLang="en-US" sz="900" dirty="0">
                <a:latin typeface="Arial" panose="020B0604020202020204" pitchFamily="34" charset="0"/>
                <a:cs typeface="Arial" panose="020B0604020202020204" pitchFamily="34" charset="0"/>
              </a:rPr>
              <a:t>., </a:t>
            </a:r>
            <a:r>
              <a:rPr lang="ko-KR" altLang="en-US" sz="900" dirty="0" smtClean="0">
                <a:latin typeface="Arial" panose="020B0604020202020204" pitchFamily="34" charset="0"/>
                <a:cs typeface="Arial" panose="020B0604020202020204" pitchFamily="34" charset="0"/>
              </a:rPr>
              <a:t>2009</a:t>
            </a:r>
            <a:r>
              <a:rPr lang="en-US" altLang="ko-KR" sz="900" dirty="0" smtClean="0">
                <a:latin typeface="Arial" panose="020B0604020202020204" pitchFamily="34" charset="0"/>
                <a:cs typeface="Arial" panose="020B0604020202020204" pitchFamily="34" charset="0"/>
              </a:rPr>
              <a:t>)</a:t>
            </a:r>
            <a:endParaRPr lang="ko-KR" alt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290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4109" y="134816"/>
            <a:ext cx="2177199" cy="291170"/>
          </a:xfrm>
          <a:prstGeom prst="rect">
            <a:avLst/>
          </a:prstGeom>
          <a:noFill/>
        </p:spPr>
        <p:txBody>
          <a:bodyPr wrap="none" rtlCol="0">
            <a:spAutoFit/>
          </a:bodyPr>
          <a:lstStyle/>
          <a:p>
            <a:pPr defTabSz="844048"/>
            <a:r>
              <a:rPr lang="en-US" altLang="ko-KR" sz="1292" b="1"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a:t>
            </a:r>
            <a:r>
              <a:rPr lang="en-US" altLang="ko-KR" sz="1292"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Figure S7</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sp>
        <p:nvSpPr>
          <p:cNvPr id="6" name="TextBox 5"/>
          <p:cNvSpPr txBox="1"/>
          <p:nvPr/>
        </p:nvSpPr>
        <p:spPr>
          <a:xfrm>
            <a:off x="351233" y="760544"/>
            <a:ext cx="304892" cy="291170"/>
          </a:xfrm>
          <a:prstGeom prst="rect">
            <a:avLst/>
          </a:prstGeom>
          <a:noFill/>
        </p:spPr>
        <p:txBody>
          <a:bodyPr wrap="none" rtlCol="0">
            <a:spAutoFit/>
          </a:bodyPr>
          <a:lstStyle/>
          <a:p>
            <a:pPr defTabSz="844048"/>
            <a:r>
              <a:rPr lang="en-US" altLang="ko-KR" sz="1292" b="1" dirty="0">
                <a:solidFill>
                  <a:prstClr val="black"/>
                </a:solidFill>
                <a:latin typeface="Arial" panose="020B0604020202020204" pitchFamily="34" charset="0"/>
                <a:ea typeface="맑은 고딕" panose="020B0503020000020004" pitchFamily="50" charset="-127"/>
                <a:cs typeface="Arial" panose="020B0604020202020204" pitchFamily="34" charset="0"/>
              </a:rPr>
              <a:t>A</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sp>
        <p:nvSpPr>
          <p:cNvPr id="44" name="TextBox 43"/>
          <p:cNvSpPr txBox="1"/>
          <p:nvPr/>
        </p:nvSpPr>
        <p:spPr>
          <a:xfrm>
            <a:off x="351233" y="4774221"/>
            <a:ext cx="304892" cy="291170"/>
          </a:xfrm>
          <a:prstGeom prst="rect">
            <a:avLst/>
          </a:prstGeom>
          <a:noFill/>
        </p:spPr>
        <p:txBody>
          <a:bodyPr wrap="none" rtlCol="0">
            <a:spAutoFit/>
          </a:bodyPr>
          <a:lstStyle/>
          <a:p>
            <a:pPr defTabSz="844048"/>
            <a:r>
              <a:rPr lang="en-US" altLang="ko-KR" sz="1292" b="1" dirty="0">
                <a:solidFill>
                  <a:prstClr val="black"/>
                </a:solidFill>
                <a:latin typeface="Arial" panose="020B0604020202020204" pitchFamily="34" charset="0"/>
                <a:ea typeface="맑은 고딕" panose="020B0503020000020004" pitchFamily="50" charset="-127"/>
                <a:cs typeface="Arial" panose="020B0604020202020204" pitchFamily="34" charset="0"/>
              </a:rPr>
              <a:t>B</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grpSp>
        <p:nvGrpSpPr>
          <p:cNvPr id="63" name="그룹 62"/>
          <p:cNvGrpSpPr/>
          <p:nvPr/>
        </p:nvGrpSpPr>
        <p:grpSpPr>
          <a:xfrm>
            <a:off x="669132" y="425986"/>
            <a:ext cx="5303437" cy="4272254"/>
            <a:chOff x="661834" y="728413"/>
            <a:chExt cx="5303437" cy="4272254"/>
          </a:xfrm>
        </p:grpSpPr>
        <p:pic>
          <p:nvPicPr>
            <p:cNvPr id="64" name="그림 63"/>
            <p:cNvPicPr>
              <a:picLocks noChangeAspect="1"/>
            </p:cNvPicPr>
            <p:nvPr/>
          </p:nvPicPr>
          <p:blipFill rotWithShape="1">
            <a:blip r:embed="rId2"/>
            <a:srcRect l="17882" r="17974" b="14756"/>
            <a:stretch/>
          </p:blipFill>
          <p:spPr>
            <a:xfrm>
              <a:off x="661834" y="1141544"/>
              <a:ext cx="5104263" cy="3815568"/>
            </a:xfrm>
            <a:prstGeom prst="rect">
              <a:avLst/>
            </a:prstGeom>
          </p:spPr>
        </p:pic>
        <p:sp>
          <p:nvSpPr>
            <p:cNvPr id="65" name="직사각형 64"/>
            <p:cNvSpPr/>
            <p:nvPr/>
          </p:nvSpPr>
          <p:spPr>
            <a:xfrm>
              <a:off x="894423" y="1250194"/>
              <a:ext cx="434576" cy="432757"/>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66" name="직사각형 65"/>
            <p:cNvSpPr/>
            <p:nvPr/>
          </p:nvSpPr>
          <p:spPr>
            <a:xfrm>
              <a:off x="1463373" y="1582388"/>
              <a:ext cx="749147" cy="106117"/>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67" name="직사각형 66"/>
            <p:cNvSpPr/>
            <p:nvPr/>
          </p:nvSpPr>
          <p:spPr>
            <a:xfrm>
              <a:off x="4836713" y="1573677"/>
              <a:ext cx="676527" cy="151692"/>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68" name="직사각형 67"/>
            <p:cNvSpPr/>
            <p:nvPr/>
          </p:nvSpPr>
          <p:spPr>
            <a:xfrm>
              <a:off x="4705515" y="1572507"/>
              <a:ext cx="107674" cy="152862"/>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69" name="직사각형 68"/>
            <p:cNvSpPr/>
            <p:nvPr/>
          </p:nvSpPr>
          <p:spPr>
            <a:xfrm>
              <a:off x="2063790" y="3482990"/>
              <a:ext cx="1369623" cy="96671"/>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72" name="직사각형 71"/>
            <p:cNvSpPr/>
            <p:nvPr/>
          </p:nvSpPr>
          <p:spPr>
            <a:xfrm>
              <a:off x="2063789" y="3668009"/>
              <a:ext cx="1684798" cy="106338"/>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73" name="직사각형 72"/>
            <p:cNvSpPr/>
            <p:nvPr/>
          </p:nvSpPr>
          <p:spPr>
            <a:xfrm>
              <a:off x="2063788" y="3793492"/>
              <a:ext cx="2036332" cy="106639"/>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76" name="직선 연결선 75"/>
            <p:cNvCxnSpPr/>
            <p:nvPr/>
          </p:nvCxnSpPr>
          <p:spPr>
            <a:xfrm flipV="1">
              <a:off x="1072165" y="1054933"/>
              <a:ext cx="0" cy="201178"/>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07675" y="817767"/>
              <a:ext cx="829073"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for </a:t>
              </a:r>
            </a:p>
            <a:p>
              <a:pPr defTabSz="844048"/>
              <a:r>
                <a:rPr lang="en-US" altLang="ko-KR" sz="553" dirty="0" err="1">
                  <a:solidFill>
                    <a:srgbClr val="41719C"/>
                  </a:solidFill>
                  <a:latin typeface="Arial" panose="020B0604020202020204" pitchFamily="34" charset="0"/>
                  <a:ea typeface="맑은 고딕" panose="020B0503020000020004" pitchFamily="50" charset="-127"/>
                  <a:cs typeface="Arial" panose="020B0604020202020204" pitchFamily="34" charset="0"/>
                </a:rPr>
                <a:t>siAbasic</a:t>
              </a:r>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 homepage </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78" name="직선 연결선 77"/>
            <p:cNvCxnSpPr>
              <a:cxnSpLocks/>
              <a:stCxn id="66" idx="0"/>
            </p:cNvCxnSpPr>
            <p:nvPr/>
          </p:nvCxnSpPr>
          <p:spPr>
            <a:xfrm flipV="1">
              <a:off x="1837947" y="1126708"/>
              <a:ext cx="125280" cy="455680"/>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822549" y="817001"/>
              <a:ext cx="802291" cy="347596"/>
            </a:xfrm>
            <a:prstGeom prst="rect">
              <a:avLst/>
            </a:prstGeom>
            <a:noFill/>
          </p:spPr>
          <p:txBody>
            <a:bodyPr wrap="squar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for </a:t>
              </a:r>
            </a:p>
            <a:p>
              <a:pPr defTabSz="844048"/>
              <a:r>
                <a:rPr lang="en-US" altLang="ko-KR" sz="553" dirty="0" err="1">
                  <a:solidFill>
                    <a:srgbClr val="41719C"/>
                  </a:solidFill>
                  <a:latin typeface="Arial" panose="020B0604020202020204" pitchFamily="34" charset="0"/>
                  <a:ea typeface="맑은 고딕" panose="020B0503020000020004" pitchFamily="50" charset="-127"/>
                  <a:cs typeface="Arial" panose="020B0604020202020204" pitchFamily="34" charset="0"/>
                </a:rPr>
                <a:t>siAbasic</a:t>
              </a:r>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 description</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91" name="직선 연결선 90"/>
            <p:cNvCxnSpPr>
              <a:stCxn id="67" idx="0"/>
            </p:cNvCxnSpPr>
            <p:nvPr/>
          </p:nvCxnSpPr>
          <p:spPr>
            <a:xfrm flipH="1" flipV="1">
              <a:off x="5139668" y="1037249"/>
              <a:ext cx="35308" cy="536428"/>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4902159" y="728413"/>
              <a:ext cx="1063112" cy="347596"/>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for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Molecular &amp; Computational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Genomics Laboratory</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93" name="직선 연결선 92"/>
            <p:cNvCxnSpPr>
              <a:cxnSpLocks/>
              <a:stCxn id="68" idx="0"/>
            </p:cNvCxnSpPr>
            <p:nvPr/>
          </p:nvCxnSpPr>
          <p:spPr>
            <a:xfrm flipH="1" flipV="1">
              <a:off x="4453378" y="1059552"/>
              <a:ext cx="305974" cy="512956"/>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3869265" y="807201"/>
              <a:ext cx="1067921"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for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Korea University homepage</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98" name="직선 연결선 97"/>
            <p:cNvCxnSpPr>
              <a:stCxn id="69" idx="1"/>
            </p:cNvCxnSpPr>
            <p:nvPr/>
          </p:nvCxnSpPr>
          <p:spPr>
            <a:xfrm flipH="1" flipV="1">
              <a:off x="1745289" y="3451975"/>
              <a:ext cx="318500" cy="79350"/>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037167" y="3233705"/>
              <a:ext cx="930063" cy="347596"/>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select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the organism of interest</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(Default: ‘Human’)</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03" name="직선 연결선 102"/>
            <p:cNvCxnSpPr>
              <a:stCxn id="72" idx="3"/>
            </p:cNvCxnSpPr>
            <p:nvPr/>
          </p:nvCxnSpPr>
          <p:spPr>
            <a:xfrm flipV="1">
              <a:off x="3748588" y="3609280"/>
              <a:ext cx="776255" cy="111899"/>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4460834" y="3490471"/>
              <a:ext cx="1218603"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search siRNA-6</a:t>
              </a:r>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Øs </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which target the specified mRNA</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05" name="직선 연결선 104"/>
            <p:cNvCxnSpPr/>
            <p:nvPr/>
          </p:nvCxnSpPr>
          <p:spPr>
            <a:xfrm>
              <a:off x="4100121" y="3849730"/>
              <a:ext cx="424722" cy="63561"/>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4460832" y="3781322"/>
              <a:ext cx="1414170"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search siRNA-6</a:t>
              </a:r>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Øs </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which target the specified gene symbol</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07" name="직선 연결선 106"/>
            <p:cNvCxnSpPr>
              <a:stCxn id="123" idx="1"/>
            </p:cNvCxnSpPr>
            <p:nvPr/>
          </p:nvCxnSpPr>
          <p:spPr>
            <a:xfrm flipH="1">
              <a:off x="2626241" y="4069442"/>
              <a:ext cx="186092" cy="203431"/>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2108786" y="4208333"/>
              <a:ext cx="1098378" cy="262508"/>
            </a:xfrm>
            <a:prstGeom prst="rect">
              <a:avLst/>
            </a:prstGeom>
            <a:noFill/>
            <a:ln w="15875">
              <a:noFill/>
            </a:ln>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Button to search siRNA-6</a:t>
              </a:r>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Øs </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with selected options</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109" name="TextBox 108"/>
            <p:cNvSpPr txBox="1"/>
            <p:nvPr/>
          </p:nvSpPr>
          <p:spPr>
            <a:xfrm>
              <a:off x="3666151" y="4179914"/>
              <a:ext cx="778616" cy="347596"/>
            </a:xfrm>
            <a:prstGeom prst="rect">
              <a:avLst/>
            </a:prstGeom>
            <a:noFill/>
            <a:ln w="15875">
              <a:noFill/>
            </a:ln>
          </p:spPr>
          <p:txBody>
            <a:bodyPr wrap="squar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Button to reset </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all selected options</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10" name="직선 연결선 109"/>
            <p:cNvCxnSpPr>
              <a:stCxn id="124" idx="3"/>
            </p:cNvCxnSpPr>
            <p:nvPr/>
          </p:nvCxnSpPr>
          <p:spPr>
            <a:xfrm>
              <a:off x="3542322" y="4069442"/>
              <a:ext cx="181507" cy="203431"/>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11" name="직사각형 110"/>
            <p:cNvSpPr/>
            <p:nvPr/>
          </p:nvSpPr>
          <p:spPr>
            <a:xfrm>
              <a:off x="2007355" y="4623445"/>
              <a:ext cx="2410283" cy="62669"/>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112" name="직선 연결선 111"/>
            <p:cNvCxnSpPr>
              <a:cxnSpLocks/>
              <a:stCxn id="111" idx="3"/>
            </p:cNvCxnSpPr>
            <p:nvPr/>
          </p:nvCxnSpPr>
          <p:spPr>
            <a:xfrm flipV="1">
              <a:off x="4417638" y="4606449"/>
              <a:ext cx="102780" cy="48331"/>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4460834" y="4429961"/>
              <a:ext cx="928459" cy="347596"/>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for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the published research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for this website</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114" name="직사각형 113"/>
            <p:cNvSpPr/>
            <p:nvPr/>
          </p:nvSpPr>
          <p:spPr>
            <a:xfrm>
              <a:off x="3138927" y="4875761"/>
              <a:ext cx="677628" cy="65026"/>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115" name="직선 연결선 114"/>
            <p:cNvCxnSpPr>
              <a:cxnSpLocks/>
              <a:stCxn id="114" idx="3"/>
            </p:cNvCxnSpPr>
            <p:nvPr/>
          </p:nvCxnSpPr>
          <p:spPr>
            <a:xfrm>
              <a:off x="3816555" y="4908274"/>
              <a:ext cx="704679" cy="8919"/>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4460832" y="4738159"/>
              <a:ext cx="1056700"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to contact with</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the manager of this website</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117" name="직사각형 116"/>
            <p:cNvSpPr/>
            <p:nvPr/>
          </p:nvSpPr>
          <p:spPr>
            <a:xfrm>
              <a:off x="2014419" y="3248505"/>
              <a:ext cx="1237622" cy="102618"/>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118" name="TextBox 117"/>
            <p:cNvSpPr txBox="1"/>
            <p:nvPr/>
          </p:nvSpPr>
          <p:spPr>
            <a:xfrm>
              <a:off x="1929852" y="2899503"/>
              <a:ext cx="1646605"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search pre-designed siRNA-6Øs</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which target the specific gene/mRNA (Default)</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19" name="직선 연결선 118"/>
            <p:cNvCxnSpPr>
              <a:cxnSpLocks/>
              <a:stCxn id="117" idx="0"/>
            </p:cNvCxnSpPr>
            <p:nvPr/>
          </p:nvCxnSpPr>
          <p:spPr>
            <a:xfrm flipH="1" flipV="1">
              <a:off x="2523916" y="3117035"/>
              <a:ext cx="109315" cy="131471"/>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20" name="직사각형 119"/>
            <p:cNvSpPr/>
            <p:nvPr/>
          </p:nvSpPr>
          <p:spPr>
            <a:xfrm>
              <a:off x="3294855" y="3248505"/>
              <a:ext cx="1122608" cy="102618"/>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121" name="직선 연결선 120"/>
            <p:cNvCxnSpPr>
              <a:cxnSpLocks/>
              <a:stCxn id="120" idx="0"/>
            </p:cNvCxnSpPr>
            <p:nvPr/>
          </p:nvCxnSpPr>
          <p:spPr>
            <a:xfrm flipV="1">
              <a:off x="3856159" y="3117035"/>
              <a:ext cx="112157" cy="131470"/>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3567082" y="2899503"/>
              <a:ext cx="1346844"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design siRNA-6Øs</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which target the submitted sequence</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123" name="직사각형 122"/>
            <p:cNvSpPr/>
            <p:nvPr/>
          </p:nvSpPr>
          <p:spPr>
            <a:xfrm>
              <a:off x="2812333" y="3994315"/>
              <a:ext cx="355726" cy="150252"/>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124" name="직사각형 123"/>
            <p:cNvSpPr/>
            <p:nvPr/>
          </p:nvSpPr>
          <p:spPr>
            <a:xfrm>
              <a:off x="3186595" y="3994315"/>
              <a:ext cx="355726" cy="150252"/>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grpSp>
      <p:grpSp>
        <p:nvGrpSpPr>
          <p:cNvPr id="125" name="그룹 124"/>
          <p:cNvGrpSpPr/>
          <p:nvPr/>
        </p:nvGrpSpPr>
        <p:grpSpPr>
          <a:xfrm>
            <a:off x="669132" y="4857642"/>
            <a:ext cx="6023580" cy="3816000"/>
            <a:chOff x="661834" y="5160069"/>
            <a:chExt cx="6023580" cy="3816000"/>
          </a:xfrm>
        </p:grpSpPr>
        <p:pic>
          <p:nvPicPr>
            <p:cNvPr id="126" name="그림 125"/>
            <p:cNvPicPr>
              <a:picLocks noChangeAspect="1"/>
            </p:cNvPicPr>
            <p:nvPr/>
          </p:nvPicPr>
          <p:blipFill rotWithShape="1">
            <a:blip r:embed="rId3"/>
            <a:srcRect l="17515" r="18322" b="14723"/>
            <a:stretch/>
          </p:blipFill>
          <p:spPr>
            <a:xfrm>
              <a:off x="661834" y="5160069"/>
              <a:ext cx="5104264" cy="3816000"/>
            </a:xfrm>
            <a:prstGeom prst="rect">
              <a:avLst/>
            </a:prstGeom>
          </p:spPr>
        </p:pic>
        <p:grpSp>
          <p:nvGrpSpPr>
            <p:cNvPr id="127" name="그룹 126"/>
            <p:cNvGrpSpPr/>
            <p:nvPr/>
          </p:nvGrpSpPr>
          <p:grpSpPr>
            <a:xfrm>
              <a:off x="5631766" y="8394946"/>
              <a:ext cx="95435" cy="576000"/>
              <a:chOff x="5727195" y="8724069"/>
              <a:chExt cx="108001" cy="999220"/>
            </a:xfrm>
          </p:grpSpPr>
          <p:cxnSp>
            <p:nvCxnSpPr>
              <p:cNvPr id="142" name="직선 연결선 141"/>
              <p:cNvCxnSpPr/>
              <p:nvPr/>
            </p:nvCxnSpPr>
            <p:spPr>
              <a:xfrm>
                <a:off x="5727195" y="8724069"/>
                <a:ext cx="108000" cy="0"/>
              </a:xfrm>
              <a:prstGeom prst="line">
                <a:avLst/>
              </a:prstGeom>
              <a:ln w="8890">
                <a:solidFill>
                  <a:srgbClr val="41719C"/>
                </a:solidFill>
                <a:prstDash val="solid"/>
              </a:ln>
            </p:spPr>
            <p:style>
              <a:lnRef idx="1">
                <a:schemeClr val="accent1"/>
              </a:lnRef>
              <a:fillRef idx="0">
                <a:schemeClr val="accent1"/>
              </a:fillRef>
              <a:effectRef idx="0">
                <a:schemeClr val="accent1"/>
              </a:effectRef>
              <a:fontRef idx="minor">
                <a:schemeClr val="tx1"/>
              </a:fontRef>
            </p:style>
          </p:cxnSp>
          <p:cxnSp>
            <p:nvCxnSpPr>
              <p:cNvPr id="143" name="직선 연결선 142"/>
              <p:cNvCxnSpPr/>
              <p:nvPr/>
            </p:nvCxnSpPr>
            <p:spPr>
              <a:xfrm>
                <a:off x="5835196" y="8724069"/>
                <a:ext cx="0" cy="999220"/>
              </a:xfrm>
              <a:prstGeom prst="line">
                <a:avLst/>
              </a:prstGeom>
              <a:ln w="8890">
                <a:solidFill>
                  <a:srgbClr val="41719C"/>
                </a:solidFill>
                <a:prstDash val="solid"/>
              </a:ln>
            </p:spPr>
            <p:style>
              <a:lnRef idx="1">
                <a:schemeClr val="accent1"/>
              </a:lnRef>
              <a:fillRef idx="0">
                <a:schemeClr val="accent1"/>
              </a:fillRef>
              <a:effectRef idx="0">
                <a:schemeClr val="accent1"/>
              </a:effectRef>
              <a:fontRef idx="minor">
                <a:schemeClr val="tx1"/>
              </a:fontRef>
            </p:style>
          </p:cxnSp>
        </p:grpSp>
        <p:sp>
          <p:nvSpPr>
            <p:cNvPr id="128" name="TextBox 127"/>
            <p:cNvSpPr txBox="1"/>
            <p:nvPr/>
          </p:nvSpPr>
          <p:spPr>
            <a:xfrm>
              <a:off x="5711304" y="8522405"/>
              <a:ext cx="859531"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Table for information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of siRNA-6</a:t>
              </a:r>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Øs</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grpSp>
          <p:nvGrpSpPr>
            <p:cNvPr id="129" name="그룹 128"/>
            <p:cNvGrpSpPr/>
            <p:nvPr/>
          </p:nvGrpSpPr>
          <p:grpSpPr>
            <a:xfrm>
              <a:off x="5631766" y="6926384"/>
              <a:ext cx="99693" cy="1172306"/>
              <a:chOff x="5727195" y="7092137"/>
              <a:chExt cx="108001" cy="1269998"/>
            </a:xfrm>
          </p:grpSpPr>
          <p:cxnSp>
            <p:nvCxnSpPr>
              <p:cNvPr id="139" name="직선 연결선 138"/>
              <p:cNvCxnSpPr/>
              <p:nvPr/>
            </p:nvCxnSpPr>
            <p:spPr>
              <a:xfrm>
                <a:off x="5727195" y="7092137"/>
                <a:ext cx="108000" cy="0"/>
              </a:xfrm>
              <a:prstGeom prst="line">
                <a:avLst/>
              </a:prstGeom>
              <a:ln w="8890">
                <a:solidFill>
                  <a:srgbClr val="41719C"/>
                </a:solidFill>
                <a:prstDash val="solid"/>
              </a:ln>
            </p:spPr>
            <p:style>
              <a:lnRef idx="1">
                <a:schemeClr val="accent1"/>
              </a:lnRef>
              <a:fillRef idx="0">
                <a:schemeClr val="accent1"/>
              </a:fillRef>
              <a:effectRef idx="0">
                <a:schemeClr val="accent1"/>
              </a:effectRef>
              <a:fontRef idx="minor">
                <a:schemeClr val="tx1"/>
              </a:fontRef>
            </p:style>
          </p:cxnSp>
          <p:cxnSp>
            <p:nvCxnSpPr>
              <p:cNvPr id="140" name="직선 연결선 139"/>
              <p:cNvCxnSpPr/>
              <p:nvPr/>
            </p:nvCxnSpPr>
            <p:spPr>
              <a:xfrm>
                <a:off x="5835196" y="7092138"/>
                <a:ext cx="0" cy="1269997"/>
              </a:xfrm>
              <a:prstGeom prst="line">
                <a:avLst/>
              </a:prstGeom>
              <a:ln w="8890">
                <a:solidFill>
                  <a:srgbClr val="41719C"/>
                </a:solidFill>
                <a:prstDash val="solid"/>
              </a:ln>
            </p:spPr>
            <p:style>
              <a:lnRef idx="1">
                <a:schemeClr val="accent1"/>
              </a:lnRef>
              <a:fillRef idx="0">
                <a:schemeClr val="accent1"/>
              </a:fillRef>
              <a:effectRef idx="0">
                <a:schemeClr val="accent1"/>
              </a:effectRef>
              <a:fontRef idx="minor">
                <a:schemeClr val="tx1"/>
              </a:fontRef>
            </p:style>
          </p:cxnSp>
          <p:cxnSp>
            <p:nvCxnSpPr>
              <p:cNvPr id="141" name="직선 연결선 140"/>
              <p:cNvCxnSpPr/>
              <p:nvPr/>
            </p:nvCxnSpPr>
            <p:spPr>
              <a:xfrm>
                <a:off x="5727195" y="8362135"/>
                <a:ext cx="108000" cy="0"/>
              </a:xfrm>
              <a:prstGeom prst="line">
                <a:avLst/>
              </a:prstGeom>
              <a:ln w="8890">
                <a:solidFill>
                  <a:srgbClr val="41719C"/>
                </a:solidFill>
                <a:prstDash val="solid"/>
              </a:ln>
            </p:spPr>
            <p:style>
              <a:lnRef idx="1">
                <a:schemeClr val="accent1"/>
              </a:lnRef>
              <a:fillRef idx="0">
                <a:schemeClr val="accent1"/>
              </a:fillRef>
              <a:effectRef idx="0">
                <a:schemeClr val="accent1"/>
              </a:effectRef>
              <a:fontRef idx="minor">
                <a:schemeClr val="tx1"/>
              </a:fontRef>
            </p:style>
          </p:cxnSp>
        </p:grpSp>
        <p:sp>
          <p:nvSpPr>
            <p:cNvPr id="130" name="TextBox 129"/>
            <p:cNvSpPr txBox="1"/>
            <p:nvPr/>
          </p:nvSpPr>
          <p:spPr>
            <a:xfrm>
              <a:off x="5681613" y="7427367"/>
              <a:ext cx="1003801" cy="177421"/>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CDS map of target mRNA</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31" name="직선 연결선 130"/>
            <p:cNvCxnSpPr>
              <a:cxnSpLocks/>
            </p:cNvCxnSpPr>
            <p:nvPr/>
          </p:nvCxnSpPr>
          <p:spPr>
            <a:xfrm>
              <a:off x="4340303" y="6804468"/>
              <a:ext cx="236058" cy="0"/>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4521252" y="6680742"/>
              <a:ext cx="2119491" cy="262508"/>
            </a:xfrm>
            <a:prstGeom prst="rect">
              <a:avLst/>
            </a:prstGeom>
            <a:noFill/>
          </p:spPr>
          <p:txBody>
            <a:bodyPr wrap="none" rtlCol="0">
              <a:spAutoFit/>
            </a:bodyPr>
            <a:lstStyle/>
            <a:p>
              <a:pPr defTabSz="844048"/>
              <a:r>
                <a:rPr lang="en-US" altLang="ko-KR" sz="553" dirty="0" err="1">
                  <a:solidFill>
                    <a:srgbClr val="41719C"/>
                  </a:solidFill>
                  <a:latin typeface="Arial" panose="020B0604020202020204" pitchFamily="34" charset="0"/>
                  <a:ea typeface="맑은 고딕" panose="020B0503020000020004" pitchFamily="50" charset="-127"/>
                  <a:cs typeface="Arial" panose="020B0604020202020204" pitchFamily="34" charset="0"/>
                </a:rPr>
                <a:t>RefSeq</a:t>
              </a:r>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 accession number | Gene Symbol | Gene Description</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of target mRNA</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33" name="직선 연결선 132"/>
            <p:cNvCxnSpPr/>
            <p:nvPr/>
          </p:nvCxnSpPr>
          <p:spPr>
            <a:xfrm>
              <a:off x="3727431" y="7915166"/>
              <a:ext cx="323004" cy="74576"/>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3983695" y="7861251"/>
              <a:ext cx="1696298"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Link to move to the information of the siRNA-6</a:t>
              </a:r>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Ø</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which starts at this position</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135" name="직사각형 134"/>
            <p:cNvSpPr/>
            <p:nvPr/>
          </p:nvSpPr>
          <p:spPr>
            <a:xfrm>
              <a:off x="3677550" y="7865821"/>
              <a:ext cx="49880" cy="49344"/>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136" name="직선 연결선 135"/>
            <p:cNvCxnSpPr>
              <a:stCxn id="138" idx="3"/>
            </p:cNvCxnSpPr>
            <p:nvPr/>
          </p:nvCxnSpPr>
          <p:spPr>
            <a:xfrm>
              <a:off x="1566309" y="6236141"/>
              <a:ext cx="317917" cy="0"/>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1829214" y="6149706"/>
              <a:ext cx="1436612" cy="177421"/>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Button to download all results in text file</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138" name="직사각형 137"/>
            <p:cNvSpPr/>
            <p:nvPr/>
          </p:nvSpPr>
          <p:spPr>
            <a:xfrm>
              <a:off x="846979" y="6197413"/>
              <a:ext cx="719331" cy="77456"/>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grpSp>
    </p:spTree>
    <p:extLst>
      <p:ext uri="{BB962C8B-B14F-4D97-AF65-F5344CB8AC3E}">
        <p14:creationId xmlns:p14="http://schemas.microsoft.com/office/powerpoint/2010/main" val="2869970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51233" y="699548"/>
            <a:ext cx="304892" cy="291170"/>
          </a:xfrm>
          <a:prstGeom prst="rect">
            <a:avLst/>
          </a:prstGeom>
          <a:noFill/>
        </p:spPr>
        <p:txBody>
          <a:bodyPr wrap="none" rtlCol="0">
            <a:spAutoFit/>
          </a:bodyPr>
          <a:lstStyle/>
          <a:p>
            <a:pPr defTabSz="844048"/>
            <a:r>
              <a:rPr lang="en-US" altLang="ko-KR" sz="1292" b="1" dirty="0">
                <a:solidFill>
                  <a:prstClr val="black"/>
                </a:solidFill>
                <a:latin typeface="Arial" panose="020B0604020202020204" pitchFamily="34" charset="0"/>
                <a:ea typeface="맑은 고딕" panose="020B0503020000020004" pitchFamily="50" charset="-127"/>
                <a:cs typeface="Arial" panose="020B0604020202020204" pitchFamily="34" charset="0"/>
              </a:rPr>
              <a:t>C</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sp>
        <p:nvSpPr>
          <p:cNvPr id="12" name="TextBox 11"/>
          <p:cNvSpPr txBox="1"/>
          <p:nvPr/>
        </p:nvSpPr>
        <p:spPr>
          <a:xfrm>
            <a:off x="439893" y="4644794"/>
            <a:ext cx="5963231" cy="1366525"/>
          </a:xfrm>
          <a:prstGeom prst="rect">
            <a:avLst/>
          </a:prstGeom>
          <a:noFill/>
        </p:spPr>
        <p:txBody>
          <a:bodyPr wrap="square" rtlCol="0">
            <a:noAutofit/>
          </a:bodyPr>
          <a:lstStyle/>
          <a:p>
            <a:pPr algn="just" defTabSz="844048"/>
            <a:r>
              <a:rPr lang="en-US" altLang="ko-KR" sz="920" b="1"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a:t>
            </a:r>
            <a:r>
              <a:rPr lang="en-US" altLang="ko-KR" sz="920"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Figure S7.</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0" b="1" dirty="0">
                <a:solidFill>
                  <a:prstClr val="black"/>
                </a:solidFill>
                <a:latin typeface="Arial" panose="020B0604020202020204" pitchFamily="34" charset="0"/>
                <a:ea typeface="맑은 고딕" panose="020B0503020000020004" pitchFamily="50" charset="-127"/>
                <a:cs typeface="Arial" panose="020B0604020202020204" pitchFamily="34" charset="0"/>
              </a:rPr>
              <a:t>Description of </a:t>
            </a:r>
            <a:r>
              <a:rPr lang="en-US" altLang="ko-KR" sz="920" b="1" dirty="0" err="1">
                <a:solidFill>
                  <a:prstClr val="black"/>
                </a:solidFill>
                <a:latin typeface="Arial" panose="020B0604020202020204" pitchFamily="34" charset="0"/>
                <a:ea typeface="맑은 고딕" panose="020B0503020000020004" pitchFamily="50" charset="-127"/>
                <a:cs typeface="Arial" panose="020B0604020202020204" pitchFamily="34" charset="0"/>
              </a:rPr>
              <a:t>siAbasic</a:t>
            </a:r>
            <a:r>
              <a:rPr lang="en-US" altLang="ko-KR" sz="920" b="1" dirty="0">
                <a:solidFill>
                  <a:prstClr val="black"/>
                </a:solidFill>
                <a:latin typeface="Arial" panose="020B0604020202020204" pitchFamily="34" charset="0"/>
                <a:ea typeface="맑은 고딕" panose="020B0503020000020004" pitchFamily="50" charset="-127"/>
                <a:cs typeface="Arial" panose="020B0604020202020204" pitchFamily="34" charset="0"/>
              </a:rPr>
              <a:t> web-interface </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(A) The first webpage of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siAbasic</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hlinkClick r:id="rId2"/>
              </a:rPr>
              <a:t>http</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hlinkClick r:id="rId2"/>
              </a:rPr>
              <a:t>://clip.korea.ac.kr/siabasic</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hlinkClick r:id="rId2"/>
              </a:rPr>
              <a:t>/</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(B) Search functionality of potent siRNA-6Ø sequences for each specified gene (official gene symbol or </a:t>
            </a:r>
            <a:r>
              <a:rPr lang="en-US" altLang="ko-KR" sz="920" dirty="0" err="1">
                <a:solidFill>
                  <a:prstClr val="black"/>
                </a:solidFill>
                <a:latin typeface="Arial" panose="020B0604020202020204" pitchFamily="34" charset="0"/>
                <a:ea typeface="맑은 고딕" panose="020B0503020000020004" pitchFamily="50" charset="-127"/>
                <a:cs typeface="Arial" panose="020B0604020202020204" pitchFamily="34" charset="0"/>
              </a:rPr>
              <a:t>RefSeq</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accession number) in human and mouse. The result page of </a:t>
            </a:r>
            <a:r>
              <a:rPr lang="en-US" altLang="ko-KR" sz="920" dirty="0" err="1">
                <a:solidFill>
                  <a:prstClr val="black"/>
                </a:solidFill>
                <a:latin typeface="Arial" panose="020B0604020202020204" pitchFamily="34" charset="0"/>
                <a:cs typeface="Arial" panose="020B0604020202020204" pitchFamily="34" charset="0"/>
              </a:rPr>
              <a:t>siAbasic</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was shown for human ‘ART1’ (gene symbol, option 1).  (C) Functionality of searching siRNA-6Ø sequences in user provided sequences, showing advanced options for designing siRNA-6Øs (targeting location, range of </a:t>
            </a:r>
            <a:r>
              <a:rPr lang="en-US" altLang="ko-KR" sz="920" dirty="0">
                <a:latin typeface="Symbol" panose="05050102010706020507" pitchFamily="18" charset="2"/>
              </a:rPr>
              <a:t>D</a:t>
            </a:r>
            <a:r>
              <a:rPr lang="en-US" altLang="ko-KR" sz="920"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G[2:5</a:t>
            </a:r>
            <a:r>
              <a:rPr lang="en-US" altLang="ko-KR" sz="920" dirty="0">
                <a:solidFill>
                  <a:prstClr val="black"/>
                </a:solidFill>
                <a:latin typeface="Arial" panose="020B0604020202020204" pitchFamily="34" charset="0"/>
                <a:ea typeface="맑은 고딕" panose="020B0503020000020004" pitchFamily="50" charset="-127"/>
                <a:cs typeface="Arial" panose="020B0604020202020204" pitchFamily="34" charset="0"/>
              </a:rPr>
              <a:t>], length of base or GC stretches, and GC content).</a:t>
            </a:r>
            <a:endParaRPr lang="en-US" altLang="ko-KR" sz="920" dirty="0">
              <a:solidFill>
                <a:srgbClr val="FF0000"/>
              </a:solidFill>
              <a:latin typeface="Arial" panose="020B0604020202020204" pitchFamily="34" charset="0"/>
              <a:ea typeface="맑은 고딕" panose="020B0503020000020004" pitchFamily="50" charset="-127"/>
              <a:cs typeface="Arial" panose="020B0604020202020204" pitchFamily="34" charset="0"/>
            </a:endParaRPr>
          </a:p>
        </p:txBody>
      </p:sp>
      <p:sp>
        <p:nvSpPr>
          <p:cNvPr id="31" name="TextBox 30"/>
          <p:cNvSpPr txBox="1"/>
          <p:nvPr/>
        </p:nvSpPr>
        <p:spPr>
          <a:xfrm>
            <a:off x="334109" y="134816"/>
            <a:ext cx="2177199" cy="291170"/>
          </a:xfrm>
          <a:prstGeom prst="rect">
            <a:avLst/>
          </a:prstGeom>
          <a:noFill/>
        </p:spPr>
        <p:txBody>
          <a:bodyPr wrap="none" rtlCol="0">
            <a:spAutoFit/>
          </a:bodyPr>
          <a:lstStyle/>
          <a:p>
            <a:pPr defTabSz="844048"/>
            <a:r>
              <a:rPr lang="en-US" altLang="ko-KR" sz="1292" b="1"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a:t>
            </a:r>
            <a:r>
              <a:rPr lang="en-US" altLang="ko-KR" sz="1292"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Figure S7</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pic>
        <p:nvPicPr>
          <p:cNvPr id="33" name="그림 32">
            <a:extLst>
              <a:ext uri="{FF2B5EF4-FFF2-40B4-BE49-F238E27FC236}">
                <a16:creationId xmlns:a16="http://schemas.microsoft.com/office/drawing/2014/main" id="{3EA0C371-BDE0-495F-9FAF-740425BC8B43}"/>
              </a:ext>
            </a:extLst>
          </p:cNvPr>
          <p:cNvPicPr>
            <a:picLocks noChangeAspect="1"/>
          </p:cNvPicPr>
          <p:nvPr/>
        </p:nvPicPr>
        <p:blipFill rotWithShape="1">
          <a:blip r:embed="rId3"/>
          <a:srcRect l="20615" t="21186" r="21081"/>
          <a:stretch/>
        </p:blipFill>
        <p:spPr>
          <a:xfrm>
            <a:off x="696982" y="799835"/>
            <a:ext cx="4785462" cy="3638748"/>
          </a:xfrm>
          <a:prstGeom prst="rect">
            <a:avLst/>
          </a:prstGeom>
        </p:spPr>
      </p:pic>
      <p:sp>
        <p:nvSpPr>
          <p:cNvPr id="34" name="직사각형 33"/>
          <p:cNvSpPr/>
          <p:nvPr/>
        </p:nvSpPr>
        <p:spPr>
          <a:xfrm>
            <a:off x="1841817" y="1137924"/>
            <a:ext cx="2035858" cy="534240"/>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35" name="직선 연결선 34"/>
          <p:cNvCxnSpPr>
            <a:cxnSpLocks/>
            <a:stCxn id="34" idx="3"/>
          </p:cNvCxnSpPr>
          <p:nvPr/>
        </p:nvCxnSpPr>
        <p:spPr>
          <a:xfrm flipV="1">
            <a:off x="3877675" y="1303878"/>
            <a:ext cx="577135" cy="101166"/>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394881" y="1206159"/>
            <a:ext cx="1167307"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Box to submit target sequence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from any species of interest</a:t>
            </a:r>
          </a:p>
        </p:txBody>
      </p:sp>
      <p:sp>
        <p:nvSpPr>
          <p:cNvPr id="37" name="직사각형 36"/>
          <p:cNvSpPr/>
          <p:nvPr/>
        </p:nvSpPr>
        <p:spPr>
          <a:xfrm>
            <a:off x="1846547" y="1687766"/>
            <a:ext cx="1458479" cy="237392"/>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38" name="직선 연결선 37"/>
          <p:cNvCxnSpPr>
            <a:cxnSpLocks/>
            <a:stCxn id="37" idx="3"/>
          </p:cNvCxnSpPr>
          <p:nvPr/>
        </p:nvCxnSpPr>
        <p:spPr>
          <a:xfrm flipV="1">
            <a:off x="3305025" y="1804998"/>
            <a:ext cx="205986" cy="1464"/>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440672" y="1690831"/>
            <a:ext cx="1560042"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adjust parameters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for designing siRNA-6Øs (Default: ‘Default’)</a:t>
            </a:r>
          </a:p>
        </p:txBody>
      </p:sp>
      <p:sp>
        <p:nvSpPr>
          <p:cNvPr id="40" name="직사각형 39"/>
          <p:cNvSpPr/>
          <p:nvPr/>
        </p:nvSpPr>
        <p:spPr>
          <a:xfrm>
            <a:off x="1944244" y="1960962"/>
            <a:ext cx="2051345" cy="264609"/>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47" name="직선 연결선 46"/>
          <p:cNvCxnSpPr>
            <a:stCxn id="40" idx="3"/>
          </p:cNvCxnSpPr>
          <p:nvPr/>
        </p:nvCxnSpPr>
        <p:spPr>
          <a:xfrm>
            <a:off x="3995590" y="2093266"/>
            <a:ext cx="459221" cy="31986"/>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394881" y="2022930"/>
            <a:ext cx="1564852" cy="347596"/>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set the length of region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to be excluded for being targeted by siRNA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from both ends of the input sequence</a:t>
            </a:r>
          </a:p>
        </p:txBody>
      </p:sp>
      <p:sp>
        <p:nvSpPr>
          <p:cNvPr id="50" name="직사각형 49"/>
          <p:cNvSpPr/>
          <p:nvPr/>
        </p:nvSpPr>
        <p:spPr>
          <a:xfrm>
            <a:off x="1944244" y="2255465"/>
            <a:ext cx="2051345" cy="317363"/>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51" name="직선 연결선 50"/>
          <p:cNvCxnSpPr>
            <a:stCxn id="50" idx="3"/>
          </p:cNvCxnSpPr>
          <p:nvPr/>
        </p:nvCxnSpPr>
        <p:spPr>
          <a:xfrm>
            <a:off x="3995590" y="2414146"/>
            <a:ext cx="459221" cy="183685"/>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94881" y="2513480"/>
            <a:ext cx="1553630" cy="262508"/>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set the free energy value </a:t>
            </a:r>
          </a:p>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for seed region (position 2-5) of siRNA-6Øs</a:t>
            </a:r>
          </a:p>
        </p:txBody>
      </p:sp>
      <p:sp>
        <p:nvSpPr>
          <p:cNvPr id="53" name="직사각형 52"/>
          <p:cNvSpPr/>
          <p:nvPr/>
        </p:nvSpPr>
        <p:spPr>
          <a:xfrm>
            <a:off x="1944243" y="2597832"/>
            <a:ext cx="2051346" cy="341166"/>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54" name="직선 연결선 53"/>
          <p:cNvCxnSpPr>
            <a:stCxn id="53" idx="3"/>
          </p:cNvCxnSpPr>
          <p:nvPr/>
        </p:nvCxnSpPr>
        <p:spPr>
          <a:xfrm>
            <a:off x="3995590" y="2768415"/>
            <a:ext cx="459221" cy="221497"/>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394881" y="2906205"/>
            <a:ext cx="2023311" cy="177421"/>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set the unacceptable length of nucleotide stretch</a:t>
            </a:r>
          </a:p>
        </p:txBody>
      </p:sp>
      <p:sp>
        <p:nvSpPr>
          <p:cNvPr id="56" name="직사각형 55"/>
          <p:cNvSpPr/>
          <p:nvPr/>
        </p:nvSpPr>
        <p:spPr>
          <a:xfrm>
            <a:off x="1944244" y="2961061"/>
            <a:ext cx="2051345" cy="331388"/>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cxnSp>
        <p:nvCxnSpPr>
          <p:cNvPr id="57" name="직선 연결선 56"/>
          <p:cNvCxnSpPr>
            <a:stCxn id="56" idx="3"/>
          </p:cNvCxnSpPr>
          <p:nvPr/>
        </p:nvCxnSpPr>
        <p:spPr>
          <a:xfrm>
            <a:off x="3995590" y="3126755"/>
            <a:ext cx="459221" cy="165694"/>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394882" y="3213697"/>
            <a:ext cx="1749197" cy="177421"/>
          </a:xfrm>
          <a:prstGeom prst="rect">
            <a:avLst/>
          </a:prstGeom>
          <a:noFill/>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Option to set the appropriate range of GC content</a:t>
            </a:r>
          </a:p>
        </p:txBody>
      </p:sp>
      <p:cxnSp>
        <p:nvCxnSpPr>
          <p:cNvPr id="59" name="직선 연결선 58"/>
          <p:cNvCxnSpPr>
            <a:stCxn id="63" idx="1"/>
          </p:cNvCxnSpPr>
          <p:nvPr/>
        </p:nvCxnSpPr>
        <p:spPr>
          <a:xfrm flipH="1">
            <a:off x="2472259" y="3502066"/>
            <a:ext cx="178868" cy="211024"/>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958011" y="3668887"/>
            <a:ext cx="1098378" cy="262508"/>
          </a:xfrm>
          <a:prstGeom prst="rect">
            <a:avLst/>
          </a:prstGeom>
          <a:noFill/>
          <a:ln w="15875">
            <a:noFill/>
          </a:ln>
        </p:spPr>
        <p:txBody>
          <a:bodyPr wrap="non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Button to search siRNA-6</a:t>
            </a:r>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Øs </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with selected options</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sp>
        <p:nvSpPr>
          <p:cNvPr id="61" name="TextBox 60"/>
          <p:cNvSpPr txBox="1"/>
          <p:nvPr/>
        </p:nvSpPr>
        <p:spPr>
          <a:xfrm>
            <a:off x="3426868" y="3666901"/>
            <a:ext cx="778616" cy="347596"/>
          </a:xfrm>
          <a:prstGeom prst="rect">
            <a:avLst/>
          </a:prstGeom>
          <a:noFill/>
          <a:ln w="15875">
            <a:noFill/>
          </a:ln>
        </p:spPr>
        <p:txBody>
          <a:bodyPr wrap="square" rtlCol="0">
            <a:spAutoFit/>
          </a:bodyPr>
          <a:lstStyle/>
          <a:p>
            <a:pPr defTabSz="844048"/>
            <a:r>
              <a:rPr lang="en-US" altLang="ko-KR" sz="553" dirty="0">
                <a:solidFill>
                  <a:srgbClr val="41719C"/>
                </a:solidFill>
                <a:latin typeface="Arial" panose="020B0604020202020204" pitchFamily="34" charset="0"/>
                <a:ea typeface="맑은 고딕" panose="020B0503020000020004" pitchFamily="50" charset="-127"/>
                <a:cs typeface="Arial" panose="020B0604020202020204" pitchFamily="34" charset="0"/>
              </a:rPr>
              <a:t>Button to reset </a:t>
            </a:r>
          </a:p>
          <a:p>
            <a:pPr defTabSz="844048"/>
            <a:r>
              <a:rPr lang="en-US" altLang="ko-KR" sz="553" dirty="0">
                <a:solidFill>
                  <a:srgbClr val="41719C"/>
                </a:solidFill>
                <a:latin typeface="Arial" panose="020B0604020202020204" pitchFamily="34" charset="0"/>
                <a:ea typeface="바탕" panose="02030600000101010101" pitchFamily="18" charset="-127"/>
                <a:cs typeface="Arial" panose="020B0604020202020204" pitchFamily="34" charset="0"/>
              </a:rPr>
              <a:t>all selected options</a:t>
            </a:r>
            <a:endParaRPr lang="ko-KR" altLang="en-US" sz="553" dirty="0">
              <a:solidFill>
                <a:srgbClr val="41719C"/>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62" name="직선 연결선 61"/>
          <p:cNvCxnSpPr>
            <a:stCxn id="64" idx="3"/>
          </p:cNvCxnSpPr>
          <p:nvPr/>
        </p:nvCxnSpPr>
        <p:spPr>
          <a:xfrm>
            <a:off x="3391632" y="3502066"/>
            <a:ext cx="178849" cy="204605"/>
          </a:xfrm>
          <a:prstGeom prst="line">
            <a:avLst/>
          </a:prstGeom>
          <a:ln w="8890">
            <a:solidFill>
              <a:srgbClr val="41719C"/>
            </a:solidFill>
            <a:prstDash val="sysDot"/>
          </a:ln>
        </p:spPr>
        <p:style>
          <a:lnRef idx="1">
            <a:schemeClr val="accent1"/>
          </a:lnRef>
          <a:fillRef idx="0">
            <a:schemeClr val="accent1"/>
          </a:fillRef>
          <a:effectRef idx="0">
            <a:schemeClr val="accent1"/>
          </a:effectRef>
          <a:fontRef idx="minor">
            <a:schemeClr val="tx1"/>
          </a:fontRef>
        </p:style>
      </p:cxnSp>
      <p:sp>
        <p:nvSpPr>
          <p:cNvPr id="63" name="직사각형 62"/>
          <p:cNvSpPr/>
          <p:nvPr/>
        </p:nvSpPr>
        <p:spPr>
          <a:xfrm>
            <a:off x="2651127" y="3424230"/>
            <a:ext cx="365538" cy="155670"/>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
        <p:nvSpPr>
          <p:cNvPr id="64" name="직사각형 63"/>
          <p:cNvSpPr/>
          <p:nvPr/>
        </p:nvSpPr>
        <p:spPr>
          <a:xfrm>
            <a:off x="3036845" y="3424231"/>
            <a:ext cx="354787" cy="155669"/>
          </a:xfrm>
          <a:prstGeom prst="rect">
            <a:avLst/>
          </a:prstGeom>
          <a:noFill/>
          <a:ln w="889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48"/>
            <a:endParaRPr lang="ko-KR" altLang="en-US" sz="1662">
              <a:solidFill>
                <a:prstClr val="white"/>
              </a:solidFill>
              <a:latin typeface="Calibri"/>
              <a:ea typeface="맑은 고딕" panose="020B0503020000020004" pitchFamily="50" charset="-127"/>
            </a:endParaRPr>
          </a:p>
        </p:txBody>
      </p:sp>
    </p:spTree>
    <p:extLst>
      <p:ext uri="{BB962C8B-B14F-4D97-AF65-F5344CB8AC3E}">
        <p14:creationId xmlns:p14="http://schemas.microsoft.com/office/powerpoint/2010/main" val="2302242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4109" y="134816"/>
            <a:ext cx="2177199" cy="291170"/>
          </a:xfrm>
          <a:prstGeom prst="rect">
            <a:avLst/>
          </a:prstGeom>
          <a:noFill/>
        </p:spPr>
        <p:txBody>
          <a:bodyPr wrap="none" rtlCol="0">
            <a:spAutoFit/>
          </a:bodyPr>
          <a:lstStyle/>
          <a:p>
            <a:pPr defTabSz="844048"/>
            <a:r>
              <a:rPr lang="en-US" altLang="ko-KR" sz="1292" b="1"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a:t>
            </a:r>
            <a:r>
              <a:rPr lang="en-US" altLang="ko-KR" sz="1292"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Figure S8</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sp>
        <p:nvSpPr>
          <p:cNvPr id="5" name="TextBox 4"/>
          <p:cNvSpPr txBox="1"/>
          <p:nvPr/>
        </p:nvSpPr>
        <p:spPr>
          <a:xfrm rot="10800000">
            <a:off x="1747593" y="1417169"/>
            <a:ext cx="326693" cy="1338025"/>
          </a:xfrm>
          <a:prstGeom prst="rect">
            <a:avLst/>
          </a:prstGeom>
          <a:noFill/>
        </p:spPr>
        <p:txBody>
          <a:bodyPr vert="eaVert" wrap="square" rtlCol="0" anchor="ctr">
            <a:spAutoFit/>
          </a:bodyPr>
          <a:lstStyle/>
          <a:p>
            <a:pPr algn="ctr"/>
            <a:r>
              <a:rPr lang="en-US" altLang="ko-KR" sz="923" dirty="0">
                <a:latin typeface="Arial" panose="020B0604020202020204" pitchFamily="34" charset="0"/>
                <a:cs typeface="Arial" panose="020B0604020202020204" pitchFamily="34" charset="0"/>
              </a:rPr>
              <a:t>Relative activity (%)</a:t>
            </a:r>
            <a:endParaRPr lang="ko-KR" altLang="en-US" sz="923" dirty="0">
              <a:latin typeface="Arial" panose="020B0604020202020204" pitchFamily="34" charset="0"/>
              <a:cs typeface="Arial" panose="020B0604020202020204" pitchFamily="34" charset="0"/>
            </a:endParaRPr>
          </a:p>
        </p:txBody>
      </p:sp>
      <p:graphicFrame>
        <p:nvGraphicFramePr>
          <p:cNvPr id="6" name="차트 5"/>
          <p:cNvGraphicFramePr>
            <a:graphicFrameLocks/>
          </p:cNvGraphicFramePr>
          <p:nvPr>
            <p:extLst>
              <p:ext uri="{D42A27DB-BD31-4B8C-83A1-F6EECF244321}">
                <p14:modId xmlns:p14="http://schemas.microsoft.com/office/powerpoint/2010/main" val="2022847161"/>
              </p:ext>
            </p:extLst>
          </p:nvPr>
        </p:nvGraphicFramePr>
        <p:xfrm>
          <a:off x="1985815" y="1295622"/>
          <a:ext cx="2555446" cy="2156677"/>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그룹 6"/>
          <p:cNvGrpSpPr/>
          <p:nvPr/>
        </p:nvGrpSpPr>
        <p:grpSpPr>
          <a:xfrm>
            <a:off x="3281335" y="1299548"/>
            <a:ext cx="1177710" cy="234360"/>
            <a:chOff x="4301686" y="2937958"/>
            <a:chExt cx="1275853" cy="253890"/>
          </a:xfrm>
        </p:grpSpPr>
        <p:sp>
          <p:nvSpPr>
            <p:cNvPr id="18" name="TextBox 17"/>
            <p:cNvSpPr txBox="1"/>
            <p:nvPr/>
          </p:nvSpPr>
          <p:spPr>
            <a:xfrm>
              <a:off x="4301686" y="2937958"/>
              <a:ext cx="771752" cy="253890"/>
            </a:xfrm>
            <a:prstGeom prst="rect">
              <a:avLst/>
            </a:prstGeom>
            <a:noFill/>
          </p:spPr>
          <p:txBody>
            <a:bodyPr wrap="square" lIns="0" rIns="0" rtlCol="0" anchor="ctr">
              <a:spAutoFit/>
            </a:bodyPr>
            <a:lstStyle/>
            <a:p>
              <a:pPr algn="r"/>
              <a:r>
                <a:rPr lang="en-US" altLang="ko-KR" sz="923" dirty="0">
                  <a:latin typeface="Arial" panose="020B0604020202020204" pitchFamily="34" charset="0"/>
                  <a:ea typeface="나눔스퀘어 Bold" panose="020B0600000101010101" pitchFamily="50" charset="-127"/>
                  <a:cs typeface="Arial" panose="020B0604020202020204" pitchFamily="34" charset="0"/>
                </a:rPr>
                <a:t>PCS-B2-6</a:t>
              </a:r>
              <a:r>
                <a:rPr lang="en-US" altLang="ko-KR"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rPr>
                <a:t>Ø</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sp>
          <p:nvSpPr>
            <p:cNvPr id="19" name="TextBox 18"/>
            <p:cNvSpPr txBox="1"/>
            <p:nvPr/>
          </p:nvSpPr>
          <p:spPr>
            <a:xfrm>
              <a:off x="5014877" y="2937958"/>
              <a:ext cx="562662"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IC</a:t>
              </a:r>
              <a:r>
                <a:rPr lang="en-US" altLang="ko-KR" sz="923" baseline="-25000" dirty="0">
                  <a:latin typeface="Arial" panose="020B0604020202020204" pitchFamily="34" charset="0"/>
                  <a:ea typeface="나눔스퀘어 Bold" panose="020B0600000101010101" pitchFamily="50" charset="-127"/>
                  <a:cs typeface="Arial" panose="020B0604020202020204" pitchFamily="34" charset="0"/>
                </a:rPr>
                <a:t>50</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sp>
        <p:nvSpPr>
          <p:cNvPr id="8" name="TextBox 7"/>
          <p:cNvSpPr txBox="1"/>
          <p:nvPr/>
        </p:nvSpPr>
        <p:spPr>
          <a:xfrm>
            <a:off x="1955154" y="3185193"/>
            <a:ext cx="363864" cy="234360"/>
          </a:xfrm>
          <a:prstGeom prst="rect">
            <a:avLst/>
          </a:prstGeom>
          <a:noFill/>
        </p:spPr>
        <p:txBody>
          <a:bodyPr wrap="square" lIns="33231" rIns="33231" rtlCol="0" anchor="ctr">
            <a:spAutoFit/>
          </a:bodyPr>
          <a:lstStyle/>
          <a:p>
            <a:pPr algn="ctr"/>
            <a:r>
              <a:rPr lang="en-US" altLang="ko-KR" sz="923" dirty="0">
                <a:latin typeface="Arial" panose="020B0604020202020204" pitchFamily="34" charset="0"/>
                <a:cs typeface="Arial" panose="020B0604020202020204" pitchFamily="34" charset="0"/>
              </a:rPr>
              <a:t>(</a:t>
            </a:r>
            <a:r>
              <a:rPr lang="en-US" altLang="ko-KR" sz="923" dirty="0" err="1">
                <a:latin typeface="Arial" panose="020B0604020202020204" pitchFamily="34" charset="0"/>
                <a:cs typeface="Arial" panose="020B0604020202020204" pitchFamily="34" charset="0"/>
              </a:rPr>
              <a:t>nM</a:t>
            </a:r>
            <a:r>
              <a:rPr lang="en-US" altLang="ko-KR" sz="923" dirty="0">
                <a:latin typeface="Arial" panose="020B0604020202020204" pitchFamily="34" charset="0"/>
                <a:cs typeface="Arial" panose="020B0604020202020204" pitchFamily="34" charset="0"/>
              </a:rPr>
              <a:t>)</a:t>
            </a:r>
            <a:endParaRPr lang="ko-KR" altLang="en-US" sz="923" dirty="0">
              <a:latin typeface="Arial" panose="020B0604020202020204" pitchFamily="34" charset="0"/>
              <a:cs typeface="Arial" panose="020B0604020202020204" pitchFamily="34" charset="0"/>
            </a:endParaRPr>
          </a:p>
        </p:txBody>
      </p:sp>
      <p:graphicFrame>
        <p:nvGraphicFramePr>
          <p:cNvPr id="9" name="차트 8"/>
          <p:cNvGraphicFramePr>
            <a:graphicFrameLocks/>
          </p:cNvGraphicFramePr>
          <p:nvPr>
            <p:extLst>
              <p:ext uri="{D42A27DB-BD31-4B8C-83A1-F6EECF244321}">
                <p14:modId xmlns:p14="http://schemas.microsoft.com/office/powerpoint/2010/main" val="908941146"/>
              </p:ext>
            </p:extLst>
          </p:nvPr>
        </p:nvGraphicFramePr>
        <p:xfrm>
          <a:off x="2015950" y="1983978"/>
          <a:ext cx="2233108" cy="1435569"/>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그룹 1"/>
          <p:cNvGrpSpPr/>
          <p:nvPr/>
        </p:nvGrpSpPr>
        <p:grpSpPr>
          <a:xfrm>
            <a:off x="2456806" y="2646510"/>
            <a:ext cx="2114591" cy="384880"/>
            <a:chOff x="2359598" y="6619896"/>
            <a:chExt cx="2290807" cy="416953"/>
          </a:xfrm>
        </p:grpSpPr>
        <p:sp>
          <p:nvSpPr>
            <p:cNvPr id="11" name="TextBox 10"/>
            <p:cNvSpPr txBox="1"/>
            <p:nvPr/>
          </p:nvSpPr>
          <p:spPr>
            <a:xfrm>
              <a:off x="3643340" y="6629881"/>
              <a:ext cx="594315"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0.190</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sp>
          <p:nvSpPr>
            <p:cNvPr id="12" name="TextBox 11"/>
            <p:cNvSpPr txBox="1"/>
            <p:nvPr/>
          </p:nvSpPr>
          <p:spPr>
            <a:xfrm>
              <a:off x="3643340" y="6782959"/>
              <a:ext cx="594000"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 ND</a:t>
              </a:r>
            </a:p>
          </p:txBody>
        </p:sp>
        <p:sp>
          <p:nvSpPr>
            <p:cNvPr id="13" name="TextBox 12"/>
            <p:cNvSpPr txBox="1"/>
            <p:nvPr/>
          </p:nvSpPr>
          <p:spPr>
            <a:xfrm>
              <a:off x="2534811" y="6619896"/>
              <a:ext cx="1390259" cy="253890"/>
            </a:xfrm>
            <a:prstGeom prst="rect">
              <a:avLst/>
            </a:prstGeom>
            <a:noFill/>
          </p:spPr>
          <p:txBody>
            <a:bodyPr wrap="square" lIns="0" rIns="0" rtlCol="0" anchor="ctr">
              <a:spAutoFit/>
            </a:bodyPr>
            <a:lstStyle/>
            <a:p>
              <a:r>
                <a:rPr lang="en-US" altLang="ko-KR" sz="923" dirty="0">
                  <a:solidFill>
                    <a:schemeClr val="bg1">
                      <a:lumMod val="50000"/>
                    </a:schemeClr>
                  </a:solidFill>
                  <a:latin typeface="Arial" panose="020B0604020202020204" pitchFamily="34" charset="0"/>
                  <a:ea typeface="나눔스퀘어 Bold" panose="020B0600000101010101" pitchFamily="50" charset="-127"/>
                  <a:cs typeface="Arial" panose="020B0604020202020204" pitchFamily="34" charset="0"/>
                </a:rPr>
                <a:t>Luc-PM (on-target)</a:t>
              </a:r>
              <a:endParaRPr lang="ko-KR" altLang="en-US" sz="923" dirty="0">
                <a:solidFill>
                  <a:schemeClr val="bg1">
                    <a:lumMod val="50000"/>
                  </a:schemeClr>
                </a:solidFill>
                <a:latin typeface="Arial" panose="020B0604020202020204" pitchFamily="34" charset="0"/>
                <a:ea typeface="나눔스퀘어 Bold" panose="020B0600000101010101" pitchFamily="50" charset="-127"/>
                <a:cs typeface="Arial" panose="020B0604020202020204" pitchFamily="34" charset="0"/>
              </a:endParaRPr>
            </a:p>
          </p:txBody>
        </p:sp>
        <p:cxnSp>
          <p:nvCxnSpPr>
            <p:cNvPr id="14" name="직선 연결선 13"/>
            <p:cNvCxnSpPr/>
            <p:nvPr/>
          </p:nvCxnSpPr>
          <p:spPr>
            <a:xfrm>
              <a:off x="2359598" y="6743707"/>
              <a:ext cx="117128"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34811" y="6772974"/>
              <a:ext cx="1262489" cy="253890"/>
            </a:xfrm>
            <a:prstGeom prst="rect">
              <a:avLst/>
            </a:prstGeom>
            <a:noFill/>
          </p:spPr>
          <p:txBody>
            <a:bodyPr wrap="square" lIns="0" rIns="0" rtlCol="0" anchor="ctr">
              <a:spAutoFit/>
            </a:bodyPr>
            <a:lstStyle/>
            <a:p>
              <a:r>
                <a:rPr lang="en-US" altLang="ko-KR"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rPr>
                <a:t>Luc-seed (off-target)</a:t>
              </a:r>
              <a:endParaRPr lang="ko-KR" altLang="en-US" sz="923" dirty="0">
                <a:solidFill>
                  <a:schemeClr val="tx1">
                    <a:lumMod val="95000"/>
                    <a:lumOff val="5000"/>
                  </a:schemeClr>
                </a:solidFill>
                <a:latin typeface="Arial" panose="020B0604020202020204" pitchFamily="34" charset="0"/>
                <a:ea typeface="나눔스퀘어 Bold" panose="020B0600000101010101" pitchFamily="50" charset="-127"/>
                <a:cs typeface="Arial" panose="020B0604020202020204" pitchFamily="34" charset="0"/>
              </a:endParaRPr>
            </a:p>
          </p:txBody>
        </p:sp>
        <p:cxnSp>
          <p:nvCxnSpPr>
            <p:cNvPr id="16" name="직선 연결선 15"/>
            <p:cNvCxnSpPr/>
            <p:nvPr/>
          </p:nvCxnSpPr>
          <p:spPr>
            <a:xfrm>
              <a:off x="2359598" y="6901119"/>
              <a:ext cx="117128" cy="0"/>
            </a:xfrm>
            <a:prstGeom prst="line">
              <a:avLst/>
            </a:prstGeom>
            <a:ln w="158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56090" y="6619896"/>
              <a:ext cx="594315" cy="253890"/>
            </a:xfrm>
            <a:prstGeom prst="rect">
              <a:avLst/>
            </a:prstGeom>
            <a:noFill/>
          </p:spPr>
          <p:txBody>
            <a:bodyPr wrap="square" rtlCol="0" anchor="ctr">
              <a:spAutoFit/>
            </a:bodyPr>
            <a:lstStyle/>
            <a:p>
              <a:r>
                <a:rPr lang="en-US" altLang="ko-KR" sz="923" dirty="0">
                  <a:latin typeface="Arial" panose="020B0604020202020204" pitchFamily="34" charset="0"/>
                  <a:ea typeface="나눔스퀘어 Bold" panose="020B0600000101010101" pitchFamily="50" charset="-127"/>
                  <a:cs typeface="Arial" panose="020B0604020202020204" pitchFamily="34" charset="0"/>
                </a:rPr>
                <a:t>(</a:t>
              </a:r>
              <a:r>
                <a:rPr lang="en-US" altLang="ko-KR" sz="923" dirty="0" err="1">
                  <a:latin typeface="Arial" panose="020B0604020202020204" pitchFamily="34" charset="0"/>
                  <a:ea typeface="나눔스퀘어 Bold" panose="020B0600000101010101" pitchFamily="50" charset="-127"/>
                  <a:cs typeface="Arial" panose="020B0604020202020204" pitchFamily="34" charset="0"/>
                </a:rPr>
                <a:t>nM</a:t>
              </a:r>
              <a:r>
                <a:rPr lang="en-US" altLang="ko-KR" sz="923" dirty="0">
                  <a:latin typeface="Arial" panose="020B0604020202020204" pitchFamily="34" charset="0"/>
                  <a:ea typeface="나눔스퀘어 Bold" panose="020B0600000101010101" pitchFamily="50" charset="-127"/>
                  <a:cs typeface="Arial" panose="020B0604020202020204" pitchFamily="34" charset="0"/>
                </a:rPr>
                <a:t>)</a:t>
              </a:r>
              <a:endParaRPr lang="ko-KR" altLang="en-US" sz="923" dirty="0">
                <a:latin typeface="Arial" panose="020B0604020202020204" pitchFamily="34" charset="0"/>
                <a:ea typeface="나눔스퀘어 Bold" panose="020B0600000101010101" pitchFamily="50" charset="-127"/>
                <a:cs typeface="Arial" panose="020B0604020202020204" pitchFamily="34" charset="0"/>
              </a:endParaRPr>
            </a:p>
          </p:txBody>
        </p:sp>
      </p:grpSp>
      <p:sp>
        <p:nvSpPr>
          <p:cNvPr id="20" name="TextBox 19"/>
          <p:cNvSpPr txBox="1"/>
          <p:nvPr/>
        </p:nvSpPr>
        <p:spPr>
          <a:xfrm>
            <a:off x="397690" y="4053951"/>
            <a:ext cx="5963231" cy="1366525"/>
          </a:xfrm>
          <a:prstGeom prst="rect">
            <a:avLst/>
          </a:prstGeom>
          <a:noFill/>
        </p:spPr>
        <p:txBody>
          <a:bodyPr wrap="square" rtlCol="0">
            <a:noAutofit/>
          </a:bodyPr>
          <a:lstStyle/>
          <a:p>
            <a:pPr algn="just" defTabSz="844048"/>
            <a:r>
              <a:rPr lang="en-US" altLang="ko-KR" sz="923" b="1"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a:t>
            </a:r>
            <a:r>
              <a:rPr lang="en-US" altLang="ko-KR" sz="923" b="1"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Figure S8.</a:t>
            </a:r>
            <a:r>
              <a:rPr lang="en-US" altLang="ko-KR" sz="923"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3" b="1" dirty="0" err="1">
                <a:solidFill>
                  <a:prstClr val="black"/>
                </a:solidFill>
                <a:latin typeface="Arial" panose="020B0604020202020204" pitchFamily="34" charset="0"/>
                <a:ea typeface="맑은 고딕" panose="020B0503020000020004" pitchFamily="50" charset="-127"/>
                <a:cs typeface="Arial" panose="020B0604020202020204" pitchFamily="34" charset="0"/>
              </a:rPr>
              <a:t>Abasic</a:t>
            </a:r>
            <a:r>
              <a:rPr lang="en-US" altLang="ko-KR" sz="923" b="1" dirty="0">
                <a:solidFill>
                  <a:prstClr val="black"/>
                </a:solidFill>
                <a:latin typeface="Arial" panose="020B0604020202020204" pitchFamily="34" charset="0"/>
                <a:ea typeface="맑은 고딕" panose="020B0503020000020004" pitchFamily="50" charset="-127"/>
                <a:cs typeface="Arial" panose="020B0604020202020204" pitchFamily="34" charset="0"/>
              </a:rPr>
              <a:t> pivot substitution (6Ø) completely abrogates miRNA-like off-target repression in therapeutic siRNA targeting PCSK9 (PCS-B2).</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3" dirty="0">
                <a:solidFill>
                  <a:prstClr val="black"/>
                </a:solidFill>
                <a:latin typeface="Arial" panose="020B0604020202020204" pitchFamily="34" charset="0"/>
                <a:cs typeface="Arial" panose="020B0604020202020204" pitchFamily="34" charset="0"/>
              </a:rPr>
              <a:t>siRNA-6Øs against PCSK9 (PCS-B1 and PCS-B2) were developed for treating hypercholesterolemia (Fig. </a:t>
            </a:r>
            <a:r>
              <a:rPr lang="en-US" altLang="ko-KR" sz="923" dirty="0" smtClean="0">
                <a:solidFill>
                  <a:prstClr val="black"/>
                </a:solidFill>
                <a:latin typeface="Arial" panose="020B0604020202020204" pitchFamily="34" charset="0"/>
                <a:cs typeface="Arial" panose="020B0604020202020204" pitchFamily="34" charset="0"/>
              </a:rPr>
              <a:t>4A and Supplementary Table S8A) (Frank-</a:t>
            </a:r>
            <a:r>
              <a:rPr lang="en-US" altLang="ko-KR" sz="923" dirty="0" err="1" smtClean="0">
                <a:solidFill>
                  <a:prstClr val="black"/>
                </a:solidFill>
                <a:latin typeface="Arial" panose="020B0604020202020204" pitchFamily="34" charset="0"/>
                <a:cs typeface="Arial" panose="020B0604020202020204" pitchFamily="34" charset="0"/>
              </a:rPr>
              <a:t>Kamenetsky</a:t>
            </a:r>
            <a:r>
              <a:rPr lang="en-US" altLang="ko-KR" sz="923" dirty="0">
                <a:solidFill>
                  <a:prstClr val="black"/>
                </a:solidFill>
                <a:latin typeface="Arial" panose="020B0604020202020204" pitchFamily="34" charset="0"/>
                <a:cs typeface="Arial" panose="020B0604020202020204" pitchFamily="34" charset="0"/>
              </a:rPr>
              <a:t>, et al., 2008). </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PCS-B2 has the same sequence as PCS-B1 but with 2′-OMe modification to increase stability and avoid innate immune responses </a:t>
            </a:r>
            <a:r>
              <a:rPr lang="en-US" altLang="ko-KR" sz="923" i="1" dirty="0">
                <a:solidFill>
                  <a:prstClr val="black"/>
                </a:solidFill>
                <a:latin typeface="Arial" panose="020B0604020202020204" pitchFamily="34" charset="0"/>
                <a:ea typeface="맑은 고딕" panose="020B0503020000020004" pitchFamily="50" charset="-127"/>
                <a:cs typeface="Arial" panose="020B0604020202020204" pitchFamily="34" charset="0"/>
              </a:rPr>
              <a:t>in vivo </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(Supplementary Table </a:t>
            </a:r>
            <a:r>
              <a:rPr lang="en-US" altLang="ko-KR" sz="923"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S8A</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Different concentration of </a:t>
            </a:r>
            <a:r>
              <a:rPr lang="en-US" altLang="ko-KR" sz="923"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PCS-B2-6Ø </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has been co-transfected </a:t>
            </a:r>
            <a:r>
              <a:rPr lang="en-US" altLang="ko-KR" sz="923" dirty="0" smtClean="0">
                <a:solidFill>
                  <a:prstClr val="black"/>
                </a:solidFill>
                <a:latin typeface="Arial" panose="020B0604020202020204" pitchFamily="34" charset="0"/>
                <a:ea typeface="맑은 고딕" panose="020B0503020000020004" pitchFamily="50" charset="-127"/>
                <a:cs typeface="Arial" panose="020B0604020202020204" pitchFamily="34" charset="0"/>
              </a:rPr>
              <a:t>with </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luciferase reporters with seed sites for measuring miRNA-like off-target repression or with a perfect match site for measuring on-target activity. Relative activity of </a:t>
            </a:r>
            <a:r>
              <a:rPr lang="en-US" altLang="ko-KR" sz="923" dirty="0" err="1">
                <a:solidFill>
                  <a:prstClr val="black"/>
                </a:solidFill>
                <a:latin typeface="Arial" panose="020B0604020202020204" pitchFamily="34" charset="0"/>
                <a:ea typeface="맑은 고딕" panose="020B0503020000020004" pitchFamily="50" charset="-127"/>
                <a:cs typeface="Arial" panose="020B0604020202020204" pitchFamily="34" charset="0"/>
              </a:rPr>
              <a:t>renilla</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a:t>
            </a:r>
            <a:r>
              <a:rPr lang="en-US" altLang="ko-KR" sz="923" dirty="0" err="1">
                <a:solidFill>
                  <a:prstClr val="black"/>
                </a:solidFill>
                <a:latin typeface="Arial" panose="020B0604020202020204" pitchFamily="34" charset="0"/>
                <a:ea typeface="맑은 고딕" panose="020B0503020000020004" pitchFamily="50" charset="-127"/>
                <a:cs typeface="Arial" panose="020B0604020202020204" pitchFamily="34" charset="0"/>
              </a:rPr>
              <a:t>luciferase</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with the target site was calculated by normalizing with firefly </a:t>
            </a:r>
            <a:r>
              <a:rPr lang="en-US" altLang="ko-KR" sz="923" dirty="0" err="1">
                <a:solidFill>
                  <a:prstClr val="black"/>
                </a:solidFill>
                <a:latin typeface="Arial" panose="020B0604020202020204" pitchFamily="34" charset="0"/>
                <a:ea typeface="맑은 고딕" panose="020B0503020000020004" pitchFamily="50" charset="-127"/>
                <a:cs typeface="Arial" panose="020B0604020202020204" pitchFamily="34" charset="0"/>
              </a:rPr>
              <a:t>luciferase</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with no target site. Then, half maximal inhibitory concentration (IC</a:t>
            </a:r>
            <a:r>
              <a:rPr lang="en-US" altLang="ko-KR" sz="923" baseline="-25000" dirty="0">
                <a:solidFill>
                  <a:prstClr val="black"/>
                </a:solidFill>
                <a:latin typeface="Arial" panose="020B0604020202020204" pitchFamily="34" charset="0"/>
                <a:ea typeface="맑은 고딕" panose="020B0503020000020004" pitchFamily="50" charset="-127"/>
                <a:cs typeface="Arial" panose="020B0604020202020204" pitchFamily="34" charset="0"/>
              </a:rPr>
              <a:t>50</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was estimated. ND denotes the case where IC</a:t>
            </a:r>
            <a:r>
              <a:rPr lang="en-US" altLang="ko-KR" sz="923" baseline="-25000" dirty="0">
                <a:solidFill>
                  <a:prstClr val="black"/>
                </a:solidFill>
                <a:latin typeface="Arial" panose="020B0604020202020204" pitchFamily="34" charset="0"/>
                <a:ea typeface="맑은 고딕" panose="020B0503020000020004" pitchFamily="50" charset="-127"/>
                <a:cs typeface="Arial" panose="020B0604020202020204" pitchFamily="34" charset="0"/>
              </a:rPr>
              <a:t>50</a:t>
            </a:r>
            <a:r>
              <a:rPr lang="en-US" altLang="ko-KR" sz="923" dirty="0">
                <a:solidFill>
                  <a:prstClr val="black"/>
                </a:solidFill>
                <a:latin typeface="Arial" panose="020B0604020202020204" pitchFamily="34" charset="0"/>
                <a:ea typeface="맑은 고딕" panose="020B0503020000020004" pitchFamily="50" charset="-127"/>
                <a:cs typeface="Arial" panose="020B0604020202020204" pitchFamily="34" charset="0"/>
              </a:rPr>
              <a:t> can not be determined, indicating that there is no repression at all.</a:t>
            </a:r>
          </a:p>
        </p:txBody>
      </p:sp>
    </p:spTree>
    <p:extLst>
      <p:ext uri="{BB962C8B-B14F-4D97-AF65-F5344CB8AC3E}">
        <p14:creationId xmlns:p14="http://schemas.microsoft.com/office/powerpoint/2010/main" val="3544997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직사각형 10"/>
          <p:cNvSpPr/>
          <p:nvPr/>
        </p:nvSpPr>
        <p:spPr>
          <a:xfrm>
            <a:off x="225889" y="1255027"/>
            <a:ext cx="6380726" cy="3939540"/>
          </a:xfrm>
          <a:prstGeom prst="rect">
            <a:avLst/>
          </a:prstGeom>
        </p:spPr>
        <p:txBody>
          <a:bodyPr wrap="square">
            <a:spAutoFit/>
          </a:bodyPr>
          <a:lstStyle/>
          <a:p>
            <a:r>
              <a:rPr lang="ko-KR" altLang="en-US" sz="1000" dirty="0" err="1"/>
              <a:t>Chi</a:t>
            </a:r>
            <a:r>
              <a:rPr lang="ko-KR" altLang="en-US" sz="1000" dirty="0"/>
              <a:t>, S.W., </a:t>
            </a:r>
            <a:r>
              <a:rPr lang="ko-KR" altLang="en-US" sz="1000" dirty="0" err="1"/>
              <a:t>et</a:t>
            </a:r>
            <a:r>
              <a:rPr lang="ko-KR" altLang="en-US" sz="1000" dirty="0"/>
              <a:t> </a:t>
            </a:r>
            <a:r>
              <a:rPr lang="ko-KR" altLang="en-US" sz="1000" dirty="0" err="1"/>
              <a:t>al</a:t>
            </a:r>
            <a:r>
              <a:rPr lang="ko-KR" altLang="en-US" sz="1000" dirty="0"/>
              <a:t>., </a:t>
            </a:r>
            <a:r>
              <a:rPr lang="ko-KR" altLang="en-US" sz="1000" dirty="0" err="1"/>
              <a:t>Argonaute</a:t>
            </a:r>
            <a:r>
              <a:rPr lang="ko-KR" altLang="en-US" sz="1000" dirty="0"/>
              <a:t> HITS-CLIP </a:t>
            </a:r>
            <a:r>
              <a:rPr lang="ko-KR" altLang="en-US" sz="1000" dirty="0" err="1"/>
              <a:t>decodes</a:t>
            </a:r>
            <a:r>
              <a:rPr lang="ko-KR" altLang="en-US" sz="1000" dirty="0"/>
              <a:t> </a:t>
            </a:r>
            <a:r>
              <a:rPr lang="ko-KR" altLang="en-US" sz="1000" dirty="0" err="1"/>
              <a:t>microRNA-mRNA</a:t>
            </a:r>
            <a:r>
              <a:rPr lang="ko-KR" altLang="en-US" sz="1000" dirty="0"/>
              <a:t> </a:t>
            </a:r>
            <a:r>
              <a:rPr lang="ko-KR" altLang="en-US" sz="1000" dirty="0" err="1"/>
              <a:t>interaction</a:t>
            </a:r>
            <a:r>
              <a:rPr lang="ko-KR" altLang="en-US" sz="1000" dirty="0"/>
              <a:t> </a:t>
            </a:r>
            <a:r>
              <a:rPr lang="ko-KR" altLang="en-US" sz="1000" dirty="0" err="1"/>
              <a:t>maps</a:t>
            </a:r>
            <a:r>
              <a:rPr lang="ko-KR" altLang="en-US" sz="1000" dirty="0"/>
              <a:t>. </a:t>
            </a:r>
            <a:r>
              <a:rPr lang="ko-KR" altLang="en-US" sz="1000" dirty="0" err="1"/>
              <a:t>Nature</a:t>
            </a:r>
            <a:r>
              <a:rPr lang="ko-KR" altLang="en-US" sz="1000" dirty="0"/>
              <a:t>, 2009. 460(7254): </a:t>
            </a:r>
            <a:r>
              <a:rPr lang="ko-KR" altLang="en-US" sz="1000" dirty="0" err="1"/>
              <a:t>p</a:t>
            </a:r>
            <a:r>
              <a:rPr lang="ko-KR" altLang="en-US" sz="1000" dirty="0"/>
              <a:t>. 479-86</a:t>
            </a:r>
            <a:r>
              <a:rPr lang="ko-KR" altLang="en-US" sz="1000" dirty="0" smtClean="0"/>
              <a:t>.</a:t>
            </a:r>
            <a:endParaRPr lang="en-US" altLang="ko-KR" sz="1000" dirty="0" smtClean="0"/>
          </a:p>
          <a:p>
            <a:endParaRPr lang="en-US" altLang="ko-KR" sz="1000" dirty="0" smtClean="0"/>
          </a:p>
          <a:p>
            <a:r>
              <a:rPr lang="en-US" altLang="ko-KR" sz="1000" dirty="0"/>
              <a:t>Chi, S.W., G.J. Hannon, and R.B. Darnell, An alternative mode of microRNA target recognition. Nat </a:t>
            </a:r>
            <a:r>
              <a:rPr lang="en-US" altLang="ko-KR" sz="1000" dirty="0" err="1"/>
              <a:t>Struct</a:t>
            </a:r>
            <a:r>
              <a:rPr lang="en-US" altLang="ko-KR" sz="1000" dirty="0"/>
              <a:t> </a:t>
            </a:r>
            <a:r>
              <a:rPr lang="en-US" altLang="ko-KR" sz="1000" dirty="0" err="1"/>
              <a:t>Mol</a:t>
            </a:r>
            <a:r>
              <a:rPr lang="en-US" altLang="ko-KR" sz="1000" dirty="0"/>
              <a:t> </a:t>
            </a:r>
            <a:r>
              <a:rPr lang="en-US" altLang="ko-KR" sz="1000" dirty="0" err="1"/>
              <a:t>Biol</a:t>
            </a:r>
            <a:r>
              <a:rPr lang="en-US" altLang="ko-KR" sz="1000" dirty="0"/>
              <a:t>, 2012. 19(3): p. </a:t>
            </a:r>
            <a:r>
              <a:rPr lang="en-US" altLang="ko-KR" sz="1000" dirty="0" smtClean="0"/>
              <a:t>321-7</a:t>
            </a:r>
          </a:p>
          <a:p>
            <a:endParaRPr lang="en-US" altLang="ko-KR" sz="1000" dirty="0"/>
          </a:p>
          <a:p>
            <a:r>
              <a:rPr lang="en-US" altLang="ko-KR" sz="1000" dirty="0"/>
              <a:t>Frank-</a:t>
            </a:r>
            <a:r>
              <a:rPr lang="en-US" altLang="ko-KR" sz="1000" dirty="0" err="1"/>
              <a:t>Kamenetsky</a:t>
            </a:r>
            <a:r>
              <a:rPr lang="en-US" altLang="ko-KR" sz="1000" dirty="0"/>
              <a:t>, M., et al., Therapeutic RNAi targeting PCSK9 acutely lowers plasma cholesterol in rodents and LDL cholesterol in nonhuman primates. </a:t>
            </a:r>
            <a:r>
              <a:rPr lang="en-US" altLang="ko-KR" sz="1000" dirty="0" err="1"/>
              <a:t>Proc</a:t>
            </a:r>
            <a:r>
              <a:rPr lang="en-US" altLang="ko-KR" sz="1000" dirty="0"/>
              <a:t> Natl </a:t>
            </a:r>
            <a:r>
              <a:rPr lang="en-US" altLang="ko-KR" sz="1000" dirty="0" err="1"/>
              <a:t>Acad</a:t>
            </a:r>
            <a:r>
              <a:rPr lang="en-US" altLang="ko-KR" sz="1000" dirty="0"/>
              <a:t> </a:t>
            </a:r>
            <a:r>
              <a:rPr lang="en-US" altLang="ko-KR" sz="1000" dirty="0" err="1"/>
              <a:t>Sci</a:t>
            </a:r>
            <a:r>
              <a:rPr lang="en-US" altLang="ko-KR" sz="1000" dirty="0"/>
              <a:t> U S A, 2008. 105(33): p. 11915-20</a:t>
            </a:r>
            <a:r>
              <a:rPr lang="en-US" altLang="ko-KR" sz="1000" dirty="0" smtClean="0"/>
              <a:t>.</a:t>
            </a:r>
          </a:p>
          <a:p>
            <a:endParaRPr lang="en-US" altLang="ko-KR" sz="1000" dirty="0"/>
          </a:p>
          <a:p>
            <a:r>
              <a:rPr lang="en-US" altLang="ko-KR" sz="1000" dirty="0" err="1"/>
              <a:t>Huesken</a:t>
            </a:r>
            <a:r>
              <a:rPr lang="en-US" altLang="ko-KR" sz="1000" dirty="0"/>
              <a:t>, D., et al., Design of a genome-wide siRNA library using an artificial neural network. Nat </a:t>
            </a:r>
            <a:r>
              <a:rPr lang="en-US" altLang="ko-KR" sz="1000" dirty="0" err="1"/>
              <a:t>Biotechnol</a:t>
            </a:r>
            <a:r>
              <a:rPr lang="en-US" altLang="ko-KR" sz="1000" dirty="0"/>
              <a:t>, 2005. 23(8): p. </a:t>
            </a:r>
            <a:r>
              <a:rPr lang="en-US" altLang="ko-KR" sz="1000" dirty="0" smtClean="0"/>
              <a:t>995-1001</a:t>
            </a:r>
          </a:p>
          <a:p>
            <a:endParaRPr lang="en-US" altLang="ko-KR" sz="1000" dirty="0"/>
          </a:p>
          <a:p>
            <a:r>
              <a:rPr lang="en-US" altLang="ko-KR" sz="1000" dirty="0" err="1"/>
              <a:t>Karginov</a:t>
            </a:r>
            <a:r>
              <a:rPr lang="en-US" altLang="ko-KR" sz="1000" dirty="0"/>
              <a:t>, F.V. and G.J. Hannon, Remodeling of Ago2-mRNA interactions upon cellular stress reflects miRNA complementarity and correlates with altered translation rates. Genes Dev, 2013. 27(14): p. </a:t>
            </a:r>
            <a:r>
              <a:rPr lang="en-US" altLang="ko-KR" sz="1000" dirty="0" smtClean="0"/>
              <a:t>1624-32</a:t>
            </a:r>
          </a:p>
          <a:p>
            <a:endParaRPr lang="en-US" altLang="ko-KR" sz="1000" dirty="0"/>
          </a:p>
          <a:p>
            <a:r>
              <a:rPr lang="en-US" altLang="ko-KR" sz="1000" dirty="0"/>
              <a:t>Lee, H.S., et al., </a:t>
            </a:r>
            <a:r>
              <a:rPr lang="en-US" altLang="ko-KR" sz="1000" dirty="0" err="1"/>
              <a:t>Abasic</a:t>
            </a:r>
            <a:r>
              <a:rPr lang="en-US" altLang="ko-KR" sz="1000" dirty="0"/>
              <a:t> pivot substitution harnesses target specificity of RNA interference. Nat </a:t>
            </a:r>
            <a:r>
              <a:rPr lang="en-US" altLang="ko-KR" sz="1000" dirty="0" err="1"/>
              <a:t>Commun</a:t>
            </a:r>
            <a:r>
              <a:rPr lang="en-US" altLang="ko-KR" sz="1000" dirty="0"/>
              <a:t>, 2015. 6: p. 10154</a:t>
            </a:r>
            <a:r>
              <a:rPr lang="en-US" altLang="ko-KR" sz="1000" dirty="0" smtClean="0"/>
              <a:t>.</a:t>
            </a:r>
          </a:p>
          <a:p>
            <a:endParaRPr lang="en-US" altLang="ko-KR" sz="1000" dirty="0" smtClean="0"/>
          </a:p>
          <a:p>
            <a:r>
              <a:rPr lang="en-US" altLang="ko-KR" sz="1000" dirty="0" err="1"/>
              <a:t>Shabalina</a:t>
            </a:r>
            <a:r>
              <a:rPr lang="en-US" altLang="ko-KR" sz="1000" dirty="0"/>
              <a:t>, S.A., A.N. </a:t>
            </a:r>
            <a:r>
              <a:rPr lang="en-US" altLang="ko-KR" sz="1000" dirty="0" err="1"/>
              <a:t>Spiridonov</a:t>
            </a:r>
            <a:r>
              <a:rPr lang="en-US" altLang="ko-KR" sz="1000" dirty="0"/>
              <a:t>, and A.Y. </a:t>
            </a:r>
            <a:r>
              <a:rPr lang="en-US" altLang="ko-KR" sz="1000" dirty="0" err="1"/>
              <a:t>Ogurtsov</a:t>
            </a:r>
            <a:r>
              <a:rPr lang="en-US" altLang="ko-KR" sz="1000" dirty="0"/>
              <a:t>, Computational models with thermodynamic and composition features improve siRNA design. BMC Bioinformatics, 2006. 7: p. 65</a:t>
            </a:r>
            <a:endParaRPr lang="en-US" altLang="ko-KR" sz="1000" dirty="0" smtClean="0"/>
          </a:p>
          <a:p>
            <a:endParaRPr lang="en-US" altLang="ko-KR" sz="1000" dirty="0"/>
          </a:p>
          <a:p>
            <a:r>
              <a:rPr lang="en-US" altLang="ko-KR" sz="1000" dirty="0"/>
              <a:t>Spengler, R.M., et al., Elucidation of transcriptome-wide microRNA binding sites in human cardiac tissues by Ago2 HITS-CLIP. Nucleic Acids Res, 2016. 44(15): p. 7120-31</a:t>
            </a:r>
            <a:endParaRPr lang="en-US" altLang="ko-KR" sz="1000" dirty="0" smtClean="0"/>
          </a:p>
          <a:p>
            <a:endParaRPr lang="en-US" altLang="ko-KR" sz="1000" dirty="0"/>
          </a:p>
          <a:p>
            <a:r>
              <a:rPr lang="en-US" altLang="ko-KR" sz="1000" dirty="0" err="1"/>
              <a:t>Ui-Tei</a:t>
            </a:r>
            <a:r>
              <a:rPr lang="en-US" altLang="ko-KR" sz="1000" dirty="0"/>
              <a:t>, K., et al., Thermodynamic stability and Watson-Crick base pairing in the seed duplex are major determinants of the efficiency of the siRNA-based off-target effect. Nucleic Acids Res, 2008. 36(22): p. </a:t>
            </a:r>
            <a:r>
              <a:rPr lang="en-US" altLang="ko-KR" sz="1000" dirty="0" smtClean="0"/>
              <a:t>7100-9</a:t>
            </a:r>
          </a:p>
        </p:txBody>
      </p:sp>
      <p:sp>
        <p:nvSpPr>
          <p:cNvPr id="12" name="TextBox 11"/>
          <p:cNvSpPr txBox="1"/>
          <p:nvPr/>
        </p:nvSpPr>
        <p:spPr>
          <a:xfrm>
            <a:off x="225889" y="787959"/>
            <a:ext cx="1265090" cy="291170"/>
          </a:xfrm>
          <a:prstGeom prst="rect">
            <a:avLst/>
          </a:prstGeom>
          <a:noFill/>
        </p:spPr>
        <p:txBody>
          <a:bodyPr wrap="none" rtlCol="0">
            <a:spAutoFit/>
          </a:bodyPr>
          <a:lstStyle/>
          <a:p>
            <a:pPr defTabSz="844048"/>
            <a:r>
              <a:rPr lang="en-US" altLang="ko-KR" sz="1292" b="1" dirty="0" err="1" smtClean="0">
                <a:solidFill>
                  <a:prstClr val="black"/>
                </a:solidFill>
                <a:latin typeface="Arial" panose="020B0604020202020204" pitchFamily="34" charset="0"/>
                <a:ea typeface="맑은 고딕" panose="020B0503020000020004" pitchFamily="50" charset="-127"/>
                <a:cs typeface="Arial" panose="020B0604020202020204" pitchFamily="34" charset="0"/>
              </a:rPr>
              <a:t>Referenences</a:t>
            </a:r>
            <a:endParaRPr lang="ko-KR" altLang="en-US" sz="1292" b="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spTree>
    <p:extLst>
      <p:ext uri="{BB962C8B-B14F-4D97-AF65-F5344CB8AC3E}">
        <p14:creationId xmlns:p14="http://schemas.microsoft.com/office/powerpoint/2010/main" val="2471797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extLst>
              <p:ext uri="{D42A27DB-BD31-4B8C-83A1-F6EECF244321}">
                <p14:modId xmlns:p14="http://schemas.microsoft.com/office/powerpoint/2010/main" val="2478427018"/>
              </p:ext>
            </p:extLst>
          </p:nvPr>
        </p:nvGraphicFramePr>
        <p:xfrm>
          <a:off x="658412" y="770290"/>
          <a:ext cx="5486400" cy="7917000"/>
        </p:xfrm>
        <a:graphic>
          <a:graphicData uri="http://schemas.openxmlformats.org/drawingml/2006/table">
            <a:tbl>
              <a:tblPr>
                <a:tableStyleId>{5C22544A-7EE6-4342-B048-85BDC9FD1C3A}</a:tableStyleId>
              </a:tblPr>
              <a:tblGrid>
                <a:gridCol w="1724020">
                  <a:extLst>
                    <a:ext uri="{9D8B030D-6E8A-4147-A177-3AD203B41FA5}">
                      <a16:colId xmlns:a16="http://schemas.microsoft.com/office/drawing/2014/main" val="2859531405"/>
                    </a:ext>
                  </a:extLst>
                </a:gridCol>
                <a:gridCol w="571157">
                  <a:extLst>
                    <a:ext uri="{9D8B030D-6E8A-4147-A177-3AD203B41FA5}">
                      <a16:colId xmlns:a16="http://schemas.microsoft.com/office/drawing/2014/main" val="813666107"/>
                    </a:ext>
                  </a:extLst>
                </a:gridCol>
                <a:gridCol w="489563">
                  <a:extLst>
                    <a:ext uri="{9D8B030D-6E8A-4147-A177-3AD203B41FA5}">
                      <a16:colId xmlns:a16="http://schemas.microsoft.com/office/drawing/2014/main" val="3504620888"/>
                    </a:ext>
                  </a:extLst>
                </a:gridCol>
                <a:gridCol w="1722534">
                  <a:extLst>
                    <a:ext uri="{9D8B030D-6E8A-4147-A177-3AD203B41FA5}">
                      <a16:colId xmlns:a16="http://schemas.microsoft.com/office/drawing/2014/main" val="861897511"/>
                    </a:ext>
                  </a:extLst>
                </a:gridCol>
                <a:gridCol w="489563">
                  <a:extLst>
                    <a:ext uri="{9D8B030D-6E8A-4147-A177-3AD203B41FA5}">
                      <a16:colId xmlns:a16="http://schemas.microsoft.com/office/drawing/2014/main" val="3729880172"/>
                    </a:ext>
                  </a:extLst>
                </a:gridCol>
                <a:gridCol w="489563">
                  <a:extLst>
                    <a:ext uri="{9D8B030D-6E8A-4147-A177-3AD203B41FA5}">
                      <a16:colId xmlns:a16="http://schemas.microsoft.com/office/drawing/2014/main" val="3090903204"/>
                    </a:ext>
                  </a:extLst>
                </a:gridCol>
              </a:tblGrid>
              <a:tr h="76884">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ID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Ago-miRNA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i="0" u="none" strike="noStrike"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ID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u="none" strike="noStrike" dirty="0" smtClean="0">
                          <a:solidFill>
                            <a:schemeClr val="bg1"/>
                          </a:solidFill>
                          <a:effectLst/>
                          <a:latin typeface="Arial" panose="020B0604020202020204" pitchFamily="34" charset="0"/>
                          <a:cs typeface="Arial" panose="020B0604020202020204" pitchFamily="34" charset="0"/>
                        </a:rPr>
                        <a:t>Ago-miRNA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899439595"/>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mirbase18:5p:hsa-miR-30e-5p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4596242</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mirbase18:5p:hsa-miR-125b-5p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59649</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-7.7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93009911"/>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mirbase18:5p:hsa-miR-30e-5p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2014629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mirbase18:5p:hsa-miR-125b-5p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36590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93224802"/>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mirbase18:5p:hsa-miR-30a-5p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1432076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mirbase18:5p:hsa-miR-125a-5p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23059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8378783"/>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mirbase18:5p:hsa-miR-30d-5p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1093886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mirbase18:5p:hsa-let-7a-5p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57177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59355121"/>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mirbase18:5p:hsa-miR-30b-5p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29010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mirbase18:5p:hsa-let-7a-5p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19128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56259850"/>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mirbase18:5p:hsa-miR-30c-5p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26640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smtClean="0">
                          <a:effectLst/>
                          <a:latin typeface="Arial" panose="020B0604020202020204" pitchFamily="34" charset="0"/>
                          <a:cs typeface="Arial" panose="020B0604020202020204" pitchFamily="34" charset="0"/>
                        </a:rPr>
                        <a:t>mirbase18:5p:hsa-let-7i-5p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14962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75786232"/>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mirbase18:5p:hsa-miR-196b-5p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2576507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mirbase18:guide:hsa-let-7c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53321322"/>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mirbase18:5p:hsa-miR-196b-5p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2333835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mirbase18:5p:hsa-let-7f-5p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0362000"/>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mirbase18:5p:hsa-miR-196a-5p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242671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mirbase18:5p:hsa-let-7e-5p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23112184"/>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mirbase18:3p:hsa-miR-19a-3p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1684479</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mirbase18:5p:hsa-let-7b-5p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74407784"/>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mirbase18:3p:hsa-miR-19a-3p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832947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mirbase18:5p:hsa-let-7g-5p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35729982"/>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mirbase18:3p:hsa-miR-19b-3p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851532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mirbase18:5p:hsa-let-7d-5p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0187965"/>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mirbase18:5p:hsa-miR-16-5p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1087227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21139832"/>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mirbase18:5p:hsa-miR-16-5p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1001623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mirbase18:stem-downstream:hsa-let-7c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52106793"/>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mirbase18:5p:hsa-miR-15a-5p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68513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mirbase18:stem-downstream:hsa-miR-98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63393235"/>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mirbase18:5p:hsa-miR-424-5p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9227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mirbase18:guide:hsa-miR-449a</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53231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63346886"/>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mirbase18:5p:hsa-miR-195-5p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mirbase18:guide:hsa-miR-449a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27633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92623513"/>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mirbase18:5p:hsa-miR-15b-5p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mirbase18:5p:hsa-miR-34a-5p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20678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54400477"/>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mirbase18:5p:hsa-miR-497-5p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mirbase18:5p:hsa-miR-449b-5p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41741678"/>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mirbase18:5p:hsa-miR-17-5p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1024766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mirbase18:5p:hsa-miR-34c-5p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04360042"/>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mirbase18:5p:hsa-miR-17-5p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449539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mirbase18:3p:hsa-miR-378a-3p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50811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895511340"/>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mirbase18:5p:hsa-miR-20a-5p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344285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mirbase18:3p:hsa-miR-378a-3p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49810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67655351"/>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mirbase18:5p:hsa-miR-93-5p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113921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mirbase18:guide:hsa-miR-378i</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06783423"/>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mirbase18:5p:hsa-miR-106b-5p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101951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mirbase18:guide:hsa-miR-378d</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31727909"/>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mirbase18:5p:hsa-miR-106a-5p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10360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mirbase18:guide:hsa-miR-378c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842998"/>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mirbase18:5p:hsa-miR-20b-5p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mirbase18:guide:hsa-miR-378f</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3511041"/>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mirbase18:3p:hsa-miR-526b-3p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mirbase18:guide:hsa-miR-378e</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86231588"/>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mirbase18:stem-upstream:hsa-miR-17-5p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mirbase18:guide:hsa-miR-378b</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88642366"/>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mirbase18:5p:hsa-miR-374a-5p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1016104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-0.7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mirbase18:5p:hsa-miR-18a-5p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44645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674095499"/>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mirbase18:5p:hsa-miR-374a-5p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751439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mirbase18:5p:hsa-miR-18a-5p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43912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23218026"/>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mirbase18:5p:hsa-miR-374b-5p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264665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mirbase18:5p:hsa-miR-18b-5p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3587706"/>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mirbase18:3p:hsa-miR-27a-3p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867086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mirbase18:5p:hsa-miR-146b-5p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41147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67012223"/>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mirbase18:3p:hsa-miR-27a-3p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769534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mirbase18:5p:hsa-miR-146b-5p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41095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38099983"/>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mirbase18:3p:hsa-miR-27b-3p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97552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mirbase18:5p:hsa-miR-146a-5p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8471615"/>
                  </a:ext>
                </a:extLst>
              </a:tr>
              <a:tr h="54435">
                <a:tc>
                  <a:txBody>
                    <a:bodyPr/>
                    <a:lstStyle/>
                    <a:p>
                      <a:pPr algn="ctr" fontAlgn="ctr"/>
                      <a:r>
                        <a:rPr lang="en-US" sz="600" b="1" u="none" strike="noStrike" dirty="0">
                          <a:effectLst/>
                          <a:latin typeface="Arial" panose="020B0604020202020204" pitchFamily="34" charset="0"/>
                          <a:cs typeface="Arial" panose="020B0604020202020204" pitchFamily="34" charset="0"/>
                        </a:rPr>
                        <a:t>mirbase18:5p:hsa-miR-31-5p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641871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mirbase18:5p:hsa-miR-183-5p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32086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8704331"/>
                  </a:ext>
                </a:extLst>
              </a:tr>
              <a:tr h="54435">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mirbase18:3p:hsa-miR-101-3p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474411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mirbase18:5p:hsa-miR-425-5p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30884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171757802"/>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mirbase18:3p:hsa-miR-222-3p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450660</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mirbase18:3p:hsa-miR-331-3p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30520</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07217802"/>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mirbase18:3p:hsa-miR-222-3p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256413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mirbase18:5p:hsa-miR-7-5p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29804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-5.9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318801787"/>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mirbase18:3p:hsa-miR-221-3p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194243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mirbase18:5p:hsa-miR-7-5p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29801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87577339"/>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mirbase18:stem-downstream:hsa-miR-221-3p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mirbase18:stem-downstream:hsa-miR-7-5p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35657261"/>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mirbase18:3p:hsa-miR-92a-3p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406844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-4.2</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mirbase18:3p:hsa-miR-103a-3p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29796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28322248"/>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mirbase18:3p:hsa-miR-92a-3p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209938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mirbase18:3p:hsa-miR-103a-3p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25952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06969904"/>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mirbase18:3p:hsa-miR-25-3p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182650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mirbase18:guide:hsa-miR-107</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96640840"/>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mirbase18:5p:hsa-miR-32-5p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8903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mirbase18:stem-upstream:hsa-miR-107</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73986547"/>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mirbase18:3p:hsa-miR-92b-3p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3149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mirbase18:stem-upstream:hsa-miR-103a-3p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74147294"/>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mirbase18:3p:hsa-miR-363-3p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mirbase18:3p:hsa-miR-29b-3p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27200</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913035280"/>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mirbase18:3p:hsa-miR-367-3p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mirbase18:3p:hsa-miR-29b-3p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3411283"/>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mirbase18:5p:hsa-miR-708-5p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337463</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-6.3</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mirbase18:3p:hsa-miR-29c-3p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01977979"/>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mirbase18:5p:hsa-miR-708-5p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334495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mirbase18:3p:hsa-miR-29a-3p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0808987"/>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mirbase18:5p:hsa-miR-28-5p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mirbase18:3p:hsa-miR-18a-3p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26880</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-8.1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10398000"/>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mirbase18:guide:hsa-miR-3139</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a:effectLst/>
                          <a:latin typeface="Arial" panose="020B0604020202020204" pitchFamily="34" charset="0"/>
                          <a:cs typeface="Arial" panose="020B0604020202020204" pitchFamily="34" charset="0"/>
                        </a:rPr>
                        <a:t>mirbase18:5p:hsa-miR-340-5p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26759</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-0.7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237890273"/>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mirbase18:5p:hsa-miR-26a-5p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335831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mirbase18:3p:hsa-miR-186-3p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25968</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241929914"/>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mirbase18:5p:hsa-miR-26a-5p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307729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mirbase18:5p:hsa-miR-194-5p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25687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370715538"/>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mirbase18:5p:hsa-miR-26b-5p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28078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mirbase18:5p:hsa-miR-194-5p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25676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04792759"/>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mirbase18:guide:hsa-miR-1297</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mirbase18:stem-downstream:hsa-miR-194-5p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37749931"/>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mirbase18:5p:hsa-miR-21-5p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304453</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mirbase18:3p:hsa-miR-151a-3p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24521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-4.8</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22060208"/>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mirbase18:5p:hsa-miR-21-5p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302876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mirbase18:5p:hsa-miR-188-5p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23714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-6.8</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749180571"/>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mirbase18:5p:hsa-miR-590-5p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mirbase18:3p:hsa-miR-23b-3p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21711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004399271"/>
                  </a:ext>
                </a:extLst>
              </a:tr>
              <a:tr h="54435">
                <a:tc>
                  <a:txBody>
                    <a:bodyPr/>
                    <a:lstStyle/>
                    <a:p>
                      <a:pPr algn="ctr" fontAlgn="ctr"/>
                      <a:r>
                        <a:rPr lang="en-US" sz="600" b="1" u="none" strike="noStrike" dirty="0">
                          <a:effectLst/>
                          <a:latin typeface="Arial" panose="020B0604020202020204" pitchFamily="34" charset="0"/>
                          <a:cs typeface="Arial" panose="020B0604020202020204" pitchFamily="34" charset="0"/>
                        </a:rPr>
                        <a:t>mirbase18:5p:hsa-miR-186-5p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297323</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-2.3</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mirbase18:3p:hsa-miR-23b-3p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15308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337712"/>
                  </a:ext>
                </a:extLst>
              </a:tr>
              <a:tr h="54435">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mirbase18:3p:hsa-miR-106b-3p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243816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-7.3</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mirbase18:3p:hsa-miR-23a-3p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30498192"/>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mirbase18:3p:hsa-miR-193b-3p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198507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mirbase18:5p:hsa-miR-130a-5p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6741860"/>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mirbase18:3p:hsa-miR-193b-3p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197622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mirbase18:guide:hsa-miR-23c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43555106"/>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mirbase18:3p:hsa-miR-193a-3p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mirbase18:5p:hsa-miR-99a-5p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21656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-7.6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79052330"/>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mirbase18:5p:hsa-miR-181a-5p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188525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-2.2</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mirbase18:5p:hsa-miR-99a-5p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14660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8774109"/>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mirbase18:5p:hsa-miR-181a-5p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131096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mirbase18:5p:hsa-miR-99b-5p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5007883"/>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mirbase18:5p:hsa-miR-181b-5p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41404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mirbase18:5p:hsa-miR-100-5p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4306756"/>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mirbase18:5p:hsa-miR-181c-5p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mirbase18:5p:hsa-miR-33a-5p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17856</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194098350"/>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mirbase18:guide:hsa-miR-181d</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mirbase18:5p:hsa-miR-33a-5p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1028381"/>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mirbase18:stem-downstream:hsa-miR-181d</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mirbase18:5p:hsa-miR-33b-5p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7833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43649215"/>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mirbase18:stem-downstream:hsa-miR-181b-5p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mirbase18:3p:hsa-miR-4766-3p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17577</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-5.0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242983994"/>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mirbase18:3p:hsa-miR-324-3p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159744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mirbase18:guide:hsa-miR-210</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16179</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-6.6</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990566791"/>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mirbase18:3p:hsa-miR-324-3p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159639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mirbase18:guide:hsa-miR-210</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82651037"/>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mirbase18:guide:hsa-miR-1913</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mirbase18:stem-upstream:hsa-miR-210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54844809"/>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mirbase18:stem-upstream:hsa-miR-1913</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mirbase18:3p:hsa-miR-28-3p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15808</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52185955"/>
                  </a:ext>
                </a:extLst>
              </a:tr>
              <a:tr h="54435">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mirbase18:3p:hsa-miR-338-3p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104411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-8.1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mirbase18:5p:hsa-miR-362-5p</a:t>
                      </a: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14844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-4.8</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092958130"/>
                  </a:ext>
                </a:extLst>
              </a:tr>
              <a:tr h="54435">
                <a:tc>
                  <a:txBody>
                    <a:bodyPr/>
                    <a:lstStyle/>
                    <a:p>
                      <a:pPr algn="ctr" fontAlgn="ctr"/>
                      <a:r>
                        <a:rPr lang="en-US" sz="600" b="1" u="none" strike="noStrike" dirty="0">
                          <a:effectLst/>
                          <a:latin typeface="Arial" panose="020B0604020202020204" pitchFamily="34" charset="0"/>
                          <a:cs typeface="Arial" panose="020B0604020202020204" pitchFamily="34" charset="0"/>
                        </a:rPr>
                        <a:t>mirbase18:5p:hsa-miR-185-5p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71524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-7.0</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mirbase18:5p:hsa-miR-362-5p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34060723"/>
                  </a:ext>
                </a:extLst>
              </a:tr>
              <a:tr h="54435">
                <a:tc>
                  <a:txBody>
                    <a:bodyPr/>
                    <a:lstStyle/>
                    <a:p>
                      <a:pPr algn="ctr" fontAlgn="ctr"/>
                      <a:r>
                        <a:rPr lang="en-US" altLang="ko-KR" sz="600" b="1" u="none" strike="noStrike" dirty="0" smtClean="0">
                          <a:effectLst/>
                          <a:latin typeface="Arial" panose="020B0604020202020204" pitchFamily="34" charset="0"/>
                          <a:cs typeface="Arial" panose="020B0604020202020204" pitchFamily="34" charset="0"/>
                        </a:rPr>
                        <a:t>mirbase18:3p:hsa-miR-301a-3p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64579</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mirbase18:guide:hsa-miR-500b</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75688594"/>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mirbase18:3p:hsa-miR-301a-3p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33861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mirbase18:stem-downstream:hsa-miR-500b</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59697899"/>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mirbase18:3p:hsa-miR-454-3p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16911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mirbase18:3p:hsa-miR-17-3p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14208</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-6.2</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889369312"/>
                  </a:ext>
                </a:extLst>
              </a:tr>
              <a:tr h="54435">
                <a:tc>
                  <a:txBody>
                    <a:bodyPr/>
                    <a:lstStyle/>
                    <a:p>
                      <a:pPr algn="ctr" fontAlgn="ctr"/>
                      <a:r>
                        <a:rPr lang="en-US" sz="600" u="none" strike="noStrike">
                          <a:effectLst/>
                          <a:latin typeface="Arial" panose="020B0604020202020204" pitchFamily="34" charset="0"/>
                          <a:cs typeface="Arial" panose="020B0604020202020204" pitchFamily="34" charset="0"/>
                        </a:rPr>
                        <a:t>mirbase18:guide:hsa-miR-301b</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a:effectLst/>
                          <a:latin typeface="Arial" panose="020B0604020202020204" pitchFamily="34" charset="0"/>
                          <a:cs typeface="Arial" panose="020B0604020202020204" pitchFamily="34" charset="0"/>
                        </a:rPr>
                        <a:t>mirbase18:5p:hsa-miR-3065-5p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14205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-3.8</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6632656"/>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mirbase18:3p:hsa-miR-130b-3p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a:effectLst/>
                          <a:latin typeface="Arial" panose="020B0604020202020204" pitchFamily="34" charset="0"/>
                          <a:cs typeface="Arial" panose="020B0604020202020204" pitchFamily="34" charset="0"/>
                        </a:rPr>
                        <a:t>mirbase18:3p:hsa-miR-24-3p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13024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478284692"/>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mirbase18:3p:hsa-miR-130a-3p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ko-KR" alt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ko-KR" alt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ko-KR" alt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49912098"/>
                  </a:ext>
                </a:extLst>
              </a:tr>
              <a:tr h="54435">
                <a:tc>
                  <a:txBody>
                    <a:bodyPr/>
                    <a:lstStyle/>
                    <a:p>
                      <a:pPr algn="ctr" fontAlgn="ctr"/>
                      <a:r>
                        <a:rPr lang="en-US" sz="600" u="none" strike="noStrike" dirty="0">
                          <a:effectLst/>
                          <a:latin typeface="Arial" panose="020B0604020202020204" pitchFamily="34" charset="0"/>
                          <a:cs typeface="Arial" panose="020B0604020202020204" pitchFamily="34" charset="0"/>
                        </a:rPr>
                        <a:t>mirbase18:stem-upstream:hsa-miR-301b</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3175"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ko-KR" alt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3175"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ko-KR" alt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ko-KR" alt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810" marR="2810" marT="281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8618192"/>
                  </a:ext>
                </a:extLst>
              </a:tr>
            </a:tbl>
          </a:graphicData>
        </a:graphic>
      </p:graphicFrame>
      <p:sp>
        <p:nvSpPr>
          <p:cNvPr id="6" name="TextBox 5"/>
          <p:cNvSpPr txBox="1"/>
          <p:nvPr/>
        </p:nvSpPr>
        <p:spPr>
          <a:xfrm>
            <a:off x="99220" y="20827"/>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S2</a:t>
            </a:r>
            <a:endParaRPr lang="ko-KR" altLang="en-US" sz="1292" b="1" dirty="0">
              <a:latin typeface="Arial" panose="020B0604020202020204" pitchFamily="34" charset="0"/>
              <a:cs typeface="Arial" panose="020B0604020202020204" pitchFamily="34" charset="0"/>
            </a:endParaRPr>
          </a:p>
        </p:txBody>
      </p:sp>
      <p:sp>
        <p:nvSpPr>
          <p:cNvPr id="8" name="TextBox 7"/>
          <p:cNvSpPr txBox="1"/>
          <p:nvPr/>
        </p:nvSpPr>
        <p:spPr>
          <a:xfrm>
            <a:off x="394806" y="479120"/>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sp>
        <p:nvSpPr>
          <p:cNvPr id="9" name="직사각형 8"/>
          <p:cNvSpPr/>
          <p:nvPr/>
        </p:nvSpPr>
        <p:spPr>
          <a:xfrm>
            <a:off x="658412" y="493290"/>
            <a:ext cx="3091552" cy="262829"/>
          </a:xfrm>
          <a:prstGeom prst="rect">
            <a:avLst/>
          </a:prstGeom>
        </p:spPr>
        <p:txBody>
          <a:bodyPr wrap="square">
            <a:spAutoFit/>
          </a:bodyPr>
          <a:lstStyle/>
          <a:p>
            <a:r>
              <a:rPr lang="en-US" altLang="ko-KR" sz="1108" u="sng" dirty="0" smtClean="0">
                <a:solidFill>
                  <a:srgbClr val="000000"/>
                </a:solidFill>
                <a:latin typeface="Arial" panose="020B0604020202020204" pitchFamily="34" charset="0"/>
              </a:rPr>
              <a:t>293S</a:t>
            </a:r>
            <a:r>
              <a:rPr lang="en-US" altLang="ko-KR" sz="1108" dirty="0" smtClean="0">
                <a:solidFill>
                  <a:srgbClr val="000000"/>
                </a:solidFill>
                <a:latin typeface="Arial" panose="020B0604020202020204" pitchFamily="34" charset="0"/>
              </a:rPr>
              <a:t> (top 50 Ago-miRNA families)</a:t>
            </a:r>
            <a:endParaRPr lang="ko-KR" altLang="en-US" sz="1108" dirty="0"/>
          </a:p>
        </p:txBody>
      </p:sp>
      <p:sp>
        <p:nvSpPr>
          <p:cNvPr id="7" name="직사각형 6"/>
          <p:cNvSpPr/>
          <p:nvPr/>
        </p:nvSpPr>
        <p:spPr>
          <a:xfrm>
            <a:off x="4611272" y="517147"/>
            <a:ext cx="1608133" cy="261610"/>
          </a:xfrm>
          <a:prstGeom prst="rect">
            <a:avLst/>
          </a:prstGeom>
        </p:spPr>
        <p:txBody>
          <a:bodyPr wrap="none">
            <a:spAutoFit/>
          </a:bodyPr>
          <a:lstStyle/>
          <a:p>
            <a:r>
              <a:rPr lang="en-US" altLang="ko-KR" sz="1100" dirty="0" smtClean="0">
                <a:latin typeface="Arial" panose="020B0604020202020204" pitchFamily="34" charset="0"/>
                <a:cs typeface="Arial" panose="020B0604020202020204" pitchFamily="34" charset="0"/>
              </a:rPr>
              <a:t>(</a:t>
            </a:r>
            <a:r>
              <a:rPr lang="en-US" altLang="ko-KR" sz="1100" dirty="0" err="1" smtClean="0">
                <a:latin typeface="Arial" panose="020B0604020202020204" pitchFamily="34" charset="0"/>
                <a:cs typeface="Arial" panose="020B0604020202020204" pitchFamily="34" charset="0"/>
              </a:rPr>
              <a:t>Karginov</a:t>
            </a:r>
            <a:r>
              <a:rPr lang="ko-KR" altLang="en-US" sz="1100" dirty="0" smtClean="0">
                <a:latin typeface="Arial" panose="020B0604020202020204" pitchFamily="34" charset="0"/>
                <a:cs typeface="Arial" panose="020B0604020202020204" pitchFamily="34" charset="0"/>
              </a:rPr>
              <a:t>, </a:t>
            </a:r>
            <a:r>
              <a:rPr lang="ko-KR" altLang="en-US" sz="1100" dirty="0" err="1">
                <a:latin typeface="Arial" panose="020B0604020202020204" pitchFamily="34" charset="0"/>
                <a:cs typeface="Arial" panose="020B0604020202020204" pitchFamily="34" charset="0"/>
              </a:rPr>
              <a:t>et</a:t>
            </a:r>
            <a:r>
              <a:rPr lang="ko-KR" altLang="en-US" sz="1100" dirty="0">
                <a:latin typeface="Arial" panose="020B0604020202020204" pitchFamily="34" charset="0"/>
                <a:cs typeface="Arial" panose="020B0604020202020204" pitchFamily="34" charset="0"/>
              </a:rPr>
              <a:t> </a:t>
            </a:r>
            <a:r>
              <a:rPr lang="ko-KR" altLang="en-US" sz="1100" dirty="0" err="1">
                <a:latin typeface="Arial" panose="020B0604020202020204" pitchFamily="34" charset="0"/>
                <a:cs typeface="Arial" panose="020B0604020202020204" pitchFamily="34" charset="0"/>
              </a:rPr>
              <a:t>al</a:t>
            </a:r>
            <a:r>
              <a:rPr lang="ko-KR" altLang="en-US" sz="1100" dirty="0">
                <a:latin typeface="Arial" panose="020B0604020202020204" pitchFamily="34" charset="0"/>
                <a:cs typeface="Arial" panose="020B0604020202020204" pitchFamily="34" charset="0"/>
              </a:rPr>
              <a:t>., </a:t>
            </a:r>
            <a:r>
              <a:rPr lang="ko-KR" altLang="en-US" sz="1100" dirty="0" smtClean="0">
                <a:latin typeface="Arial" panose="020B0604020202020204" pitchFamily="34" charset="0"/>
                <a:cs typeface="Arial" panose="020B0604020202020204" pitchFamily="34" charset="0"/>
              </a:rPr>
              <a:t>20</a:t>
            </a:r>
            <a:r>
              <a:rPr lang="en-US" altLang="ko-KR" sz="1100" dirty="0" smtClean="0">
                <a:latin typeface="Arial" panose="020B0604020202020204" pitchFamily="34" charset="0"/>
                <a:cs typeface="Arial" panose="020B0604020202020204" pitchFamily="34" charset="0"/>
              </a:rPr>
              <a:t>13)</a:t>
            </a:r>
            <a:endParaRPr lang="ko-KR" alt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949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표 8"/>
          <p:cNvGraphicFramePr>
            <a:graphicFrameLocks noGrp="1"/>
          </p:cNvGraphicFramePr>
          <p:nvPr>
            <p:extLst>
              <p:ext uri="{D42A27DB-BD31-4B8C-83A1-F6EECF244321}">
                <p14:modId xmlns:p14="http://schemas.microsoft.com/office/powerpoint/2010/main" val="1585683041"/>
              </p:ext>
            </p:extLst>
          </p:nvPr>
        </p:nvGraphicFramePr>
        <p:xfrm>
          <a:off x="482426" y="1549526"/>
          <a:ext cx="5872830" cy="3323075"/>
        </p:xfrm>
        <a:graphic>
          <a:graphicData uri="http://schemas.openxmlformats.org/drawingml/2006/table">
            <a:tbl>
              <a:tblPr>
                <a:tableStyleId>{5C22544A-7EE6-4342-B048-85BDC9FD1C3A}</a:tableStyleId>
              </a:tblPr>
              <a:tblGrid>
                <a:gridCol w="653038">
                  <a:extLst>
                    <a:ext uri="{9D8B030D-6E8A-4147-A177-3AD203B41FA5}">
                      <a16:colId xmlns:a16="http://schemas.microsoft.com/office/drawing/2014/main" val="3263834945"/>
                    </a:ext>
                  </a:extLst>
                </a:gridCol>
                <a:gridCol w="1347971">
                  <a:extLst>
                    <a:ext uri="{9D8B030D-6E8A-4147-A177-3AD203B41FA5}">
                      <a16:colId xmlns:a16="http://schemas.microsoft.com/office/drawing/2014/main" val="1065836529"/>
                    </a:ext>
                  </a:extLst>
                </a:gridCol>
                <a:gridCol w="520812">
                  <a:extLst>
                    <a:ext uri="{9D8B030D-6E8A-4147-A177-3AD203B41FA5}">
                      <a16:colId xmlns:a16="http://schemas.microsoft.com/office/drawing/2014/main" val="1364469840"/>
                    </a:ext>
                  </a:extLst>
                </a:gridCol>
                <a:gridCol w="370050">
                  <a:extLst>
                    <a:ext uri="{9D8B030D-6E8A-4147-A177-3AD203B41FA5}">
                      <a16:colId xmlns:a16="http://schemas.microsoft.com/office/drawing/2014/main" val="3306085661"/>
                    </a:ext>
                  </a:extLst>
                </a:gridCol>
                <a:gridCol w="685278">
                  <a:extLst>
                    <a:ext uri="{9D8B030D-6E8A-4147-A177-3AD203B41FA5}">
                      <a16:colId xmlns:a16="http://schemas.microsoft.com/office/drawing/2014/main" val="905598487"/>
                    </a:ext>
                  </a:extLst>
                </a:gridCol>
                <a:gridCol w="1404819">
                  <a:extLst>
                    <a:ext uri="{9D8B030D-6E8A-4147-A177-3AD203B41FA5}">
                      <a16:colId xmlns:a16="http://schemas.microsoft.com/office/drawing/2014/main" val="4068147475"/>
                    </a:ext>
                  </a:extLst>
                </a:gridCol>
                <a:gridCol w="520812">
                  <a:extLst>
                    <a:ext uri="{9D8B030D-6E8A-4147-A177-3AD203B41FA5}">
                      <a16:colId xmlns:a16="http://schemas.microsoft.com/office/drawing/2014/main" val="358674089"/>
                    </a:ext>
                  </a:extLst>
                </a:gridCol>
                <a:gridCol w="370050">
                  <a:extLst>
                    <a:ext uri="{9D8B030D-6E8A-4147-A177-3AD203B41FA5}">
                      <a16:colId xmlns:a16="http://schemas.microsoft.com/office/drawing/2014/main" val="2979230171"/>
                    </a:ext>
                  </a:extLst>
                </a:gridCol>
              </a:tblGrid>
              <a:tr h="132923">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family</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sequence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i="0" u="none" strike="noStrike" dirty="0" smtClean="0">
                          <a:solidFill>
                            <a:schemeClr val="bg1"/>
                          </a:solidFill>
                          <a:effectLst/>
                          <a:latin typeface="Arial" panose="020B0604020202020204" pitchFamily="34" charset="0"/>
                          <a:ea typeface="맑은 고딕" panose="020B0503020000020004" pitchFamily="50" charset="-127"/>
                          <a:cs typeface="Arial" panose="020B0604020202020204" pitchFamily="34" charset="0"/>
                        </a:rPr>
                        <a:t>Ago-miRNA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a:solidFill>
                            <a:schemeClr val="bg1"/>
                          </a:solidFill>
                          <a:effectLst/>
                          <a:latin typeface="Arial" panose="020B0604020202020204" pitchFamily="34" charset="0"/>
                          <a:cs typeface="Arial" panose="020B0604020202020204" pitchFamily="34" charset="0"/>
                        </a:rPr>
                        <a:t>family</a:t>
                      </a:r>
                      <a:endParaRPr lang="en-US" sz="600" b="1" i="0" u="none" strike="noStrike">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a:solidFill>
                            <a:schemeClr val="bg1"/>
                          </a:solidFill>
                          <a:effectLst/>
                          <a:latin typeface="Arial" panose="020B0604020202020204" pitchFamily="34" charset="0"/>
                          <a:cs typeface="Arial" panose="020B0604020202020204" pitchFamily="34" charset="0"/>
                        </a:rPr>
                        <a:t>sequence</a:t>
                      </a:r>
                      <a:endParaRPr lang="en-US" sz="600" b="1" i="0" u="none" strike="noStrike">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i="0" u="none" strike="noStrike" dirty="0" smtClean="0">
                          <a:solidFill>
                            <a:schemeClr val="bg1"/>
                          </a:solidFill>
                          <a:effectLst/>
                          <a:latin typeface="Arial" panose="020B0604020202020204" pitchFamily="34" charset="0"/>
                          <a:ea typeface="+mn-ea"/>
                          <a:cs typeface="Arial" panose="020B0604020202020204" pitchFamily="34" charset="0"/>
                        </a:rPr>
                        <a:t>Ago-miRNA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643119693"/>
                  </a:ext>
                </a:extLst>
              </a:tr>
              <a:tr h="132923">
                <a:tc>
                  <a:txBody>
                    <a:bodyPr/>
                    <a:lstStyle/>
                    <a:p>
                      <a:pPr algn="ctr" fontAlgn="ctr"/>
                      <a:r>
                        <a:rPr lang="en-US" sz="600" b="1" u="none" strike="noStrike" dirty="0">
                          <a:effectLst/>
                          <a:latin typeface="Arial" panose="020B0604020202020204" pitchFamily="34" charset="0"/>
                          <a:cs typeface="Arial" panose="020B0604020202020204" pitchFamily="34" charset="0"/>
                        </a:rPr>
                        <a:t>hsa-let-7a-5p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8761649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hsa-miR-133a-3p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a:effectLst/>
                          <a:latin typeface="Arial" panose="020B0604020202020204" pitchFamily="34" charset="0"/>
                          <a:cs typeface="Arial" panose="020B0604020202020204" pitchFamily="34" charset="0"/>
                        </a:rPr>
                        <a:t>　</a:t>
                      </a: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32361421"/>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hsa-let-7a-5p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UGAGGUAGUAGGUUGUAUAGUU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3660859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hsa-miR-133a-3p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UUUGGUCCCCUUCAACCAGCUG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2206036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44213050"/>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hsa-let-7f-5p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UGAGGUAGUAGAUUGUAUAGUU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1702026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hsa-miR-133b</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UUUGGUCCCCUUCAACCAGCUA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42109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40519925"/>
                  </a:ext>
                </a:extLst>
              </a:tr>
              <a:tr h="132923">
                <a:tc>
                  <a:txBody>
                    <a:bodyPr/>
                    <a:lstStyle/>
                    <a:p>
                      <a:pPr algn="ctr" fontAlgn="ctr"/>
                      <a:r>
                        <a:rPr lang="en-US" sz="600" u="none" strike="noStrike" dirty="0">
                          <a:effectLst/>
                          <a:latin typeface="Arial" panose="020B0604020202020204" pitchFamily="34" charset="0"/>
                          <a:cs typeface="Arial" panose="020B0604020202020204" pitchFamily="34" charset="0"/>
                        </a:rPr>
                        <a:t>hsa-let-7b-5p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UGAGGUAGUAGGUUGUGUGGUU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1437772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hsa-miR-16-5p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a:effectLst/>
                          <a:latin typeface="Arial" panose="020B0604020202020204" pitchFamily="34" charset="0"/>
                          <a:cs typeface="Arial" panose="020B0604020202020204" pitchFamily="34" charset="0"/>
                        </a:rPr>
                        <a:t>　</a:t>
                      </a: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499785242"/>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hsa-let-7e-5p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UGAGGUAGGAGGUUGUAUAGUU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534858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hsa-miR-16-5p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UAGCAGCACGUAAAUAUUGGCG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990159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790810"/>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hsa-let-7c-5p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UGAGGUAGUAGGUUGUAUGGUU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507184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hsa-miR-195-5p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UAGCAGCACAGAAAUAUUGGC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421743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9934284"/>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hsa-let-7g-5p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UGAGGUAGUAGUUUGUACAGUU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372255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hsa-miR-497-5p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CAGCAGCACACUGUGGUUUGU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267620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9991966"/>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hsa-let-7i-5p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UGAGGUAGUAGUUUGUGCUGUU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302357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hsa-miR-15a-5p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UAGCAGCACAUAAUGGUUUGUG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220636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4937083"/>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hsa-let-7d-5p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AGAGGUAGUAGGUUGCAUAGUU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168761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hsa-miR-15b-5p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UAGCAGCACAUCAUGGUUUACA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160349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3761395"/>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hsa-miR-98-5p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UGAGGUAGUAAGUUGUAUUGUU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75575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hsa-miR-424-5p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CAGCAGCAAUUCAUGUUUUGAA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60755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78707396"/>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hsa-miR-4500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UGAGGUAGUAGUUUCUU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hsa-miR-29a-3p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a:effectLst/>
                          <a:latin typeface="Arial" panose="020B0604020202020204" pitchFamily="34" charset="0"/>
                          <a:cs typeface="Arial" panose="020B0604020202020204" pitchFamily="34" charset="0"/>
                        </a:rPr>
                        <a:t>　</a:t>
                      </a: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839776970"/>
                  </a:ext>
                </a:extLst>
              </a:tr>
              <a:tr h="132923">
                <a:tc>
                  <a:txBody>
                    <a:bodyPr/>
                    <a:lstStyle/>
                    <a:p>
                      <a:pPr algn="ctr" fontAlgn="ctr"/>
                      <a:r>
                        <a:rPr lang="en-US" sz="600" b="1" u="none" strike="noStrike" dirty="0">
                          <a:solidFill>
                            <a:sysClr val="windowText" lastClr="000000"/>
                          </a:solidFill>
                          <a:effectLst/>
                          <a:latin typeface="Arial" panose="020B0604020202020204" pitchFamily="34" charset="0"/>
                          <a:cs typeface="Arial" panose="020B0604020202020204" pitchFamily="34" charset="0"/>
                        </a:rPr>
                        <a:t>hsa-miR-1-3p</a:t>
                      </a:r>
                      <a:endParaRPr lang="en-US" sz="600" b="1" i="0" u="none" strike="noStrike" dirty="0">
                        <a:solidFill>
                          <a:sysClr val="windowText" lastClr="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dirty="0">
                        <a:solidFill>
                          <a:sysClr val="windowText" lastClr="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solidFill>
                            <a:sysClr val="windowText" lastClr="000000"/>
                          </a:solidFill>
                          <a:effectLst/>
                          <a:latin typeface="Arial" panose="020B0604020202020204" pitchFamily="34" charset="0"/>
                          <a:cs typeface="Arial" panose="020B0604020202020204" pitchFamily="34" charset="0"/>
                        </a:rPr>
                        <a:t>5365991</a:t>
                      </a:r>
                      <a:endParaRPr lang="en-US" altLang="ko-KR" sz="600" b="1" i="0" u="none" strike="noStrike">
                        <a:solidFill>
                          <a:sysClr val="windowText" lastClr="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solidFill>
                            <a:sysClr val="windowText" lastClr="000000"/>
                          </a:solidFill>
                          <a:effectLst/>
                          <a:latin typeface="Arial" panose="020B0604020202020204" pitchFamily="34" charset="0"/>
                          <a:cs typeface="Arial" panose="020B0604020202020204" pitchFamily="34" charset="0"/>
                        </a:rPr>
                        <a:t>-4.4</a:t>
                      </a:r>
                      <a:endParaRPr lang="en-US" altLang="ko-KR" sz="600" b="1" i="0" u="none" strike="noStrike" dirty="0">
                        <a:solidFill>
                          <a:sysClr val="windowText" lastClr="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hsa-miR-29a-3p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UAGCACCAUCUGAAAUCGGUUA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631686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82178405"/>
                  </a:ext>
                </a:extLst>
              </a:tr>
              <a:tr h="132923">
                <a:tc>
                  <a:txBody>
                    <a:bodyPr/>
                    <a:lstStyle/>
                    <a:p>
                      <a:pPr algn="ctr" fontAlgn="ctr"/>
                      <a:r>
                        <a:rPr lang="en-US" sz="600" u="none" strike="noStrike" dirty="0">
                          <a:effectLst/>
                          <a:latin typeface="Arial" panose="020B0604020202020204" pitchFamily="34" charset="0"/>
                          <a:cs typeface="Arial" panose="020B0604020202020204" pitchFamily="34" charset="0"/>
                        </a:rPr>
                        <a:t>hsa-miR-1-3p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UGGAAUGUAAAGAAGUAUGUAU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5365839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hsa-miR-29c-3p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UAGCACCAUUUGAAAUCGGUUA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558862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51272776"/>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hsa-miR-206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UGGAAUGUAAGGAAGUGUGUGG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hsa-miR-29b-3p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UAGCACCAUUUGAAAUCAGUGUU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404204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02773957"/>
                  </a:ext>
                </a:extLst>
              </a:tr>
              <a:tr h="132923">
                <a:tc>
                  <a:txBody>
                    <a:bodyPr/>
                    <a:lstStyle/>
                    <a:p>
                      <a:pPr algn="ctr" fontAlgn="ctr"/>
                      <a:r>
                        <a:rPr lang="en-US" sz="600" b="1" u="none" strike="noStrike" dirty="0">
                          <a:effectLst/>
                          <a:latin typeface="Arial" panose="020B0604020202020204" pitchFamily="34" charset="0"/>
                          <a:cs typeface="Arial" panose="020B0604020202020204" pitchFamily="34" charset="0"/>
                        </a:rPr>
                        <a:t>hsa-miR-27b-3p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4742958</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hsa-miR-22-3p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AAGCUGCCAGUUGAAGAACUGU</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602593</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-6.1</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67026856"/>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hsa-miR-27b-3p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UUCACAGUGGCUAAGUUCUGC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3272717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a:effectLst/>
                          <a:latin typeface="Arial" panose="020B0604020202020204" pitchFamily="34" charset="0"/>
                          <a:cs typeface="Arial" panose="020B0604020202020204" pitchFamily="34" charset="0"/>
                        </a:rPr>
                        <a:t>hsa-miR-24-3p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UGGCUCAGUUCAGCAGGAACAG</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325674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358675097"/>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hsa-miR-27a-3p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UUCACAGUGGCUAAGUUCCGC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1470241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hsa-miR-103a-3p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a:effectLst/>
                          <a:latin typeface="Arial" panose="020B0604020202020204" pitchFamily="34" charset="0"/>
                          <a:cs typeface="Arial" panose="020B0604020202020204" pitchFamily="34" charset="0"/>
                        </a:rPr>
                        <a:t>　</a:t>
                      </a: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-8.5</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912504952"/>
                  </a:ext>
                </a:extLst>
              </a:tr>
              <a:tr h="132923">
                <a:tc>
                  <a:txBody>
                    <a:bodyPr/>
                    <a:lstStyle/>
                    <a:p>
                      <a:pPr algn="ctr" fontAlgn="ctr"/>
                      <a:r>
                        <a:rPr lang="en-US" sz="600" b="1" u="none" strike="noStrike" dirty="0">
                          <a:effectLst/>
                          <a:latin typeface="Arial" panose="020B0604020202020204" pitchFamily="34" charset="0"/>
                          <a:cs typeface="Arial" panose="020B0604020202020204" pitchFamily="34" charset="0"/>
                        </a:rPr>
                        <a:t>hsa-miR-143-3p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a:effectLst/>
                          <a:latin typeface="Arial" panose="020B0604020202020204" pitchFamily="34" charset="0"/>
                          <a:cs typeface="Arial" panose="020B0604020202020204" pitchFamily="34" charset="0"/>
                        </a:rPr>
                        <a:t>　</a:t>
                      </a: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-4.7</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hsa-miR-103a-3p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AGCAGCAUUGUACAGGGCUAUGA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274319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4557412"/>
                  </a:ext>
                </a:extLst>
              </a:tr>
              <a:tr h="132923">
                <a:tc>
                  <a:txBody>
                    <a:bodyPr/>
                    <a:lstStyle/>
                    <a:p>
                      <a:pPr algn="ctr" fontAlgn="ctr"/>
                      <a:r>
                        <a:rPr lang="en-US" sz="600" u="none" strike="noStrike" dirty="0">
                          <a:effectLst/>
                          <a:latin typeface="Arial" panose="020B0604020202020204" pitchFamily="34" charset="0"/>
                          <a:cs typeface="Arial" panose="020B0604020202020204" pitchFamily="34" charset="0"/>
                        </a:rPr>
                        <a:t>hsa-miR-143-3p</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UGAGAUGAAGCACUGUAGCUC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4619770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hsa-miR-107</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AGCAGCAUUGUACAGGGCUAUCA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35767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59363718"/>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hsa-miR-4770</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UGAGAUGACACUGUAGCU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hsa-miR-145-5p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GUCCAGUUUUCCCAGGAAUCCCU</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154022</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-6.4</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134671422"/>
                  </a:ext>
                </a:extLst>
              </a:tr>
              <a:tr h="132923">
                <a:tc>
                  <a:txBody>
                    <a:bodyPr/>
                    <a:lstStyle/>
                    <a:p>
                      <a:pPr algn="ctr" fontAlgn="ctr"/>
                      <a:r>
                        <a:rPr lang="en-US" sz="600" b="1" u="none" strike="noStrike" dirty="0">
                          <a:effectLst/>
                          <a:latin typeface="Arial" panose="020B0604020202020204" pitchFamily="34" charset="0"/>
                          <a:cs typeface="Arial" panose="020B0604020202020204" pitchFamily="34" charset="0"/>
                        </a:rPr>
                        <a:t>hsa-miR-23b-3p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ko-KR" altLang="en-US" sz="600" b="1" u="none" strike="noStrike">
                          <a:effectLst/>
                          <a:latin typeface="Arial" panose="020B0604020202020204" pitchFamily="34" charset="0"/>
                          <a:cs typeface="Arial" panose="020B0604020202020204" pitchFamily="34" charset="0"/>
                        </a:rPr>
                        <a:t>　</a:t>
                      </a:r>
                      <a:endParaRPr lang="ko-KR" alt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-4.9</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hsa-miR-101-3p</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UACAGUACUGUGAUAACUGAA</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113461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633329144"/>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hsa-miR-23b-3p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AUCACAUUGCCAGGGAUUACC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2309853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a:effectLst/>
                          <a:latin typeface="Arial" panose="020B0604020202020204" pitchFamily="34" charset="0"/>
                          <a:cs typeface="Arial" panose="020B0604020202020204" pitchFamily="34" charset="0"/>
                        </a:rPr>
                        <a:t>hsa-miR-499a-3p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AACAUCACAGCAAGUCUGUGCU</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110224</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-4.5</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083290055"/>
                  </a:ext>
                </a:extLst>
              </a:tr>
              <a:tr h="132923">
                <a:tc>
                  <a:txBody>
                    <a:bodyPr/>
                    <a:lstStyle/>
                    <a:p>
                      <a:pPr algn="ctr" fontAlgn="ctr"/>
                      <a:r>
                        <a:rPr lang="en-US" sz="600" u="none" strike="noStrike">
                          <a:effectLst/>
                          <a:latin typeface="Arial" panose="020B0604020202020204" pitchFamily="34" charset="0"/>
                          <a:cs typeface="Arial" panose="020B0604020202020204" pitchFamily="34" charset="0"/>
                        </a:rPr>
                        <a:t>hsa-miR-23a-3p</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AUCACAUUGCCAGGGAUUUCC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778417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b="1" u="none" strike="noStrike">
                          <a:effectLst/>
                          <a:latin typeface="Arial" panose="020B0604020202020204" pitchFamily="34" charset="0"/>
                          <a:cs typeface="Arial" panose="020B0604020202020204" pitchFamily="34" charset="0"/>
                        </a:rPr>
                        <a:t>hsa-miR-214-3p</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a:effectLst/>
                          <a:latin typeface="Arial" panose="020B0604020202020204" pitchFamily="34" charset="0"/>
                          <a:cs typeface="Arial" panose="020B0604020202020204" pitchFamily="34" charset="0"/>
                        </a:rPr>
                        <a:t>ACAGCAGGCACAGACAGGCAGU</a:t>
                      </a:r>
                      <a:endParaRPr lang="en-US"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81000</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-6.2</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157625244"/>
                  </a:ext>
                </a:extLst>
              </a:tr>
              <a:tr h="132923">
                <a:tc>
                  <a:txBody>
                    <a:bodyPr/>
                    <a:lstStyle/>
                    <a:p>
                      <a:pPr algn="ctr" fontAlgn="ctr"/>
                      <a:r>
                        <a:rPr lang="en-US" sz="600" u="none" strike="noStrike" dirty="0" smtClean="0">
                          <a:effectLst/>
                          <a:latin typeface="Arial" panose="020B0604020202020204" pitchFamily="34" charset="0"/>
                          <a:cs typeface="Arial" panose="020B0604020202020204" pitchFamily="34" charset="0"/>
                        </a:rPr>
                        <a:t>hsa-amiR-23c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AUCACAUUGCCAGUGAUUACCC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1959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3175"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hsa-miR-484</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3175"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600" b="1" u="none" strike="noStrike" dirty="0">
                          <a:effectLst/>
                          <a:latin typeface="Arial" panose="020B0604020202020204" pitchFamily="34" charset="0"/>
                          <a:cs typeface="Arial" panose="020B0604020202020204" pitchFamily="34" charset="0"/>
                        </a:rPr>
                        <a:t>UCAGGCUCAGUCCCCUCCCGAU</a:t>
                      </a:r>
                      <a:endParaRPr lang="en-US"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a:effectLst/>
                          <a:latin typeface="Arial" panose="020B0604020202020204" pitchFamily="34" charset="0"/>
                          <a:cs typeface="Arial" panose="020B0604020202020204" pitchFamily="34" charset="0"/>
                        </a:rPr>
                        <a:t>54793</a:t>
                      </a:r>
                      <a:endParaRPr lang="en-US" altLang="ko-KR" sz="600" b="1"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ko-KR" sz="600" b="1" u="none" strike="noStrike" dirty="0">
                          <a:effectLst/>
                          <a:latin typeface="Arial" panose="020B0604020202020204" pitchFamily="34" charset="0"/>
                          <a:cs typeface="Arial" panose="020B0604020202020204" pitchFamily="34" charset="0"/>
                        </a:rPr>
                        <a:t>-8.1</a:t>
                      </a:r>
                      <a:endParaRPr lang="en-US" altLang="ko-KR" sz="600" b="1"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4779" marR="4779" marT="4779"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3552813547"/>
                  </a:ext>
                </a:extLst>
              </a:tr>
            </a:tbl>
          </a:graphicData>
        </a:graphic>
      </p:graphicFrame>
      <p:sp>
        <p:nvSpPr>
          <p:cNvPr id="5" name="TextBox 4"/>
          <p:cNvSpPr txBox="1"/>
          <p:nvPr/>
        </p:nvSpPr>
        <p:spPr>
          <a:xfrm>
            <a:off x="218820" y="1258356"/>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B</a:t>
            </a:r>
            <a:endParaRPr lang="ko-KR" altLang="en-US" sz="1292" b="1" dirty="0">
              <a:latin typeface="Arial" panose="020B0604020202020204" pitchFamily="34" charset="0"/>
              <a:cs typeface="Arial" panose="020B0604020202020204" pitchFamily="34" charset="0"/>
            </a:endParaRPr>
          </a:p>
        </p:txBody>
      </p:sp>
      <p:sp>
        <p:nvSpPr>
          <p:cNvPr id="6" name="TextBox 5"/>
          <p:cNvSpPr txBox="1"/>
          <p:nvPr/>
        </p:nvSpPr>
        <p:spPr>
          <a:xfrm>
            <a:off x="98399" y="97518"/>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S2</a:t>
            </a:r>
            <a:endParaRPr lang="ko-KR" altLang="en-US" sz="1292" b="1" dirty="0">
              <a:latin typeface="Arial" panose="020B0604020202020204" pitchFamily="34" charset="0"/>
              <a:cs typeface="Arial" panose="020B0604020202020204" pitchFamily="34" charset="0"/>
            </a:endParaRPr>
          </a:p>
        </p:txBody>
      </p:sp>
      <p:sp>
        <p:nvSpPr>
          <p:cNvPr id="8" name="직사각형 7"/>
          <p:cNvSpPr/>
          <p:nvPr/>
        </p:nvSpPr>
        <p:spPr>
          <a:xfrm>
            <a:off x="482426" y="1258357"/>
            <a:ext cx="3348794" cy="261610"/>
          </a:xfrm>
          <a:prstGeom prst="rect">
            <a:avLst/>
          </a:prstGeom>
        </p:spPr>
        <p:txBody>
          <a:bodyPr wrap="square">
            <a:spAutoFit/>
          </a:bodyPr>
          <a:lstStyle/>
          <a:p>
            <a:r>
              <a:rPr lang="en-US" altLang="ko-KR" sz="1108" u="sng" dirty="0" smtClean="0">
                <a:solidFill>
                  <a:srgbClr val="000000"/>
                </a:solidFill>
                <a:latin typeface="Arial" panose="020B0604020202020204" pitchFamily="34" charset="0"/>
              </a:rPr>
              <a:t>human heart</a:t>
            </a:r>
            <a:r>
              <a:rPr lang="en-US" altLang="ko-KR" sz="1108" dirty="0" smtClean="0">
                <a:solidFill>
                  <a:srgbClr val="000000"/>
                </a:solidFill>
                <a:latin typeface="Arial" panose="020B0604020202020204" pitchFamily="34" charset="0"/>
              </a:rPr>
              <a:t> (16 selected Ago-miRNA families)</a:t>
            </a:r>
            <a:endParaRPr lang="ko-KR" altLang="en-US" sz="1108" dirty="0"/>
          </a:p>
        </p:txBody>
      </p:sp>
      <p:sp>
        <p:nvSpPr>
          <p:cNvPr id="7" name="TextBox 6"/>
          <p:cNvSpPr txBox="1"/>
          <p:nvPr/>
        </p:nvSpPr>
        <p:spPr>
          <a:xfrm>
            <a:off x="351832" y="5742269"/>
            <a:ext cx="6154338" cy="254847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S2. </a:t>
            </a:r>
            <a:r>
              <a:rPr lang="en-US" altLang="ko-KR" sz="923" b="1" dirty="0">
                <a:latin typeface="Arial" panose="020B0604020202020204" pitchFamily="34" charset="0"/>
                <a:cs typeface="Arial" panose="020B0604020202020204" pitchFamily="34" charset="0"/>
              </a:rPr>
              <a:t>Ago-associated miRNA sequences (</a:t>
            </a:r>
            <a:r>
              <a:rPr lang="en-US" altLang="ko-KR" sz="923" b="1" dirty="0" smtClean="0">
                <a:latin typeface="Arial" panose="020B0604020202020204" pitchFamily="34" charset="0"/>
                <a:cs typeface="Arial" panose="020B0604020202020204" pitchFamily="34" charset="0"/>
              </a:rPr>
              <a:t>Ago-miRNA) from 293S cell or human heart with analyzed stability of </a:t>
            </a:r>
            <a:r>
              <a:rPr lang="en-US" altLang="ko-KR" sz="923" b="1" dirty="0">
                <a:latin typeface="Arial" panose="020B0604020202020204" pitchFamily="34" charset="0"/>
                <a:cs typeface="Arial" panose="020B0604020202020204" pitchFamily="34" charset="0"/>
              </a:rPr>
              <a:t>transitional nucleation </a:t>
            </a:r>
            <a:r>
              <a:rPr lang="en-US" altLang="ko-KR" sz="923" b="1" dirty="0" smtClean="0">
                <a:latin typeface="Arial" panose="020B0604020202020204" pitchFamily="34" charset="0"/>
                <a:cs typeface="Arial" panose="020B0604020202020204" pitchFamily="34" charset="0"/>
              </a:rPr>
              <a:t>(</a:t>
            </a:r>
            <a:r>
              <a:rPr lang="en-US" altLang="ko-KR" sz="1000" b="1" dirty="0">
                <a:latin typeface="Symbol" panose="05050102010706020507" pitchFamily="18" charset="2"/>
                <a:cs typeface="Arial" pitchFamily="34" charset="0"/>
              </a:rPr>
              <a:t>D</a:t>
            </a:r>
            <a:r>
              <a:rPr lang="en-US" altLang="ko-KR" sz="923" b="1" dirty="0" smtClean="0">
                <a:latin typeface="Arial" panose="020B0604020202020204" pitchFamily="34" charset="0"/>
                <a:cs typeface="Arial" panose="020B0604020202020204" pitchFamily="34" charset="0"/>
              </a:rPr>
              <a:t>G[2:6]). </a:t>
            </a:r>
            <a:r>
              <a:rPr lang="en-US" altLang="ko-KR" sz="923" dirty="0" smtClean="0">
                <a:latin typeface="Arial" panose="020B0604020202020204" pitchFamily="34" charset="0"/>
                <a:cs typeface="Arial" panose="020B0604020202020204" pitchFamily="34" charset="0"/>
              </a:rPr>
              <a:t>(A) top</a:t>
            </a:r>
            <a:r>
              <a:rPr lang="en-US" altLang="ko-KR" sz="920" dirty="0" smtClean="0">
                <a:latin typeface="Arial" panose="020B0604020202020204" pitchFamily="34" charset="0"/>
                <a:cs typeface="Arial" panose="020B0604020202020204" pitchFamily="34" charset="0"/>
              </a:rPr>
              <a:t> 50 enriched </a:t>
            </a:r>
            <a:r>
              <a:rPr lang="en-US" altLang="ko-KR" sz="920" dirty="0">
                <a:latin typeface="Arial" panose="020B0604020202020204" pitchFamily="34" charset="0"/>
                <a:cs typeface="Arial" panose="020B0604020202020204" pitchFamily="34" charset="0"/>
              </a:rPr>
              <a:t>miRNA families complexed with Ago (Ago-miRNA</a:t>
            </a:r>
            <a:r>
              <a:rPr lang="en-US" altLang="ko-KR" sz="920" dirty="0" smtClean="0">
                <a:latin typeface="Arial" panose="020B0604020202020204" pitchFamily="34" charset="0"/>
                <a:cs typeface="Arial" panose="020B0604020202020204" pitchFamily="34" charset="0"/>
              </a:rPr>
              <a:t>) in 293S </a:t>
            </a:r>
            <a:r>
              <a:rPr lang="en-US" altLang="ko-KR" sz="920" dirty="0">
                <a:latin typeface="Arial" panose="020B0604020202020204" pitchFamily="34" charset="0"/>
                <a:cs typeface="Arial" panose="020B0604020202020204" pitchFamily="34" charset="0"/>
              </a:rPr>
              <a:t>cell line </a:t>
            </a:r>
            <a:r>
              <a:rPr lang="en-US" altLang="ko-KR" sz="920" dirty="0" smtClean="0">
                <a:latin typeface="Arial" panose="020B0604020202020204" pitchFamily="34" charset="0"/>
                <a:cs typeface="Arial" panose="020B0604020202020204" pitchFamily="34" charset="0"/>
              </a:rPr>
              <a:t>(</a:t>
            </a:r>
            <a:r>
              <a:rPr lang="en-US" altLang="ko-KR" sz="920" dirty="0" err="1" smtClean="0">
                <a:latin typeface="Arial" panose="020B0604020202020204" pitchFamily="34" charset="0"/>
                <a:cs typeface="Arial" panose="020B0604020202020204" pitchFamily="34" charset="0"/>
              </a:rPr>
              <a:t>Karginov</a:t>
            </a:r>
            <a:r>
              <a:rPr lang="en-US" altLang="ko-KR" sz="920" dirty="0">
                <a:latin typeface="Arial" panose="020B0604020202020204" pitchFamily="34" charset="0"/>
                <a:cs typeface="Arial" panose="020B0604020202020204" pitchFamily="34" charset="0"/>
              </a:rPr>
              <a:t>, et al., </a:t>
            </a:r>
            <a:r>
              <a:rPr lang="en-US" altLang="ko-KR" sz="920" dirty="0" smtClean="0">
                <a:latin typeface="Arial" panose="020B0604020202020204" pitchFamily="34" charset="0"/>
                <a:cs typeface="Arial" panose="020B0604020202020204" pitchFamily="34" charset="0"/>
              </a:rPr>
              <a:t>2013) </a:t>
            </a:r>
            <a:r>
              <a:rPr lang="en-US" altLang="ko-KR" sz="920" dirty="0">
                <a:latin typeface="Arial" panose="020B0604020202020204" pitchFamily="34" charset="0"/>
                <a:cs typeface="Arial" panose="020B0604020202020204" pitchFamily="34" charset="0"/>
              </a:rPr>
              <a:t>were selected depending on their seed sequences (positions </a:t>
            </a:r>
            <a:r>
              <a:rPr lang="en-US" altLang="ko-KR" sz="920" dirty="0" smtClean="0">
                <a:latin typeface="Arial" panose="020B0604020202020204" pitchFamily="34" charset="0"/>
                <a:cs typeface="Arial" panose="020B0604020202020204" pitchFamily="34" charset="0"/>
              </a:rPr>
              <a:t>2-8), </a:t>
            </a:r>
            <a:r>
              <a:rPr lang="en-US" altLang="ko-KR" sz="920" dirty="0">
                <a:latin typeface="Arial" panose="020B0604020202020204" pitchFamily="34" charset="0"/>
                <a:cs typeface="Arial" panose="020B0604020202020204" pitchFamily="34" charset="0"/>
              </a:rPr>
              <a:t>and their abundance were </a:t>
            </a:r>
            <a:r>
              <a:rPr lang="en-US" altLang="ko-KR" sz="920" dirty="0" smtClean="0">
                <a:latin typeface="Arial" panose="020B0604020202020204" pitchFamily="34" charset="0"/>
                <a:cs typeface="Arial" panose="020B0604020202020204" pitchFamily="34" charset="0"/>
              </a:rPr>
              <a:t>estimated by sequencing frequency in Ago HITS-CLIP data. The </a:t>
            </a:r>
            <a:r>
              <a:rPr lang="en-US" altLang="ko-KR" sz="920" dirty="0">
                <a:latin typeface="Arial" panose="020B0604020202020204" pitchFamily="34" charset="0"/>
                <a:cs typeface="Arial" panose="020B0604020202020204" pitchFamily="34" charset="0"/>
              </a:rPr>
              <a:t>free energies of </a:t>
            </a:r>
            <a:r>
              <a:rPr lang="en-US" altLang="ko-KR" sz="920" dirty="0" smtClean="0">
                <a:latin typeface="Arial" panose="020B0604020202020204" pitchFamily="34" charset="0"/>
                <a:cs typeface="Arial" panose="020B0604020202020204" pitchFamily="34" charset="0"/>
              </a:rPr>
              <a:t>transitional nucleation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ea typeface="바탕" panose="02030600000101010101" pitchFamily="18" charset="-127"/>
                <a:cs typeface="Arial" panose="020B0604020202020204" pitchFamily="34" charset="0"/>
              </a:rPr>
              <a:t>G</a:t>
            </a:r>
            <a:r>
              <a:rPr lang="en-US" altLang="ko-KR" sz="920" dirty="0" smtClean="0">
                <a:latin typeface="Arial" panose="020B0604020202020204" pitchFamily="34" charset="0"/>
                <a:cs typeface="Arial" panose="020B0604020202020204" pitchFamily="34" charset="0"/>
              </a:rPr>
              <a:t>[2:6]) were </a:t>
            </a:r>
            <a:r>
              <a:rPr lang="en-US" altLang="ko-KR" sz="920" dirty="0">
                <a:latin typeface="Arial" panose="020B0604020202020204" pitchFamily="34" charset="0"/>
                <a:cs typeface="Arial" panose="020B0604020202020204" pitchFamily="34" charset="0"/>
              </a:rPr>
              <a:t>calculated </a:t>
            </a:r>
            <a:r>
              <a:rPr lang="fr-FR" altLang="ko-KR" sz="920" dirty="0" smtClean="0">
                <a:latin typeface="Arial" panose="020B0604020202020204" pitchFamily="34" charset="0"/>
                <a:cs typeface="Arial" panose="020B0604020202020204" pitchFamily="34" charset="0"/>
              </a:rPr>
              <a:t>and </a:t>
            </a:r>
            <a:r>
              <a:rPr lang="fr-FR" altLang="ko-KR" sz="920" dirty="0">
                <a:latin typeface="Arial" panose="020B0604020202020204" pitchFamily="34" charset="0"/>
                <a:cs typeface="Arial" panose="020B0604020202020204" pitchFamily="34" charset="0"/>
              </a:rPr>
              <a:t>used to </a:t>
            </a:r>
            <a:r>
              <a:rPr lang="fr-FR" altLang="ko-KR" sz="920" dirty="0" smtClean="0">
                <a:latin typeface="Arial" panose="020B0604020202020204" pitchFamily="34" charset="0"/>
                <a:cs typeface="Arial" panose="020B0604020202020204" pitchFamily="34" charset="0"/>
              </a:rPr>
              <a:t>obtain </a:t>
            </a:r>
            <a:r>
              <a:rPr lang="fr-FR" altLang="ko-KR" sz="920" dirty="0">
                <a:latin typeface="Arial" panose="020B0604020202020204" pitchFamily="34" charset="0"/>
                <a:cs typeface="Arial" panose="020B0604020202020204" pitchFamily="34" charset="0"/>
              </a:rPr>
              <a:t>average values for each miRNA </a:t>
            </a:r>
            <a:r>
              <a:rPr lang="fr-FR" altLang="ko-KR" sz="920" dirty="0" smtClean="0">
                <a:latin typeface="Arial" panose="020B0604020202020204" pitchFamily="34" charset="0"/>
                <a:cs typeface="Arial" panose="020B0604020202020204" pitchFamily="34" charset="0"/>
              </a:rPr>
              <a:t>family. (B) the same table as in (A) except for Ago HITS-CLIP </a:t>
            </a:r>
            <a:r>
              <a:rPr lang="en-US" altLang="ko-KR" sz="920" dirty="0" smtClean="0">
                <a:latin typeface="Arial" panose="020B0604020202020204" pitchFamily="34" charset="0"/>
                <a:cs typeface="Arial" panose="020B0604020202020204" pitchFamily="34" charset="0"/>
              </a:rPr>
              <a:t>by </a:t>
            </a:r>
            <a:r>
              <a:rPr lang="en-US" altLang="ko-KR" sz="920" dirty="0" err="1">
                <a:latin typeface="Arial" panose="020B0604020202020204" pitchFamily="34" charset="0"/>
                <a:cs typeface="Arial" panose="020B0604020202020204" pitchFamily="34" charset="0"/>
              </a:rPr>
              <a:t>RNAduplex</a:t>
            </a:r>
            <a:r>
              <a:rPr lang="en-US" altLang="ko-KR" sz="920" dirty="0">
                <a:latin typeface="Arial" panose="020B0604020202020204" pitchFamily="34" charset="0"/>
                <a:cs typeface="Arial" panose="020B0604020202020204" pitchFamily="34" charset="0"/>
              </a:rPr>
              <a:t> </a:t>
            </a:r>
            <a:r>
              <a:rPr lang="fr-FR" altLang="ko-KR" sz="920" dirty="0" smtClean="0">
                <a:latin typeface="Arial" panose="020B0604020202020204" pitchFamily="34" charset="0"/>
                <a:cs typeface="Arial" panose="020B0604020202020204" pitchFamily="34" charset="0"/>
              </a:rPr>
              <a:t> data from </a:t>
            </a:r>
            <a:r>
              <a:rPr lang="fr-FR" altLang="ko-KR" sz="920" dirty="0">
                <a:latin typeface="Arial" panose="020B0604020202020204" pitchFamily="34" charset="0"/>
                <a:cs typeface="Arial" panose="020B0604020202020204" pitchFamily="34" charset="0"/>
              </a:rPr>
              <a:t>human heart </a:t>
            </a:r>
            <a:r>
              <a:rPr lang="fr-FR" altLang="ko-KR" sz="920" dirty="0" smtClean="0">
                <a:latin typeface="Arial" panose="020B0604020202020204" pitchFamily="34" charset="0"/>
                <a:cs typeface="Arial" panose="020B0604020202020204" pitchFamily="34" charset="0"/>
              </a:rPr>
              <a:t>(Spengler</a:t>
            </a:r>
            <a:r>
              <a:rPr lang="fr-FR" altLang="ko-KR" sz="920" dirty="0">
                <a:latin typeface="Arial" panose="020B0604020202020204" pitchFamily="34" charset="0"/>
                <a:cs typeface="Arial" panose="020B0604020202020204" pitchFamily="34" charset="0"/>
              </a:rPr>
              <a:t>, et al., </a:t>
            </a:r>
            <a:r>
              <a:rPr lang="fr-FR" altLang="ko-KR" sz="920" dirty="0" smtClean="0">
                <a:latin typeface="Arial" panose="020B0604020202020204" pitchFamily="34" charset="0"/>
                <a:cs typeface="Arial" panose="020B0604020202020204" pitchFamily="34" charset="0"/>
              </a:rPr>
              <a:t>2016), focusing on 16 selected Ago-miRNA families </a:t>
            </a:r>
            <a:r>
              <a:rPr lang="en-US" altLang="ko-KR" sz="920" dirty="0">
                <a:latin typeface="Arial" panose="020B0604020202020204" pitchFamily="34" charset="0"/>
                <a:cs typeface="Arial" panose="020B0604020202020204" pitchFamily="34" charset="0"/>
              </a:rPr>
              <a:t>of which both Ago-associated abundance and corresponding seed sites were enriched within </a:t>
            </a:r>
            <a:r>
              <a:rPr lang="en-US" altLang="ko-KR" sz="920" dirty="0" smtClean="0">
                <a:latin typeface="Arial" panose="020B0604020202020204" pitchFamily="34" charset="0"/>
                <a:cs typeface="Arial" panose="020B0604020202020204" pitchFamily="34" charset="0"/>
              </a:rPr>
              <a:t>top 50.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values were </a:t>
            </a:r>
            <a:r>
              <a:rPr lang="en-US" altLang="ko-KR" sz="920" dirty="0" smtClean="0">
                <a:latin typeface="Arial" panose="020B0604020202020204" pitchFamily="34" charset="0"/>
                <a:cs typeface="Arial" panose="020B0604020202020204" pitchFamily="34" charset="0"/>
              </a:rPr>
              <a:t>indicated </a:t>
            </a:r>
            <a:r>
              <a:rPr lang="en-US" altLang="ko-KR" sz="920" dirty="0">
                <a:latin typeface="Arial" panose="020B0604020202020204" pitchFamily="34" charset="0"/>
                <a:cs typeface="Arial" panose="020B0604020202020204" pitchFamily="34" charset="0"/>
              </a:rPr>
              <a:t>as kcal </a:t>
            </a:r>
            <a:r>
              <a:rPr lang="en-US" altLang="ko-KR" sz="923" dirty="0">
                <a:latin typeface="Arial" panose="020B0604020202020204" pitchFamily="34" charset="0"/>
                <a:cs typeface="Arial" panose="020B0604020202020204" pitchFamily="34" charset="0"/>
              </a:rPr>
              <a:t>mol</a:t>
            </a:r>
            <a:r>
              <a:rPr lang="en-US" altLang="ko-KR" sz="923" baseline="30000" dirty="0">
                <a:latin typeface="Arial" panose="020B0604020202020204" pitchFamily="34" charset="0"/>
                <a:cs typeface="Arial" panose="020B0604020202020204" pitchFamily="34" charset="0"/>
              </a:rPr>
              <a:t>-1</a:t>
            </a:r>
            <a:endParaRPr lang="en-US" altLang="ko-KR" sz="923" dirty="0">
              <a:latin typeface="Arial" panose="020B0604020202020204" pitchFamily="34" charset="0"/>
              <a:cs typeface="Arial" panose="020B0604020202020204" pitchFamily="34" charset="0"/>
            </a:endParaRPr>
          </a:p>
        </p:txBody>
      </p:sp>
      <p:sp>
        <p:nvSpPr>
          <p:cNvPr id="2" name="직사각형 1"/>
          <p:cNvSpPr/>
          <p:nvPr/>
        </p:nvSpPr>
        <p:spPr>
          <a:xfrm>
            <a:off x="4876966" y="1258356"/>
            <a:ext cx="1478290" cy="261610"/>
          </a:xfrm>
          <a:prstGeom prst="rect">
            <a:avLst/>
          </a:prstGeom>
        </p:spPr>
        <p:txBody>
          <a:bodyPr wrap="none">
            <a:spAutoFit/>
          </a:bodyPr>
          <a:lstStyle/>
          <a:p>
            <a:r>
              <a:rPr lang="en-US" altLang="ko-KR" sz="1100" dirty="0" smtClean="0"/>
              <a:t>(Spengler</a:t>
            </a:r>
            <a:r>
              <a:rPr lang="ko-KR" altLang="en-US" sz="1100" dirty="0" smtClean="0"/>
              <a:t>, </a:t>
            </a:r>
            <a:r>
              <a:rPr lang="ko-KR" altLang="en-US" sz="1100" dirty="0" err="1"/>
              <a:t>et</a:t>
            </a:r>
            <a:r>
              <a:rPr lang="ko-KR" altLang="en-US" sz="1100" dirty="0"/>
              <a:t> </a:t>
            </a:r>
            <a:r>
              <a:rPr lang="ko-KR" altLang="en-US" sz="1100" dirty="0" err="1"/>
              <a:t>al</a:t>
            </a:r>
            <a:r>
              <a:rPr lang="ko-KR" altLang="en-US" sz="1100" dirty="0"/>
              <a:t>., </a:t>
            </a:r>
            <a:r>
              <a:rPr lang="ko-KR" altLang="en-US" sz="1100" dirty="0" smtClean="0"/>
              <a:t>201</a:t>
            </a:r>
            <a:r>
              <a:rPr lang="en-US" altLang="ko-KR" sz="1100" dirty="0" smtClean="0"/>
              <a:t>6)</a:t>
            </a:r>
            <a:endParaRPr lang="ko-KR" altLang="en-US" sz="1100" dirty="0"/>
          </a:p>
        </p:txBody>
      </p:sp>
    </p:spTree>
    <p:extLst>
      <p:ext uri="{BB962C8B-B14F-4D97-AF65-F5344CB8AC3E}">
        <p14:creationId xmlns:p14="http://schemas.microsoft.com/office/powerpoint/2010/main" val="2454466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p:cNvGraphicFramePr>
            <a:graphicFrameLocks noGrp="1"/>
          </p:cNvGraphicFramePr>
          <p:nvPr>
            <p:extLst>
              <p:ext uri="{D42A27DB-BD31-4B8C-83A1-F6EECF244321}">
                <p14:modId xmlns:p14="http://schemas.microsoft.com/office/powerpoint/2010/main" val="1250920000"/>
              </p:ext>
            </p:extLst>
          </p:nvPr>
        </p:nvGraphicFramePr>
        <p:xfrm>
          <a:off x="563514" y="2377684"/>
          <a:ext cx="5815382" cy="1183857"/>
        </p:xfrm>
        <a:graphic>
          <a:graphicData uri="http://schemas.openxmlformats.org/drawingml/2006/table">
            <a:tbl>
              <a:tblPr>
                <a:tableStyleId>{2D5ABB26-0587-4C30-8999-92F81FD0307C}</a:tableStyleId>
              </a:tblPr>
              <a:tblGrid>
                <a:gridCol w="782930">
                  <a:extLst>
                    <a:ext uri="{9D8B030D-6E8A-4147-A177-3AD203B41FA5}">
                      <a16:colId xmlns:a16="http://schemas.microsoft.com/office/drawing/2014/main" val="20000"/>
                    </a:ext>
                  </a:extLst>
                </a:gridCol>
                <a:gridCol w="2012431">
                  <a:extLst>
                    <a:ext uri="{9D8B030D-6E8A-4147-A177-3AD203B41FA5}">
                      <a16:colId xmlns:a16="http://schemas.microsoft.com/office/drawing/2014/main" val="20001"/>
                    </a:ext>
                  </a:extLst>
                </a:gridCol>
                <a:gridCol w="567175">
                  <a:extLst>
                    <a:ext uri="{9D8B030D-6E8A-4147-A177-3AD203B41FA5}">
                      <a16:colId xmlns:a16="http://schemas.microsoft.com/office/drawing/2014/main" val="20002"/>
                    </a:ext>
                  </a:extLst>
                </a:gridCol>
                <a:gridCol w="522979">
                  <a:extLst>
                    <a:ext uri="{9D8B030D-6E8A-4147-A177-3AD203B41FA5}">
                      <a16:colId xmlns:a16="http://schemas.microsoft.com/office/drawing/2014/main" val="20003"/>
                    </a:ext>
                  </a:extLst>
                </a:gridCol>
                <a:gridCol w="441954">
                  <a:extLst>
                    <a:ext uri="{9D8B030D-6E8A-4147-A177-3AD203B41FA5}">
                      <a16:colId xmlns:a16="http://schemas.microsoft.com/office/drawing/2014/main" val="20004"/>
                    </a:ext>
                  </a:extLst>
                </a:gridCol>
                <a:gridCol w="522978">
                  <a:extLst>
                    <a:ext uri="{9D8B030D-6E8A-4147-A177-3AD203B41FA5}">
                      <a16:colId xmlns:a16="http://schemas.microsoft.com/office/drawing/2014/main" val="20005"/>
                    </a:ext>
                  </a:extLst>
                </a:gridCol>
                <a:gridCol w="530346">
                  <a:extLst>
                    <a:ext uri="{9D8B030D-6E8A-4147-A177-3AD203B41FA5}">
                      <a16:colId xmlns:a16="http://schemas.microsoft.com/office/drawing/2014/main" val="20006"/>
                    </a:ext>
                  </a:extLst>
                </a:gridCol>
                <a:gridCol w="434589">
                  <a:extLst>
                    <a:ext uri="{9D8B030D-6E8A-4147-A177-3AD203B41FA5}">
                      <a16:colId xmlns:a16="http://schemas.microsoft.com/office/drawing/2014/main" val="20007"/>
                    </a:ext>
                  </a:extLst>
                </a:gridCol>
              </a:tblGrid>
              <a:tr h="147258">
                <a:tc rowSpan="2">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800" b="1" u="none" strike="noStrike" dirty="0" smtClean="0">
                          <a:solidFill>
                            <a:schemeClr val="bg1"/>
                          </a:solidFill>
                          <a:effectLst/>
                          <a:latin typeface="Arial" panose="020B0604020202020204" pitchFamily="34" charset="0"/>
                          <a:cs typeface="Arial" panose="020B0604020202020204" pitchFamily="34" charset="0"/>
                        </a:rPr>
                        <a:t>small RNA</a:t>
                      </a:r>
                      <a:endParaRPr lang="en-US" altLang="ko-KR" sz="800" b="1" i="0" u="none" strike="noStrike" dirty="0" smtClean="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tx1"/>
                    </a:solidFill>
                  </a:tcPr>
                </a:tc>
                <a:tc rowSpan="2">
                  <a:txBody>
                    <a:bodyPr/>
                    <a:lstStyle/>
                    <a:p>
                      <a:pPr marL="0" marR="0" indent="0" algn="ctr" defTabSz="685800" rtl="0" eaLnBrk="1" fontAlgn="ctr" latinLnBrk="1" hangingPunct="1">
                        <a:lnSpc>
                          <a:spcPct val="100000"/>
                        </a:lnSpc>
                        <a:spcBef>
                          <a:spcPts val="0"/>
                        </a:spcBef>
                        <a:spcAft>
                          <a:spcPts val="0"/>
                        </a:spcAft>
                        <a:buClrTx/>
                        <a:buSzTx/>
                        <a:buFontTx/>
                        <a:buNone/>
                        <a:tabLst/>
                        <a:defRPr/>
                      </a:pPr>
                      <a:r>
                        <a:rPr lang="en-US" altLang="ko-KR" sz="800" b="1" u="none" strike="noStrike" dirty="0" smtClean="0">
                          <a:solidFill>
                            <a:schemeClr val="bg1"/>
                          </a:solidFill>
                          <a:effectLst/>
                          <a:latin typeface="Arial" panose="020B0604020202020204" pitchFamily="34" charset="0"/>
                          <a:cs typeface="Arial" panose="020B0604020202020204" pitchFamily="34" charset="0"/>
                        </a:rPr>
                        <a:t>guide strand sequence</a:t>
                      </a:r>
                      <a:endParaRPr lang="en-US" altLang="ko-KR" sz="800" b="1" i="0" u="none" strike="noStrike" dirty="0" smtClean="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tx1"/>
                    </a:solidFill>
                  </a:tcPr>
                </a:tc>
                <a:tc gridSpan="3">
                  <a:txBody>
                    <a:bodyPr/>
                    <a:lstStyle/>
                    <a:p>
                      <a:pPr algn="ctr" fontAlgn="ctr"/>
                      <a:r>
                        <a:rPr lang="en-US" sz="800" b="1" u="none" strike="noStrike" dirty="0" smtClean="0">
                          <a:solidFill>
                            <a:schemeClr val="bg1"/>
                          </a:solidFill>
                          <a:effectLst/>
                          <a:latin typeface="Arial" panose="020B0604020202020204" pitchFamily="34" charset="0"/>
                          <a:cs typeface="Arial" panose="020B0604020202020204" pitchFamily="34" charset="0"/>
                        </a:rPr>
                        <a:t>siRNA</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siRNA-6Ø</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147258">
                <a:tc vMerge="1">
                  <a:txBody>
                    <a:bodyPr/>
                    <a:lstStyle/>
                    <a:p>
                      <a:pPr algn="ctr" fontAlgn="ctr"/>
                      <a:endParaRPr lang="en-US" sz="1000" b="1" i="0" u="none" strike="noStrike" dirty="0">
                        <a:solidFill>
                          <a:schemeClr val="bg1"/>
                        </a:solidFill>
                        <a:effectLst/>
                        <a:latin typeface="MS Gothic" panose="020B0609070205080204" pitchFamily="49" charset="-128"/>
                        <a:ea typeface="MS Gothic" panose="020B0609070205080204" pitchFamily="49" charset="-128"/>
                      </a:endParaRPr>
                    </a:p>
                  </a:txBody>
                  <a:tcPr marL="6319" marR="6319" marT="6319" marB="0" anchor="ctr">
                    <a:lnT w="12700" cap="flat" cmpd="sng" algn="ctr">
                      <a:solidFill>
                        <a:schemeClr val="tx1"/>
                      </a:solidFill>
                      <a:prstDash val="solid"/>
                      <a:round/>
                      <a:headEnd type="none" w="med" len="med"/>
                      <a:tailEnd type="none" w="med" len="med"/>
                    </a:lnT>
                    <a:solidFill>
                      <a:schemeClr val="tx1"/>
                    </a:solidFill>
                  </a:tcPr>
                </a:tc>
                <a:tc vMerge="1">
                  <a:txBody>
                    <a:bodyPr/>
                    <a:lstStyle/>
                    <a:p>
                      <a:pPr algn="ctr" fontAlgn="ctr"/>
                      <a:endParaRPr lang="en-US" sz="1000" b="1" i="0" u="none" strike="noStrike" dirty="0">
                        <a:solidFill>
                          <a:schemeClr val="bg1"/>
                        </a:solidFill>
                        <a:effectLst/>
                        <a:latin typeface="MS Gothic" panose="020B0609070205080204" pitchFamily="49" charset="-128"/>
                        <a:ea typeface="MS Gothic" panose="020B0609070205080204" pitchFamily="49" charset="-128"/>
                      </a:endParaRPr>
                    </a:p>
                  </a:txBody>
                  <a:tcPr marL="6319" marR="6319" marT="6319" marB="0" anchor="ctr">
                    <a:lnT w="12700" cap="flat" cmpd="sng" algn="ctr">
                      <a:solidFill>
                        <a:schemeClr val="tx1"/>
                      </a:solidFill>
                      <a:prstDash val="solid"/>
                      <a:round/>
                      <a:headEnd type="none" w="med" len="med"/>
                      <a:tailEnd type="none" w="med" len="med"/>
                    </a:lnT>
                    <a:solidFill>
                      <a:schemeClr val="tx1"/>
                    </a:solidFill>
                  </a:tcPr>
                </a:tc>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IC</a:t>
                      </a:r>
                      <a:r>
                        <a:rPr lang="en-US" sz="800" b="1" u="none" strike="noStrike" baseline="-25000" dirty="0">
                          <a:solidFill>
                            <a:schemeClr val="bg1"/>
                          </a:solidFill>
                          <a:effectLst/>
                          <a:latin typeface="Arial" panose="020B0604020202020204" pitchFamily="34" charset="0"/>
                          <a:cs typeface="Arial" panose="020B0604020202020204" pitchFamily="34" charset="0"/>
                        </a:rPr>
                        <a:t>50</a:t>
                      </a:r>
                      <a:r>
                        <a:rPr lang="en-US" sz="800" b="1" u="none" strike="noStrike" dirty="0">
                          <a:solidFill>
                            <a:schemeClr val="bg1"/>
                          </a:solidFill>
                          <a:effectLst/>
                          <a:latin typeface="Arial" panose="020B0604020202020204" pitchFamily="34" charset="0"/>
                          <a:cs typeface="Arial" panose="020B0604020202020204" pitchFamily="34" charset="0"/>
                        </a:rPr>
                        <a:t>[WT]</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T w="12700" cap="flat" cmpd="sng" algn="ctr">
                      <a:solidFill>
                        <a:schemeClr val="tx1"/>
                      </a:solidFill>
                      <a:prstDash val="solid"/>
                      <a:round/>
                      <a:headEnd type="none" w="med" len="med"/>
                      <a:tailEnd type="none" w="med" len="med"/>
                    </a:lnT>
                    <a:solidFill>
                      <a:schemeClr val="tx1">
                        <a:lumMod val="75000"/>
                        <a:lumOff val="25000"/>
                      </a:schemeClr>
                    </a:solidFill>
                  </a:tcPr>
                </a:tc>
                <a:tc>
                  <a:txBody>
                    <a:bodyPr/>
                    <a:lstStyle/>
                    <a:p>
                      <a:pPr algn="ctr" fontAlgn="ctr"/>
                      <a:r>
                        <a:rPr lang="en-US" altLang="ko-KR" sz="800" b="1" dirty="0" smtClean="0">
                          <a:solidFill>
                            <a:schemeClr val="bg1"/>
                          </a:solidFill>
                          <a:latin typeface="Symbol" panose="05050102010706020507" pitchFamily="18" charset="2"/>
                          <a:cs typeface="Arial" pitchFamily="34" charset="0"/>
                        </a:rPr>
                        <a:t>D</a:t>
                      </a:r>
                      <a:r>
                        <a:rPr lang="en-US" altLang="ko-KR" sz="800" b="1" u="none" strike="noStrike" dirty="0"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r>
                        <a:rPr lang="en-US" sz="800" b="1" u="none" strike="noStrike" dirty="0" smtClean="0">
                          <a:solidFill>
                            <a:schemeClr val="bg1"/>
                          </a:solidFill>
                          <a:effectLst/>
                          <a:latin typeface="Arial" panose="020B0604020202020204" pitchFamily="34" charset="0"/>
                          <a:cs typeface="Arial" panose="020B0604020202020204" pitchFamily="34" charset="0"/>
                        </a:rPr>
                        <a:t>[2:6</a:t>
                      </a:r>
                      <a:r>
                        <a:rPr lang="en-US" sz="800" b="1" u="none" strike="noStrike" dirty="0">
                          <a:solidFill>
                            <a:schemeClr val="bg1"/>
                          </a:solidFill>
                          <a:effectLst/>
                          <a:latin typeface="Arial" panose="020B0604020202020204" pitchFamily="34" charset="0"/>
                          <a:cs typeface="Arial" panose="020B0604020202020204" pitchFamily="34" charset="0"/>
                        </a:rPr>
                        <a:t>]</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T w="12700" cap="flat" cmpd="sng" algn="ctr">
                      <a:solidFill>
                        <a:schemeClr val="tx1"/>
                      </a:solidFill>
                      <a:prstDash val="solid"/>
                      <a:round/>
                      <a:headEnd type="none" w="med" len="med"/>
                      <a:tailEnd type="none" w="med" len="med"/>
                    </a:lnT>
                    <a:solidFill>
                      <a:schemeClr val="tx1">
                        <a:lumMod val="75000"/>
                        <a:lumOff val="25000"/>
                      </a:schemeClr>
                    </a:solidFill>
                  </a:tcPr>
                </a:tc>
                <a:tc>
                  <a:txBody>
                    <a:bodyPr/>
                    <a:lstStyle/>
                    <a:p>
                      <a:pPr algn="ctr" fontAlgn="ctr"/>
                      <a:r>
                        <a:rPr lang="en-US" altLang="ko-KR" sz="800" b="1" dirty="0" err="1" smtClean="0">
                          <a:solidFill>
                            <a:schemeClr val="bg1"/>
                          </a:solidFill>
                          <a:latin typeface="Symbol" panose="05050102010706020507" pitchFamily="18" charset="2"/>
                          <a:cs typeface="Arial" pitchFamily="34" charset="0"/>
                        </a:rPr>
                        <a:t>D</a:t>
                      </a:r>
                      <a:r>
                        <a:rPr lang="en-US" altLang="ko-KR" sz="800" b="1" u="none" strike="noStrike" dirty="0" err="1"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r>
                        <a:rPr lang="en-US" altLang="ko-KR" sz="800" b="1" u="none" strike="noStrike" baseline="-25000" dirty="0" err="1" smtClean="0">
                          <a:solidFill>
                            <a:schemeClr val="bg1"/>
                          </a:solidFill>
                          <a:effectLst/>
                          <a:latin typeface="Arial" panose="020B0604020202020204" pitchFamily="34" charset="0"/>
                          <a:ea typeface="바탕" panose="02030600000101010101" pitchFamily="18" charset="-127"/>
                          <a:cs typeface="Arial" panose="020B0604020202020204" pitchFamily="34" charset="0"/>
                        </a:rPr>
                        <a:t>t</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T w="12700" cap="flat" cmpd="sng" algn="ctr">
                      <a:solidFill>
                        <a:schemeClr val="tx1"/>
                      </a:solidFill>
                      <a:prstDash val="solid"/>
                      <a:round/>
                      <a:headEnd type="none" w="med" len="med"/>
                      <a:tailEnd type="none" w="med" len="med"/>
                    </a:lnT>
                    <a:solidFill>
                      <a:schemeClr val="tx1">
                        <a:lumMod val="75000"/>
                        <a:lumOff val="25000"/>
                      </a:schemeClr>
                    </a:solidFill>
                  </a:tcPr>
                </a:tc>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IC</a:t>
                      </a:r>
                      <a:r>
                        <a:rPr lang="en-US" sz="800" b="1" u="none" strike="noStrike" baseline="-25000" dirty="0">
                          <a:solidFill>
                            <a:schemeClr val="bg1"/>
                          </a:solidFill>
                          <a:effectLst/>
                          <a:latin typeface="Arial" panose="020B0604020202020204" pitchFamily="34" charset="0"/>
                          <a:cs typeface="Arial" panose="020B0604020202020204" pitchFamily="34" charset="0"/>
                        </a:rPr>
                        <a:t>50</a:t>
                      </a:r>
                      <a:r>
                        <a:rPr lang="en-US" sz="800" b="1" u="none" strike="noStrike" dirty="0">
                          <a:solidFill>
                            <a:schemeClr val="bg1"/>
                          </a:solidFill>
                          <a:effectLst/>
                          <a:latin typeface="Arial" panose="020B0604020202020204" pitchFamily="34" charset="0"/>
                          <a:cs typeface="Arial" panose="020B0604020202020204" pitchFamily="34" charset="0"/>
                        </a:rPr>
                        <a:t>[6Ø]</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T w="12700" cap="flat" cmpd="sng" algn="ctr">
                      <a:solidFill>
                        <a:schemeClr val="tx1"/>
                      </a:solidFill>
                      <a:prstDash val="solid"/>
                      <a:round/>
                      <a:headEnd type="none" w="med" len="med"/>
                      <a:tailEnd type="none" w="med" len="med"/>
                    </a:lnT>
                    <a:solidFill>
                      <a:schemeClr val="tx1">
                        <a:lumMod val="75000"/>
                        <a:lumOff val="25000"/>
                      </a:schemeClr>
                    </a:solidFill>
                  </a:tcPr>
                </a:tc>
                <a:tc>
                  <a:txBody>
                    <a:bodyPr/>
                    <a:lstStyle/>
                    <a:p>
                      <a:pPr algn="ctr" fontAlgn="ctr"/>
                      <a:r>
                        <a:rPr lang="en-US" altLang="ko-KR" sz="800" b="1" dirty="0" smtClean="0">
                          <a:solidFill>
                            <a:schemeClr val="bg1"/>
                          </a:solidFill>
                          <a:latin typeface="Symbol" panose="05050102010706020507" pitchFamily="18" charset="2"/>
                          <a:cs typeface="Arial" pitchFamily="34" charset="0"/>
                        </a:rPr>
                        <a:t>D</a:t>
                      </a:r>
                      <a:r>
                        <a:rPr lang="en-US" altLang="ko-KR" sz="800" b="1" u="none" strike="noStrike" dirty="0"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r>
                        <a:rPr lang="en-US" sz="800" b="1" u="none" strike="noStrike" dirty="0" smtClean="0">
                          <a:solidFill>
                            <a:schemeClr val="bg1"/>
                          </a:solidFill>
                          <a:effectLst/>
                          <a:latin typeface="Arial" panose="020B0604020202020204" pitchFamily="34" charset="0"/>
                          <a:cs typeface="Arial" panose="020B0604020202020204" pitchFamily="34" charset="0"/>
                        </a:rPr>
                        <a:t>[2:5</a:t>
                      </a:r>
                      <a:r>
                        <a:rPr lang="en-US" sz="800" b="1" u="none" strike="noStrike" dirty="0">
                          <a:solidFill>
                            <a:schemeClr val="bg1"/>
                          </a:solidFill>
                          <a:effectLst/>
                          <a:latin typeface="Arial" panose="020B0604020202020204" pitchFamily="34" charset="0"/>
                          <a:cs typeface="Arial" panose="020B0604020202020204" pitchFamily="34" charset="0"/>
                        </a:rPr>
                        <a:t>]</a:t>
                      </a:r>
                      <a:endParaRPr lang="en-US" sz="800" b="1" i="0" u="none" strike="noStrike"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T w="12700" cap="flat" cmpd="sng" algn="ctr">
                      <a:solidFill>
                        <a:schemeClr val="tx1"/>
                      </a:solidFill>
                      <a:prstDash val="solid"/>
                      <a:round/>
                      <a:headEnd type="none" w="med" len="med"/>
                      <a:tailEnd type="none" w="med" len="med"/>
                    </a:lnT>
                    <a:solidFill>
                      <a:schemeClr val="tx1">
                        <a:lumMod val="75000"/>
                        <a:lumOff val="25000"/>
                      </a:schemeClr>
                    </a:solidFill>
                  </a:tcPr>
                </a:tc>
                <a:tc>
                  <a:txBody>
                    <a:bodyPr/>
                    <a:lstStyle/>
                    <a:p>
                      <a:pPr algn="ctr" fontAlgn="ctr"/>
                      <a:r>
                        <a:rPr lang="en-US" altLang="ko-KR" sz="800" b="1" dirty="0" err="1" smtClean="0">
                          <a:solidFill>
                            <a:schemeClr val="bg1"/>
                          </a:solidFill>
                          <a:latin typeface="Symbol" panose="05050102010706020507" pitchFamily="18" charset="2"/>
                          <a:cs typeface="Arial" pitchFamily="34" charset="0"/>
                        </a:rPr>
                        <a:t>D</a:t>
                      </a:r>
                      <a:r>
                        <a:rPr lang="en-US" altLang="ko-KR" sz="800" b="1" u="none" strike="noStrike" dirty="0" err="1" smtClean="0">
                          <a:solidFill>
                            <a:schemeClr val="bg1"/>
                          </a:solidFill>
                          <a:effectLst/>
                          <a:latin typeface="Arial" panose="020B0604020202020204" pitchFamily="34" charset="0"/>
                          <a:ea typeface="바탕" panose="02030600000101010101" pitchFamily="18" charset="-127"/>
                          <a:cs typeface="Arial" panose="020B0604020202020204" pitchFamily="34" charset="0"/>
                        </a:rPr>
                        <a:t>G</a:t>
                      </a:r>
                      <a:r>
                        <a:rPr lang="en-US" altLang="ko-KR" sz="800" b="1" u="none" strike="noStrike" baseline="-25000" dirty="0" err="1" smtClean="0">
                          <a:solidFill>
                            <a:schemeClr val="bg1"/>
                          </a:solidFill>
                          <a:effectLst/>
                          <a:latin typeface="Arial" panose="020B0604020202020204" pitchFamily="34" charset="0"/>
                          <a:ea typeface="바탕" panose="02030600000101010101" pitchFamily="18" charset="-127"/>
                          <a:cs typeface="Arial" panose="020B0604020202020204" pitchFamily="34" charset="0"/>
                        </a:rPr>
                        <a:t>t</a:t>
                      </a:r>
                      <a:endParaRPr lang="en-US" sz="800" b="1" i="0" u="none" strike="noStrike" baseline="-25000" dirty="0">
                        <a:solidFill>
                          <a:schemeClr val="bg1"/>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T w="12700" cap="flat" cmpd="sng" algn="ctr">
                      <a:solidFill>
                        <a:schemeClr val="tx1"/>
                      </a:solidFill>
                      <a:prstDash val="solid"/>
                      <a:round/>
                      <a:headEnd type="none" w="med" len="med"/>
                      <a:tailEnd type="none" w="med" len="med"/>
                    </a:lnT>
                    <a:solidFill>
                      <a:schemeClr val="tx1">
                        <a:lumMod val="75000"/>
                        <a:lumOff val="25000"/>
                      </a:schemeClr>
                    </a:solidFill>
                  </a:tcPr>
                </a:tc>
                <a:extLst>
                  <a:ext uri="{0D108BD9-81ED-4DB2-BD59-A6C34878D82A}">
                    <a16:rowId xmlns:a16="http://schemas.microsoft.com/office/drawing/2014/main" val="10001"/>
                  </a:ext>
                </a:extLst>
              </a:tr>
              <a:tr h="147258">
                <a:tc>
                  <a:txBody>
                    <a:bodyPr/>
                    <a:lstStyle/>
                    <a:p>
                      <a:pPr algn="ctr" fontAlgn="ctr"/>
                      <a:r>
                        <a:rPr lang="en-US" sz="800" u="none" strike="noStrike" dirty="0" smtClean="0">
                          <a:effectLst/>
                          <a:latin typeface="Arial" panose="020B0604020202020204" pitchFamily="34" charset="0"/>
                          <a:cs typeface="Arial" panose="020B0604020202020204" pitchFamily="34" charset="0"/>
                        </a:rPr>
                        <a:t>PCS-A1</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sz="800" u="none" strike="noStrike" dirty="0" err="1">
                          <a:effectLst/>
                          <a:latin typeface="Arial" panose="020B0604020202020204" pitchFamily="34" charset="0"/>
                          <a:cs typeface="Arial" panose="020B0604020202020204" pitchFamily="34" charset="0"/>
                        </a:rPr>
                        <a:t>UUCCGAAUAAACUCCAGGCdTdT</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0.0018</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6.6</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-33.3</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0.0034</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4.6</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-28.8</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extLst>
                  <a:ext uri="{0D108BD9-81ED-4DB2-BD59-A6C34878D82A}">
                    <a16:rowId xmlns:a16="http://schemas.microsoft.com/office/drawing/2014/main" val="10002"/>
                  </a:ext>
                </a:extLst>
              </a:tr>
              <a:tr h="147258">
                <a:tc>
                  <a:txBody>
                    <a:bodyPr/>
                    <a:lstStyle/>
                    <a:p>
                      <a:pPr algn="ctr" fontAlgn="ctr"/>
                      <a:r>
                        <a:rPr lang="en-US" sz="800" u="none" strike="noStrike" dirty="0">
                          <a:effectLst/>
                          <a:latin typeface="Arial" panose="020B0604020202020204" pitchFamily="34" charset="0"/>
                          <a:cs typeface="Arial" panose="020B0604020202020204" pitchFamily="34" charset="0"/>
                        </a:rPr>
                        <a:t>siMAPK14</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sz="800" u="none" strike="noStrike" dirty="0" err="1">
                          <a:effectLst/>
                          <a:latin typeface="Arial" panose="020B0604020202020204" pitchFamily="34" charset="0"/>
                          <a:cs typeface="Arial" panose="020B0604020202020204" pitchFamily="34" charset="0"/>
                        </a:rPr>
                        <a:t>AACCGCAGUUCUCUGUAGGdTdT</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0.017</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smtClean="0">
                          <a:effectLst/>
                          <a:latin typeface="Arial" panose="020B0604020202020204" pitchFamily="34" charset="0"/>
                          <a:cs typeface="Arial" panose="020B0604020202020204" pitchFamily="34" charset="0"/>
                        </a:rPr>
                        <a:t>-8.0</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-35.0</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0.021</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4.3</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-28.3</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extLst>
                  <a:ext uri="{0D108BD9-81ED-4DB2-BD59-A6C34878D82A}">
                    <a16:rowId xmlns:a16="http://schemas.microsoft.com/office/drawing/2014/main" val="10003"/>
                  </a:ext>
                </a:extLst>
              </a:tr>
              <a:tr h="147258">
                <a:tc>
                  <a:txBody>
                    <a:bodyPr/>
                    <a:lstStyle/>
                    <a:p>
                      <a:pPr algn="ctr" fontAlgn="ctr"/>
                      <a:r>
                        <a:rPr lang="en-US"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siE6/E7</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sz="800" b="0" i="0" u="none" strike="noStrike" dirty="0" err="1"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UUGCAAUAUACACAGGUUAdTdT</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0.0085</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-4.6</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-27.8</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0.0167</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-3.7</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-23.9</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extLst>
                  <a:ext uri="{0D108BD9-81ED-4DB2-BD59-A6C34878D82A}">
                    <a16:rowId xmlns:a16="http://schemas.microsoft.com/office/drawing/2014/main" val="3523601408"/>
                  </a:ext>
                </a:extLst>
              </a:tr>
              <a:tr h="147258">
                <a:tc>
                  <a:txBody>
                    <a:bodyPr/>
                    <a:lstStyle/>
                    <a:p>
                      <a:pPr algn="ctr" fontAlgn="ctr"/>
                      <a:r>
                        <a:rPr lang="en-US" sz="800" u="none" strike="noStrike" dirty="0" smtClean="0">
                          <a:effectLst/>
                          <a:latin typeface="Arial" panose="020B0604020202020204" pitchFamily="34" charset="0"/>
                          <a:cs typeface="Arial" panose="020B0604020202020204" pitchFamily="34" charset="0"/>
                        </a:rPr>
                        <a:t>miR-67</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sz="800" u="none" strike="noStrike" dirty="0" err="1">
                          <a:effectLst/>
                          <a:latin typeface="Arial" panose="020B0604020202020204" pitchFamily="34" charset="0"/>
                          <a:cs typeface="Arial" panose="020B0604020202020204" pitchFamily="34" charset="0"/>
                        </a:rPr>
                        <a:t>UACUCUUUCUAGGAGGUUGUGAdTdT</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0.0133</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4.7</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-31.2</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0.2821</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3.4</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-27.0</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extLst>
                  <a:ext uri="{0D108BD9-81ED-4DB2-BD59-A6C34878D82A}">
                    <a16:rowId xmlns:a16="http://schemas.microsoft.com/office/drawing/2014/main" val="10004"/>
                  </a:ext>
                </a:extLst>
              </a:tr>
              <a:tr h="147258">
                <a:tc>
                  <a:txBody>
                    <a:bodyPr/>
                    <a:lstStyle/>
                    <a:p>
                      <a:pPr algn="ctr" fontAlgn="ctr"/>
                      <a:r>
                        <a:rPr lang="en-US" sz="800" u="none" strike="noStrike" dirty="0" err="1">
                          <a:effectLst/>
                          <a:latin typeface="Arial" panose="020B0604020202020204" pitchFamily="34" charset="0"/>
                          <a:cs typeface="Arial" panose="020B0604020202020204" pitchFamily="34" charset="0"/>
                        </a:rPr>
                        <a:t>siRL</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sz="800" u="none" strike="noStrike" dirty="0" err="1">
                          <a:effectLst/>
                          <a:latin typeface="Arial" panose="020B0604020202020204" pitchFamily="34" charset="0"/>
                          <a:cs typeface="Arial" panose="020B0604020202020204" pitchFamily="34" charset="0"/>
                        </a:rPr>
                        <a:t>GUAGGAGUAGUGAAAGGCCdTdT</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0.08</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5.2</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-34.2</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7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0.68</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u="none" strike="noStrike" dirty="0">
                          <a:effectLst/>
                          <a:latin typeface="Arial" panose="020B0604020202020204" pitchFamily="34" charset="0"/>
                          <a:cs typeface="Arial" panose="020B0604020202020204" pitchFamily="34" charset="0"/>
                        </a:rPr>
                        <a:t>-</a:t>
                      </a:r>
                      <a:r>
                        <a:rPr lang="en-US" altLang="ko-KR" sz="800" u="none" strike="noStrike" dirty="0" smtClean="0">
                          <a:effectLst/>
                          <a:latin typeface="Arial" panose="020B0604020202020204" pitchFamily="34" charset="0"/>
                          <a:cs typeface="Arial" panose="020B0604020202020204" pitchFamily="34" charset="0"/>
                        </a:rPr>
                        <a:t>3.2</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-28.8</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solidFill>
                      <a:schemeClr val="bg1">
                        <a:lumMod val="95000"/>
                      </a:schemeClr>
                    </a:solidFill>
                  </a:tcPr>
                </a:tc>
                <a:extLst>
                  <a:ext uri="{0D108BD9-81ED-4DB2-BD59-A6C34878D82A}">
                    <a16:rowId xmlns:a16="http://schemas.microsoft.com/office/drawing/2014/main" val="10005"/>
                  </a:ext>
                </a:extLst>
              </a:tr>
              <a:tr h="153051">
                <a:tc>
                  <a:txBody>
                    <a:bodyPr/>
                    <a:lstStyle/>
                    <a:p>
                      <a:pPr algn="ctr" fontAlgn="ctr"/>
                      <a:r>
                        <a:rPr lang="en-US"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siE6/E7-d</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err="1"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UAUACUUGUGUUUCUCUGCdTdT</a:t>
                      </a:r>
                      <a:endParaRPr lang="en-US"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0.012</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-2.6</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-29.2</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0.0066</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-1.3</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MS Gothic" panose="020B0609070205080204" pitchFamily="49" charset="-128"/>
                          <a:cs typeface="Arial" panose="020B0604020202020204" pitchFamily="34" charset="0"/>
                        </a:rPr>
                        <a:t>-25.0</a:t>
                      </a:r>
                      <a:endParaRPr lang="en-US" altLang="ko-KR" sz="800" b="0" i="0" u="none" strike="noStrike" dirty="0">
                        <a:solidFill>
                          <a:srgbClr val="000000"/>
                        </a:solidFill>
                        <a:effectLst/>
                        <a:latin typeface="Arial" panose="020B0604020202020204" pitchFamily="34" charset="0"/>
                        <a:ea typeface="MS Gothic" panose="020B0609070205080204" pitchFamily="49" charset="-128"/>
                        <a:cs typeface="Arial" panose="020B0604020202020204" pitchFamily="34" charset="0"/>
                      </a:endParaRPr>
                    </a:p>
                  </a:txBody>
                  <a:tcPr marL="5833" marR="5833" marT="5833" marB="0" anchor="ct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bl>
          </a:graphicData>
        </a:graphic>
      </p:graphicFrame>
      <p:sp>
        <p:nvSpPr>
          <p:cNvPr id="4" name="TextBox 3"/>
          <p:cNvSpPr txBox="1"/>
          <p:nvPr/>
        </p:nvSpPr>
        <p:spPr>
          <a:xfrm>
            <a:off x="341778" y="4949789"/>
            <a:ext cx="6154338" cy="254847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S3.</a:t>
            </a:r>
            <a:r>
              <a:rPr lang="en-US" altLang="ko-KR" sz="923" b="1" dirty="0">
                <a:latin typeface="Arial" panose="020B0604020202020204" pitchFamily="34" charset="0"/>
                <a:cs typeface="Arial" panose="020B0604020202020204" pitchFamily="34" charset="0"/>
              </a:rPr>
              <a:t> </a:t>
            </a:r>
            <a:r>
              <a:rPr lang="en-US" altLang="ko-KR" sz="923" b="1" dirty="0" smtClean="0">
                <a:latin typeface="Arial" panose="020B0604020202020204" pitchFamily="34" charset="0"/>
                <a:cs typeface="Arial" panose="020B0604020202020204" pitchFamily="34" charset="0"/>
              </a:rPr>
              <a:t>half </a:t>
            </a:r>
            <a:r>
              <a:rPr lang="en-US" altLang="ko-KR" sz="923" b="1" dirty="0">
                <a:latin typeface="Arial" panose="020B0604020202020204" pitchFamily="34" charset="0"/>
                <a:cs typeface="Arial" panose="020B0604020202020204" pitchFamily="34" charset="0"/>
              </a:rPr>
              <a:t>maximal inhibitory concentration (</a:t>
            </a:r>
            <a:r>
              <a:rPr lang="en-US" altLang="ko-KR" sz="923" b="1" dirty="0" smtClean="0">
                <a:latin typeface="Arial" panose="020B0604020202020204" pitchFamily="34" charset="0"/>
                <a:cs typeface="Arial" panose="020B0604020202020204" pitchFamily="34" charset="0"/>
              </a:rPr>
              <a:t>IC</a:t>
            </a:r>
            <a:r>
              <a:rPr lang="en-US" altLang="ko-KR" sz="923" b="1" baseline="-25000" dirty="0" smtClean="0">
                <a:latin typeface="Arial" panose="020B0604020202020204" pitchFamily="34" charset="0"/>
                <a:cs typeface="Arial" panose="020B0604020202020204" pitchFamily="34" charset="0"/>
              </a:rPr>
              <a:t>50</a:t>
            </a:r>
            <a:r>
              <a:rPr lang="en-US" altLang="ko-KR" sz="923" b="1" dirty="0" smtClean="0">
                <a:latin typeface="Arial" panose="020B0604020202020204" pitchFamily="34" charset="0"/>
                <a:cs typeface="Arial" panose="020B0604020202020204" pitchFamily="34" charset="0"/>
              </a:rPr>
              <a:t>) of siRNA </a:t>
            </a:r>
            <a:r>
              <a:rPr lang="en-US" altLang="ko-KR" sz="923" b="1" dirty="0">
                <a:latin typeface="Arial" panose="020B0604020202020204" pitchFamily="34" charset="0"/>
                <a:cs typeface="Arial" panose="020B0604020202020204" pitchFamily="34" charset="0"/>
              </a:rPr>
              <a:t>and </a:t>
            </a:r>
            <a:r>
              <a:rPr lang="en-US" altLang="ko-KR" sz="923" b="1" dirty="0" smtClean="0">
                <a:latin typeface="Arial" panose="020B0604020202020204" pitchFamily="34" charset="0"/>
                <a:cs typeface="Arial" panose="020B0604020202020204" pitchFamily="34" charset="0"/>
              </a:rPr>
              <a:t>siRNA-6Ø with </a:t>
            </a:r>
            <a:r>
              <a:rPr lang="en-US" altLang="ko-KR" sz="923" b="1" dirty="0">
                <a:latin typeface="Arial" panose="020B0604020202020204" pitchFamily="34" charset="0"/>
                <a:cs typeface="Arial" panose="020B0604020202020204" pitchFamily="34" charset="0"/>
              </a:rPr>
              <a:t>their free energies of transitional nucleation </a:t>
            </a:r>
            <a:r>
              <a:rPr lang="en-US" altLang="ko-KR" sz="923" b="1" dirty="0" smtClean="0">
                <a:latin typeface="Arial" panose="020B0604020202020204" pitchFamily="34" charset="0"/>
                <a:cs typeface="Arial" panose="020B0604020202020204" pitchFamily="34" charset="0"/>
              </a:rPr>
              <a:t>(</a:t>
            </a:r>
            <a:r>
              <a:rPr lang="en-US" altLang="ko-KR" sz="920" b="1" dirty="0">
                <a:latin typeface="Symbol" panose="05050102010706020507" pitchFamily="18" charset="2"/>
                <a:cs typeface="Arial" pitchFamily="34" charset="0"/>
              </a:rPr>
              <a:t>D</a:t>
            </a:r>
            <a:r>
              <a:rPr lang="en-US" altLang="ko-KR" sz="923" b="1" dirty="0" smtClean="0">
                <a:latin typeface="Arial" panose="020B0604020202020204" pitchFamily="34" charset="0"/>
                <a:cs typeface="Arial" panose="020B0604020202020204" pitchFamily="34" charset="0"/>
              </a:rPr>
              <a:t>G[2:6</a:t>
            </a:r>
            <a:r>
              <a:rPr lang="en-US" altLang="ko-KR" sz="923" b="1" dirty="0">
                <a:latin typeface="Arial" panose="020B0604020202020204" pitchFamily="34" charset="0"/>
                <a:cs typeface="Arial" panose="020B0604020202020204" pitchFamily="34" charset="0"/>
              </a:rPr>
              <a:t>]). </a:t>
            </a:r>
            <a:r>
              <a:rPr lang="en-US" altLang="ko-KR" sz="923" dirty="0" smtClean="0">
                <a:latin typeface="Arial" panose="020B0604020202020204" pitchFamily="34" charset="0"/>
                <a:ea typeface="바탕" panose="02030600000101010101" pitchFamily="18" charset="-127"/>
                <a:cs typeface="Arial" panose="020B0604020202020204" pitchFamily="34" charset="0"/>
              </a:rPr>
              <a:t>Experimentally derived</a:t>
            </a:r>
            <a:r>
              <a:rPr lang="en-US" altLang="ko-KR" sz="923" dirty="0" smtClean="0">
                <a:latin typeface="Arial" panose="020B0604020202020204" pitchFamily="34" charset="0"/>
                <a:cs typeface="Arial" panose="020B0604020202020204" pitchFamily="34" charset="0"/>
              </a:rPr>
              <a:t> values of on-target </a:t>
            </a:r>
            <a:r>
              <a:rPr lang="en-US" altLang="ko-KR" sz="923" dirty="0">
                <a:latin typeface="Arial" panose="020B0604020202020204" pitchFamily="34" charset="0"/>
                <a:cs typeface="Arial" panose="020B0604020202020204" pitchFamily="34" charset="0"/>
              </a:rPr>
              <a:t>efficiency </a:t>
            </a:r>
            <a:r>
              <a:rPr lang="en-US" altLang="ko-KR" sz="923" dirty="0" smtClean="0">
                <a:latin typeface="Arial" panose="020B0604020202020204" pitchFamily="34" charset="0"/>
                <a:cs typeface="Arial" panose="020B0604020202020204" pitchFamily="34" charset="0"/>
              </a:rPr>
              <a:t>were used for the comparison between </a:t>
            </a:r>
            <a:r>
              <a:rPr lang="en-US" altLang="ko-KR" sz="923" dirty="0">
                <a:latin typeface="Arial" panose="020B0604020202020204" pitchFamily="34" charset="0"/>
                <a:cs typeface="Arial" panose="020B0604020202020204" pitchFamily="34" charset="0"/>
              </a:rPr>
              <a:t>the unmodified (siRNA or WT</a:t>
            </a:r>
            <a:r>
              <a:rPr lang="en-US" altLang="ko-KR" sz="923" dirty="0" smtClean="0">
                <a:latin typeface="Arial" panose="020B0604020202020204" pitchFamily="34" charset="0"/>
                <a:cs typeface="Arial" panose="020B0604020202020204" pitchFamily="34" charset="0"/>
              </a:rPr>
              <a:t>) and the modified (siRNA-6</a:t>
            </a:r>
            <a:r>
              <a:rPr lang="en-US" altLang="ko-KR" sz="923" dirty="0" smtClean="0">
                <a:latin typeface="Arial" panose="020B0604020202020204" pitchFamily="34" charset="0"/>
                <a:ea typeface="바탕" panose="02030600000101010101" pitchFamily="18" charset="-127"/>
                <a:cs typeface="Arial" panose="020B0604020202020204" pitchFamily="34" charset="0"/>
              </a:rPr>
              <a:t>Ø</a:t>
            </a:r>
            <a:r>
              <a:rPr lang="en-US" altLang="ko-KR" sz="923" dirty="0" smtClean="0">
                <a:latin typeface="Arial" panose="020B0604020202020204" pitchFamily="34" charset="0"/>
                <a:cs typeface="Arial" panose="020B0604020202020204" pitchFamily="34" charset="0"/>
              </a:rPr>
              <a:t>). Half maximal inhibitory concentration (IC</a:t>
            </a:r>
            <a:r>
              <a:rPr lang="en-US" altLang="ko-KR" sz="923" baseline="-25000" dirty="0" smtClean="0">
                <a:latin typeface="Arial" panose="020B0604020202020204" pitchFamily="34" charset="0"/>
                <a:cs typeface="Arial" panose="020B0604020202020204" pitchFamily="34" charset="0"/>
              </a:rPr>
              <a:t>50</a:t>
            </a:r>
            <a:r>
              <a:rPr lang="en-US" altLang="ko-KR" sz="923" dirty="0" smtClean="0">
                <a:latin typeface="Arial" panose="020B0604020202020204" pitchFamily="34" charset="0"/>
                <a:cs typeface="Arial" panose="020B0604020202020204" pitchFamily="34" charset="0"/>
              </a:rPr>
              <a:t>, indicated as </a:t>
            </a:r>
            <a:r>
              <a:rPr lang="en-US" altLang="ko-KR" sz="923" dirty="0" err="1" smtClean="0">
                <a:latin typeface="Arial" panose="020B0604020202020204" pitchFamily="34" charset="0"/>
                <a:cs typeface="Arial" panose="020B0604020202020204" pitchFamily="34" charset="0"/>
              </a:rPr>
              <a:t>nM</a:t>
            </a:r>
            <a:r>
              <a:rPr lang="en-US" altLang="ko-KR" sz="923" dirty="0" smtClean="0">
                <a:latin typeface="Arial" panose="020B0604020202020204" pitchFamily="34" charset="0"/>
                <a:cs typeface="Arial" panose="020B0604020202020204" pitchFamily="34" charset="0"/>
              </a:rPr>
              <a:t> scale) for on-target repression (repression of perfect match sites in the case of miRNA) were retrieved from previous studies</a:t>
            </a:r>
            <a:r>
              <a:rPr lang="en-US" altLang="ko-KR" sz="923" dirty="0">
                <a:latin typeface="Arial" panose="020B0604020202020204" pitchFamily="34" charset="0"/>
                <a:cs typeface="Arial" panose="020B0604020202020204" pitchFamily="34" charset="0"/>
              </a:rPr>
              <a:t> (Lee, et al., 2015)</a:t>
            </a:r>
            <a:r>
              <a:rPr lang="en-US" altLang="ko-KR" sz="923" dirty="0" smtClean="0">
                <a:latin typeface="Arial" panose="020B0604020202020204" pitchFamily="34" charset="0"/>
                <a:cs typeface="Arial" panose="020B0604020202020204" pitchFamily="34" charset="0"/>
              </a:rPr>
              <a:t> or experimental results performed in Supplementary Fig. S3A-B. The IC</a:t>
            </a:r>
            <a:r>
              <a:rPr lang="en-US" altLang="ko-KR" sz="923" baseline="-25000" dirty="0" smtClean="0">
                <a:latin typeface="Arial" panose="020B0604020202020204" pitchFamily="34" charset="0"/>
                <a:cs typeface="Arial" panose="020B0604020202020204" pitchFamily="34" charset="0"/>
              </a:rPr>
              <a:t>50</a:t>
            </a:r>
            <a:r>
              <a:rPr lang="en-US" altLang="ko-KR" sz="923" dirty="0" smtClean="0">
                <a:latin typeface="Arial" panose="020B0604020202020204" pitchFamily="34" charset="0"/>
                <a:cs typeface="Arial" panose="020B0604020202020204" pitchFamily="34" charset="0"/>
              </a:rPr>
              <a:t>  values were compared with free energies, which were </a:t>
            </a:r>
            <a:r>
              <a:rPr lang="en-US" altLang="ko-KR" sz="923" dirty="0">
                <a:latin typeface="Arial" panose="020B0604020202020204" pitchFamily="34" charset="0"/>
                <a:cs typeface="Arial" panose="020B0604020202020204" pitchFamily="34" charset="0"/>
              </a:rPr>
              <a:t>calculated </a:t>
            </a:r>
            <a:r>
              <a:rPr lang="en-US" altLang="ko-KR" sz="923" dirty="0" smtClean="0">
                <a:latin typeface="Arial" panose="020B0604020202020204" pitchFamily="34" charset="0"/>
                <a:cs typeface="Arial" panose="020B0604020202020204" pitchFamily="34" charset="0"/>
              </a:rPr>
              <a:t>by </a:t>
            </a:r>
            <a:r>
              <a:rPr lang="en-US" altLang="ko-KR" sz="923" dirty="0" err="1" smtClean="0">
                <a:latin typeface="Arial" panose="020B0604020202020204" pitchFamily="34" charset="0"/>
                <a:cs typeface="Arial" panose="020B0604020202020204" pitchFamily="34" charset="0"/>
              </a:rPr>
              <a:t>RNAduplex</a:t>
            </a:r>
            <a:r>
              <a:rPr lang="en-US" altLang="ko-KR" sz="923" dirty="0" smtClean="0">
                <a:latin typeface="Arial" panose="020B0604020202020204" pitchFamily="34" charset="0"/>
                <a:cs typeface="Arial" panose="020B0604020202020204" pitchFamily="34" charset="0"/>
              </a:rPr>
              <a:t> </a:t>
            </a:r>
            <a:r>
              <a:rPr lang="en-US" altLang="ko-KR" sz="923" dirty="0">
                <a:latin typeface="Arial" panose="020B0604020202020204" pitchFamily="34" charset="0"/>
                <a:cs typeface="Arial" panose="020B0604020202020204" pitchFamily="34" charset="0"/>
              </a:rPr>
              <a:t>f</a:t>
            </a:r>
            <a:r>
              <a:rPr lang="en-US" altLang="ko-KR" sz="923" dirty="0" smtClean="0">
                <a:latin typeface="Arial" panose="020B0604020202020204" pitchFamily="34" charset="0"/>
                <a:cs typeface="Arial" panose="020B0604020202020204" pitchFamily="34" charset="0"/>
              </a:rPr>
              <a:t>or transitional </a:t>
            </a:r>
            <a:r>
              <a:rPr lang="en-US" altLang="ko-KR" sz="923" dirty="0">
                <a:latin typeface="Arial" panose="020B0604020202020204" pitchFamily="34" charset="0"/>
                <a:cs typeface="Arial" panose="020B0604020202020204" pitchFamily="34" charset="0"/>
              </a:rPr>
              <a:t>nucleation </a:t>
            </a:r>
            <a:r>
              <a:rPr lang="en-US" altLang="ko-KR" sz="923" dirty="0" smtClean="0">
                <a:latin typeface="Arial" panose="020B0604020202020204" pitchFamily="34" charset="0"/>
                <a:cs typeface="Arial" panose="020B0604020202020204" pitchFamily="34" charset="0"/>
              </a:rPr>
              <a:t>(</a:t>
            </a:r>
            <a:r>
              <a:rPr lang="en-US" altLang="ko-KR" sz="920" dirty="0">
                <a:latin typeface="Symbol" panose="05050102010706020507" pitchFamily="18" charset="2"/>
                <a:cs typeface="Arial" pitchFamily="34" charset="0"/>
              </a:rPr>
              <a:t>D</a:t>
            </a:r>
            <a:r>
              <a:rPr lang="en-US" altLang="ko-KR" sz="923" dirty="0" smtClean="0">
                <a:latin typeface="Arial" panose="020B0604020202020204" pitchFamily="34" charset="0"/>
                <a:ea typeface="바탕" panose="02030600000101010101" pitchFamily="18" charset="-127"/>
                <a:cs typeface="Arial" panose="020B0604020202020204" pitchFamily="34" charset="0"/>
              </a:rPr>
              <a:t>G</a:t>
            </a:r>
            <a:r>
              <a:rPr lang="en-US" altLang="ko-KR" sz="923" dirty="0" smtClean="0">
                <a:latin typeface="Arial" panose="020B0604020202020204" pitchFamily="34" charset="0"/>
                <a:cs typeface="Arial" panose="020B0604020202020204" pitchFamily="34" charset="0"/>
              </a:rPr>
              <a:t>[2:6]; siR</a:t>
            </a:r>
            <a:r>
              <a:rPr lang="en-US" altLang="ko-KR" sz="920" dirty="0" smtClean="0">
                <a:latin typeface="Arial" panose="020B0604020202020204" pitchFamily="34" charset="0"/>
                <a:cs typeface="Arial" panose="020B0604020202020204" pitchFamily="34" charset="0"/>
              </a:rPr>
              <a:t>NA, </a:t>
            </a:r>
            <a:r>
              <a:rPr lang="en-US" altLang="ko-KR" sz="920" dirty="0">
                <a:latin typeface="Symbol" panose="05050102010706020507" pitchFamily="18" charset="2"/>
                <a:cs typeface="Arial" pitchFamily="34" charset="0"/>
              </a:rPr>
              <a:t>D</a:t>
            </a:r>
            <a:r>
              <a:rPr lang="en-US" altLang="ko-KR" sz="920" dirty="0" smtClean="0">
                <a:latin typeface="Arial" panose="020B0604020202020204" pitchFamily="34" charset="0"/>
                <a:ea typeface="바탕" panose="02030600000101010101" pitchFamily="18" charset="-127"/>
                <a:cs typeface="Arial" panose="020B0604020202020204" pitchFamily="34" charset="0"/>
              </a:rPr>
              <a:t>G</a:t>
            </a:r>
            <a:r>
              <a:rPr lang="en-US" altLang="ko-KR" sz="920" dirty="0" smtClean="0">
                <a:latin typeface="Arial" panose="020B0604020202020204" pitchFamily="34" charset="0"/>
                <a:cs typeface="Arial" panose="020B0604020202020204" pitchFamily="34" charset="0"/>
              </a:rPr>
              <a:t>[2:5]; </a:t>
            </a:r>
            <a:r>
              <a:rPr lang="en-US" altLang="ko-KR" sz="920" dirty="0">
                <a:latin typeface="Arial" panose="020B0604020202020204" pitchFamily="34" charset="0"/>
                <a:cs typeface="Arial" panose="020B0604020202020204" pitchFamily="34" charset="0"/>
              </a:rPr>
              <a:t>siRNA-6</a:t>
            </a:r>
            <a:r>
              <a:rPr lang="en-US" altLang="ko-KR" sz="920" dirty="0">
                <a:latin typeface="Arial" panose="020B0604020202020204" pitchFamily="34" charset="0"/>
                <a:ea typeface="바탕" panose="02030600000101010101" pitchFamily="18" charset="-127"/>
                <a:cs typeface="Arial" panose="020B0604020202020204" pitchFamily="34" charset="0"/>
              </a:rPr>
              <a:t>Ø</a:t>
            </a:r>
            <a:r>
              <a:rPr lang="en-US" altLang="ko-KR" sz="920"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and total free energy </a:t>
            </a:r>
            <a:r>
              <a:rPr lang="en-US" altLang="ko-KR" sz="920" dirty="0" smtClean="0">
                <a:latin typeface="Arial" panose="020B0604020202020204" pitchFamily="34" charset="0"/>
                <a:cs typeface="Arial" panose="020B0604020202020204" pitchFamily="34" charset="0"/>
              </a:rPr>
              <a:t>(</a:t>
            </a:r>
            <a:r>
              <a:rPr lang="en-US" altLang="ko-KR" sz="920" dirty="0" err="1">
                <a:latin typeface="Symbol" panose="05050102010706020507" pitchFamily="18" charset="2"/>
                <a:cs typeface="Arial" pitchFamily="34" charset="0"/>
              </a:rPr>
              <a:t>D</a:t>
            </a:r>
            <a:r>
              <a:rPr lang="en-US" altLang="ko-KR" sz="920" dirty="0" err="1" smtClean="0">
                <a:latin typeface="Arial" panose="020B0604020202020204" pitchFamily="34" charset="0"/>
                <a:ea typeface="바탕" panose="02030600000101010101" pitchFamily="18" charset="-127"/>
                <a:cs typeface="Arial" panose="020B0604020202020204" pitchFamily="34" charset="0"/>
              </a:rPr>
              <a:t>G</a:t>
            </a:r>
            <a:r>
              <a:rPr lang="en-US" altLang="ko-KR" sz="920" baseline="-25000" dirty="0" err="1" smtClean="0">
                <a:latin typeface="Arial" panose="020B0604020202020204" pitchFamily="34" charset="0"/>
                <a:ea typeface="바탕" panose="02030600000101010101" pitchFamily="18" charset="-127"/>
                <a:cs typeface="Arial" panose="020B0604020202020204" pitchFamily="34" charset="0"/>
              </a:rPr>
              <a:t>t</a:t>
            </a:r>
            <a:r>
              <a:rPr lang="en-US" altLang="ko-KR" sz="923" dirty="0" smtClean="0">
                <a:latin typeface="Arial" panose="020B0604020202020204" pitchFamily="34" charset="0"/>
                <a:cs typeface="Arial" panose="020B0604020202020204" pitchFamily="34" charset="0"/>
              </a:rPr>
              <a:t>).</a:t>
            </a:r>
            <a:r>
              <a:rPr lang="en-US" altLang="ko-KR" sz="923" dirty="0">
                <a:latin typeface="Arial" panose="020B0604020202020204" pitchFamily="34" charset="0"/>
                <a:cs typeface="Arial" panose="020B0604020202020204" pitchFamily="34" charset="0"/>
              </a:rPr>
              <a:t> </a:t>
            </a:r>
            <a:r>
              <a:rPr lang="en-US" altLang="ko-KR" sz="923" dirty="0" smtClean="0">
                <a:latin typeface="Arial" panose="020B0604020202020204" pitchFamily="34" charset="0"/>
                <a:cs typeface="Arial" panose="020B0604020202020204" pitchFamily="34" charset="0"/>
              </a:rPr>
              <a:t>Details of methods are described in Materials and methods section.</a:t>
            </a:r>
            <a:r>
              <a:rPr lang="el-GR" altLang="ko-KR" sz="923" dirty="0" smtClean="0">
                <a:latin typeface="Arial" panose="020B0604020202020204" pitchFamily="34" charset="0"/>
                <a:cs typeface="Arial" panose="020B0604020202020204" pitchFamily="34" charset="0"/>
              </a:rPr>
              <a:t> </a:t>
            </a:r>
            <a:r>
              <a:rPr lang="en-US" altLang="ko-KR" sz="923" dirty="0" smtClean="0">
                <a:latin typeface="Arial" panose="020B0604020202020204" pitchFamily="34" charset="0"/>
                <a:cs typeface="Arial" panose="020B0604020202020204" pitchFamily="34" charset="0"/>
              </a:rPr>
              <a:t>All free energy values were </a:t>
            </a:r>
            <a:r>
              <a:rPr lang="en-US" altLang="ko-KR" sz="923" dirty="0" err="1" smtClean="0">
                <a:latin typeface="Arial" panose="020B0604020202020204" pitchFamily="34" charset="0"/>
                <a:cs typeface="Arial" panose="020B0604020202020204" pitchFamily="34" charset="0"/>
              </a:rPr>
              <a:t>indicasted</a:t>
            </a:r>
            <a:r>
              <a:rPr lang="en-US" altLang="ko-KR" sz="923" dirty="0" smtClean="0">
                <a:latin typeface="Arial" panose="020B0604020202020204" pitchFamily="34" charset="0"/>
                <a:cs typeface="Arial" panose="020B0604020202020204" pitchFamily="34" charset="0"/>
              </a:rPr>
              <a:t> as kcal mol</a:t>
            </a:r>
            <a:r>
              <a:rPr lang="en-US" altLang="ko-KR" sz="923" baseline="30000" dirty="0" smtClean="0">
                <a:latin typeface="Arial" panose="020B0604020202020204" pitchFamily="34" charset="0"/>
                <a:cs typeface="Arial" panose="020B0604020202020204" pitchFamily="34" charset="0"/>
              </a:rPr>
              <a:t>-1</a:t>
            </a:r>
            <a:r>
              <a:rPr lang="en-US" altLang="ko-KR" sz="923" dirty="0" smtClean="0">
                <a:latin typeface="Arial" panose="020B0604020202020204" pitchFamily="34" charset="0"/>
                <a:cs typeface="Arial" panose="020B0604020202020204" pitchFamily="34" charset="0"/>
              </a:rPr>
              <a:t>. </a:t>
            </a:r>
            <a:r>
              <a:rPr lang="en-US" altLang="ko-KR" sz="923" dirty="0" err="1" smtClean="0">
                <a:latin typeface="Arial" panose="020B0604020202020204" pitchFamily="34" charset="0"/>
                <a:cs typeface="Arial" panose="020B0604020202020204" pitchFamily="34" charset="0"/>
              </a:rPr>
              <a:t>dT</a:t>
            </a:r>
            <a:r>
              <a:rPr lang="en-US" altLang="ko-KR" sz="923" dirty="0" smtClean="0">
                <a:latin typeface="Arial" panose="020B0604020202020204" pitchFamily="34" charset="0"/>
                <a:cs typeface="Arial" panose="020B0604020202020204" pitchFamily="34" charset="0"/>
              </a:rPr>
              <a:t> in guide strand sequence denotes thymine </a:t>
            </a:r>
            <a:r>
              <a:rPr lang="en-US" altLang="ko-KR" sz="923" dirty="0" err="1" smtClean="0">
                <a:latin typeface="Arial" panose="020B0604020202020204" pitchFamily="34" charset="0"/>
                <a:cs typeface="Arial" panose="020B0604020202020204" pitchFamily="34" charset="0"/>
              </a:rPr>
              <a:t>deoxynucleotide</a:t>
            </a:r>
            <a:r>
              <a:rPr lang="en-US" altLang="ko-KR" sz="923" dirty="0" smtClean="0">
                <a:latin typeface="Arial" panose="020B0604020202020204" pitchFamily="34" charset="0"/>
                <a:cs typeface="Arial" panose="020B0604020202020204" pitchFamily="34" charset="0"/>
              </a:rPr>
              <a:t> overhangs.</a:t>
            </a:r>
            <a:r>
              <a:rPr lang="el-GR" altLang="ko-KR" sz="923" dirty="0">
                <a:latin typeface="Arial" panose="020B0604020202020204" pitchFamily="34" charset="0"/>
                <a:cs typeface="Arial" panose="020B0604020202020204" pitchFamily="34" charset="0"/>
              </a:rPr>
              <a:t> </a:t>
            </a:r>
            <a:endParaRPr lang="ko-KR" altLang="en-US" sz="923" dirty="0" smtClean="0">
              <a:latin typeface="Arial" panose="020B0604020202020204" pitchFamily="34" charset="0"/>
              <a:cs typeface="Arial" panose="020B0604020202020204" pitchFamily="34" charset="0"/>
            </a:endParaRPr>
          </a:p>
          <a:p>
            <a:pPr algn="just"/>
            <a:endParaRPr lang="en-US" altLang="ko-KR" sz="923" dirty="0" smtClean="0">
              <a:latin typeface="Arial" panose="020B0604020202020204" pitchFamily="34" charset="0"/>
              <a:cs typeface="Arial" panose="020B0604020202020204" pitchFamily="34" charset="0"/>
            </a:endParaRPr>
          </a:p>
          <a:p>
            <a:pPr algn="just"/>
            <a:endParaRPr lang="en-US" altLang="ko-KR" sz="923" dirty="0">
              <a:latin typeface="Arial" panose="020B0604020202020204" pitchFamily="34" charset="0"/>
              <a:cs typeface="Arial" panose="020B0604020202020204" pitchFamily="34" charset="0"/>
            </a:endParaRPr>
          </a:p>
        </p:txBody>
      </p:sp>
      <p:sp>
        <p:nvSpPr>
          <p:cNvPr id="5" name="TextBox 4"/>
          <p:cNvSpPr txBox="1"/>
          <p:nvPr/>
        </p:nvSpPr>
        <p:spPr>
          <a:xfrm>
            <a:off x="99220" y="20827"/>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S3</a:t>
            </a:r>
            <a:endParaRPr lang="ko-KR" altLang="en-US" sz="1292"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230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6311" y="118632"/>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S4</a:t>
            </a:r>
            <a:endParaRPr lang="ko-KR" altLang="en-US" sz="1292" b="1" dirty="0">
              <a:latin typeface="Arial" panose="020B0604020202020204" pitchFamily="34" charset="0"/>
              <a:cs typeface="Arial" panose="020B0604020202020204" pitchFamily="34" charset="0"/>
            </a:endParaRPr>
          </a:p>
        </p:txBody>
      </p:sp>
      <p:graphicFrame>
        <p:nvGraphicFramePr>
          <p:cNvPr id="2" name="표 1"/>
          <p:cNvGraphicFramePr>
            <a:graphicFrameLocks noGrp="1"/>
          </p:cNvGraphicFramePr>
          <p:nvPr>
            <p:extLst>
              <p:ext uri="{D42A27DB-BD31-4B8C-83A1-F6EECF244321}">
                <p14:modId xmlns:p14="http://schemas.microsoft.com/office/powerpoint/2010/main" val="2867043613"/>
              </p:ext>
            </p:extLst>
          </p:nvPr>
        </p:nvGraphicFramePr>
        <p:xfrm>
          <a:off x="658792" y="600129"/>
          <a:ext cx="5540416" cy="8454791"/>
        </p:xfrm>
        <a:graphic>
          <a:graphicData uri="http://schemas.openxmlformats.org/drawingml/2006/table">
            <a:tbl>
              <a:tblPr>
                <a:tableStyleId>{5C22544A-7EE6-4342-B048-85BDC9FD1C3A}</a:tableStyleId>
              </a:tblPr>
              <a:tblGrid>
                <a:gridCol w="424941">
                  <a:extLst>
                    <a:ext uri="{9D8B030D-6E8A-4147-A177-3AD203B41FA5}">
                      <a16:colId xmlns:a16="http://schemas.microsoft.com/office/drawing/2014/main" val="1210726689"/>
                    </a:ext>
                  </a:extLst>
                </a:gridCol>
                <a:gridCol w="1495385">
                  <a:extLst>
                    <a:ext uri="{9D8B030D-6E8A-4147-A177-3AD203B41FA5}">
                      <a16:colId xmlns:a16="http://schemas.microsoft.com/office/drawing/2014/main" val="918203502"/>
                    </a:ext>
                  </a:extLst>
                </a:gridCol>
                <a:gridCol w="424941">
                  <a:extLst>
                    <a:ext uri="{9D8B030D-6E8A-4147-A177-3AD203B41FA5}">
                      <a16:colId xmlns:a16="http://schemas.microsoft.com/office/drawing/2014/main" val="386742798"/>
                    </a:ext>
                  </a:extLst>
                </a:gridCol>
                <a:gridCol w="424941">
                  <a:extLst>
                    <a:ext uri="{9D8B030D-6E8A-4147-A177-3AD203B41FA5}">
                      <a16:colId xmlns:a16="http://schemas.microsoft.com/office/drawing/2014/main" val="383002948"/>
                    </a:ext>
                  </a:extLst>
                </a:gridCol>
                <a:gridCol w="424941">
                  <a:extLst>
                    <a:ext uri="{9D8B030D-6E8A-4147-A177-3AD203B41FA5}">
                      <a16:colId xmlns:a16="http://schemas.microsoft.com/office/drawing/2014/main" val="2714563562"/>
                    </a:ext>
                  </a:extLst>
                </a:gridCol>
                <a:gridCol w="1495385">
                  <a:extLst>
                    <a:ext uri="{9D8B030D-6E8A-4147-A177-3AD203B41FA5}">
                      <a16:colId xmlns:a16="http://schemas.microsoft.com/office/drawing/2014/main" val="3770200662"/>
                    </a:ext>
                  </a:extLst>
                </a:gridCol>
                <a:gridCol w="424941">
                  <a:extLst>
                    <a:ext uri="{9D8B030D-6E8A-4147-A177-3AD203B41FA5}">
                      <a16:colId xmlns:a16="http://schemas.microsoft.com/office/drawing/2014/main" val="3899299207"/>
                    </a:ext>
                  </a:extLst>
                </a:gridCol>
                <a:gridCol w="424941">
                  <a:extLst>
                    <a:ext uri="{9D8B030D-6E8A-4147-A177-3AD203B41FA5}">
                      <a16:colId xmlns:a16="http://schemas.microsoft.com/office/drawing/2014/main" val="3604940534"/>
                    </a:ext>
                  </a:extLst>
                </a:gridCol>
              </a:tblGrid>
              <a:tr h="232615">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ID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g</a:t>
                      </a:r>
                      <a:r>
                        <a:rPr lang="en-US" sz="600" b="1" u="none" strike="noStrike" dirty="0" smtClean="0">
                          <a:solidFill>
                            <a:schemeClr val="bg1"/>
                          </a:solidFill>
                          <a:effectLst/>
                          <a:latin typeface="Arial" panose="020B0604020202020204" pitchFamily="34" charset="0"/>
                          <a:cs typeface="Arial" panose="020B0604020202020204" pitchFamily="34" charset="0"/>
                        </a:rPr>
                        <a:t>uide </a:t>
                      </a:r>
                      <a:r>
                        <a:rPr lang="en-US" sz="600" b="1" u="none" strike="noStrike" dirty="0">
                          <a:solidFill>
                            <a:schemeClr val="bg1"/>
                          </a:solidFill>
                          <a:effectLst/>
                          <a:latin typeface="Arial" panose="020B0604020202020204" pitchFamily="34" charset="0"/>
                          <a:cs typeface="Arial" panose="020B0604020202020204" pitchFamily="34" charset="0"/>
                        </a:rPr>
                        <a:t>s</a:t>
                      </a:r>
                      <a:r>
                        <a:rPr lang="en-US" sz="600" b="1" u="none" strike="noStrike" dirty="0" smtClean="0">
                          <a:solidFill>
                            <a:schemeClr val="bg1"/>
                          </a:solidFill>
                          <a:effectLst/>
                          <a:latin typeface="Arial" panose="020B0604020202020204" pitchFamily="34" charset="0"/>
                          <a:cs typeface="Arial" panose="020B0604020202020204" pitchFamily="34" charset="0"/>
                        </a:rPr>
                        <a:t>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NIA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ID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g</a:t>
                      </a:r>
                      <a:r>
                        <a:rPr lang="en-US" sz="600" b="1" u="none" strike="noStrike" dirty="0" smtClean="0">
                          <a:solidFill>
                            <a:schemeClr val="bg1"/>
                          </a:solidFill>
                          <a:effectLst/>
                          <a:latin typeface="Arial" panose="020B0604020202020204" pitchFamily="34" charset="0"/>
                          <a:cs typeface="Arial" panose="020B0604020202020204" pitchFamily="34" charset="0"/>
                        </a:rPr>
                        <a:t>uide </a:t>
                      </a:r>
                      <a:r>
                        <a:rPr lang="en-US" sz="600" b="1" u="none" strike="noStrike" dirty="0">
                          <a:solidFill>
                            <a:schemeClr val="bg1"/>
                          </a:solidFill>
                          <a:effectLst/>
                          <a:latin typeface="Arial" panose="020B0604020202020204" pitchFamily="34" charset="0"/>
                          <a:cs typeface="Arial" panose="020B0604020202020204" pitchFamily="34" charset="0"/>
                        </a:rPr>
                        <a:t>s</a:t>
                      </a:r>
                      <a:r>
                        <a:rPr lang="en-US" sz="600" b="1" u="none" strike="noStrike" dirty="0" smtClean="0">
                          <a:solidFill>
                            <a:schemeClr val="bg1"/>
                          </a:solidFill>
                          <a:effectLst/>
                          <a:latin typeface="Arial" panose="020B0604020202020204" pitchFamily="34" charset="0"/>
                          <a:cs typeface="Arial" panose="020B0604020202020204" pitchFamily="34" charset="0"/>
                        </a:rPr>
                        <a:t>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NIA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66457109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17495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UGGCCCAUAGACCCCAGAAaa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18055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UACCGGAUAAGGGACUGAUat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0.991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73386209"/>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17631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UGCCCCUUUUCGUCGAUGUtt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UAGGCGCCGAAGCUCUUGCag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31547880"/>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18026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UGGGGCAGUAGUAGGAUAUgt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UAGGCGCUGCUUCUUGCCCtg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0.933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17884887"/>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19462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UGGCCCCGGUGCAAAGGCAtg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UGGUCGGUUUUGGUUGCUGgc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809774201"/>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19470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UGGCCCAUCAAAUGGGAAGtt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UGGUCGUCUCUUUUCCUUGca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1.098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04605780"/>
                  </a:ext>
                </a:extLst>
              </a:tr>
              <a:tr h="8535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17193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UGCCGCCCGCCGACUCCUCct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UGACGGAACUAAUAUUAGGat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40392962"/>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16954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UCGCCCUCGUCCACCAGUGtc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UGCGAGGGACUUUUACUCCtt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0.887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761039983"/>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17042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UGGCCGAAACUCUUUUCUCat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19569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UCGGUCCCGAAGUCCUUGAgc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0.613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13720403"/>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17520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UCCGGCAUGGCCUCUCAUCca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UGGACGGCUUGCACACCAUgc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93597736"/>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17730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UCCGCCUUCAUAUGGUGUUcc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19823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UCGAGCCGGGUGAAGGAGUat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139675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18246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UGGCCGUAGCACCCUGGAAtg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UCACGCCUGAGUCCUCACCat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0.946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9189989"/>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19162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UCCGGCUCCAGCACCUCCAcc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17807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UUCCCACGGAGUCCCUUUCtt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0.893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1177099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19163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UCCGCCAGCUCCACUGCGUcc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18501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UUCCCAACUUGUCUACAUUag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0.938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35455185"/>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19514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UCCGGCAAACCGAAGAACUtc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UUCCCUCCAUUCUUUCGCAgc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0.727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526371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19625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UCCGCCCGGUUCAUGGUCUtg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19091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UCUCCGCUGCUUUGCUUGUct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0.626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02531"/>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17458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UCCCCGAUGUUCUGGAUGUgc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UCUCCGCCCGGUUCAUGGUct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0.695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74708723"/>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17776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UCCCCGAAGGGUACACAUUcg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-9.2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17720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UGGAGAUUUGAAAGGGUAUtt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0.992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73111567"/>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17884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UUCCCCAGCAGGAGUUUCAtg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16915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UCACGGAGGCGUCCACGUUtg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3686801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18202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UUCCCCUUCAUAUAAGGUAcc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17129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UCUGCGGCCUCCUUGUUCAgt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0.659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63483618"/>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18818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UGGGGAUAUUGCUCAGAAGtt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UCCACGUUGGGGUGGUAGAtc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57270988"/>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17137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UUGGGCUCCAAGAAGAGAUac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0.771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18139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UCGCAGGUCAUCCAUUUGGtc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79382381"/>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17179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UUGGGCAGGUUCAGCUCGUtt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18232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UUGGCUGGUGGCCCUGGAUta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0029916"/>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18472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UUGGGCUUCGUUGGUCUUCca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18241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UGGGUAGGUUGAUGAAAGGat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0.562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41473505"/>
                  </a:ext>
                </a:extLst>
              </a:tr>
              <a:tr h="8535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19695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UGGCCAUGAAGCCUGGGUCgt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18277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UGGCUAAUAAUGCUGUCCUta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39304030"/>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17768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UGGCCUCCAGUCCUUGUCCtc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UUAGGCGCCGAAGCUCUUGca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03822314"/>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17950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UGGGGUGGUAGAUCUUGGUtg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UUGGGUCCACCACUCCAUUag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48104419"/>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18282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UGGCCUGAGAUGCUCAAACag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19158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UCAGCGACGCGAUGUCCUCgc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5092898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19531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UGGCCUUCUUUGUUUUAGAgt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UCCGUGAUCUCCCCUUGCGaa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86065742"/>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19909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UGCGCGCCAGUUUGGCAAAat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0.373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19634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UCCGUGGCAUCAUUCUUGAac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93705358"/>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17101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UGGUCCAAAUAUAACUGCAtt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UUAGGCGCUGCUUCUUGCCct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21460210"/>
                  </a:ext>
                </a:extLst>
              </a:tr>
              <a:tr h="90271">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17268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UGUCCCUUUGGUCAAAGUCaa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UUGGGUUCUCCUAGAAGGCtc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76233966"/>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17587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UGGGUCUUGAAUGCCAGCCct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UCCACGUUGGGGUGAUAGCag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0.894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7463545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17735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UGGUCCAUAAAACUUCACUac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UAGCCACUGGGGAACUCUAgc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69383719"/>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17755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UGGGUCUUGGAUAUUUGGUtc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UUGGACUCCAUCGAUUCUGaa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04208504"/>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17998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UGGACCCAGCCCCAGAGCCat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17269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UUGGUCAAAGUCAACGGAGct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53268726"/>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18270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UGGCUCCCUCUCCUUUUGUtg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17307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UGAGCAGGCCUGGGAUGCGca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7838891"/>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18323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UGGCUCUGCAGCUGCCAAUag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17329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UGUGGAAGGUGACAAAGGCca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4730048"/>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18477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UGCUCCGCUACAUCAUUUGct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17487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UUCAGCUUGGAGGCACUCUca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5593114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18666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UGGACCAAGUAUAGUUGAUct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UUCUGCUUGUAUUCUUCUGgt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1292813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18694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UGGAGCGGCUGGGUCUCGCtg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UUGGUCGGGUAGGAGGAGAgc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05302037"/>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19425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UGACCCAGACCCAGAGAGUgg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UGACCAUUGCUAUAAACAUga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41960313"/>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16990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UGCUGCCAUUACUGUUAAUat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UUCACCAGUAAACAUGACCtg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7034843"/>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17026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UGUGGCUUGCCAAUGAAACat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UGUGGAUCAUCUGGCUCUGca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8894805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17056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UGCUGCCUGGCUAUUGGCUgg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UGGUGAUCCCCUUGACUUUgg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3237610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17152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UUGGGGUGAUAGACCAUUGtc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UUCUGCACGAUGAAGACGUac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0.852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55407169"/>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17192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UGGUGCCGCCCGCCGACUCct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UAGCCUAGUCCAUGCUCUAgc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0.738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43563534"/>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17938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UGGUGCAAGGCUUCCAGUUct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0.778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UGGUCAAAUACUGAGUGGCta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70523934"/>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18013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UGCCACCCCUGUACAUCUUtg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UGUCCAGACAGAUGACUCCct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29079136"/>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18749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UGUGCCAUCUCCUACUCCUtt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UUCAGCUAGCUCCUUCUGAat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0.874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74529206"/>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19489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UGCCACUUAGGACUGUUUGgc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UUCUGCCAUUUUGCUAGCAct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7159688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17255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UGGAGGUGUGUCUACGCAUgc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UAGGGUACAUCACAGAACUgg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1.164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4402941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17788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UGGCGAAGAUGGAUAAUCAtc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19833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UUGACCACGUCCCCUACCCgc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980659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17843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UUCGGCCCUGCCGCUGGGCcc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17142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UGGAGUUUAUCGUAAGGACtg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7334264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18329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UGCGGAGAGUCAUUGCAGCtg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17154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UAGACCAUUGUCUCACACUtc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00669462"/>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18389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UGGAGGGCUGGGUGGCUGAtc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17670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UGAGCUGUCCCCGGUACCCtc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9347842"/>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18842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UCUCCCUCAAGCCUAAAUCca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17894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UGAGGUCCUCCUCGUUGGGaa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54755393"/>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18843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UCCCUCAAGCCUAAAUCCAga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17899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UGGGAAAGACCUUGAUGCCat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784032619"/>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19029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UCUCCCAUACCGGGUUCCGtt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18043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UGGACUCCAGUCGGAACCAat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88790014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19035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UCCUCCUUUGGUCUCACACag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UGCUCUAGCUGUUUCUAUGgc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64292366"/>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19678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UCCUCCGCAGCUUCUUGCUta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UGGAUCAUCUGGAUUGGGAgc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0131149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17497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UGCCUGGUGGAGUUGCUCCag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UGCUCUCAUCUGGUUCGGCtt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0921555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17498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UCCAGCACGCUCCGACAUGcc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UACUCCUUUCUGGCCUUCUtc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68971825"/>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17524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UCCACCAGCCAUUUGGCAUac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UACUCCUUUGCAGUGAAAUtt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83264134"/>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17785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UGGUGGUUCGAAUUUACAUtt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18397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UAUGGCUGUAGAGCUUGUUtt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46311350"/>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17808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UCCCACGGAGUCCCUUUCUtt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UUGCACUCUGAUUCAGACAag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4755069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17966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UGCGCAGGUUGAAGGCUUUca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18471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UAUGGCUUGGGCUUCGUUGgt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3254483"/>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18084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UCUGGCAUUCUUGAGGAAGgc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UGACUCCCUGACUGUUGAUgt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73875108"/>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18106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UGGUGGCAAUUUGAGAACAtc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UGCCAUUUUGCUAGCACUGat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82495662"/>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18421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UCCUGCCUUCUCAACAAUGaa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UGGCAUUAGUGAGAAUUCUgc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1.069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45255172"/>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18442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UGGCAGGUAGAGCUGUGAAcc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UGGCAUCAUUCUUGAACGCct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0.934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37496004"/>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18449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UCCCACACUUUGUCUUCCGac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17139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UACUGCAGGCCAUAAAUUAtg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1765869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18577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UCUGGCUUUUCAUAACCAUac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0.392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17219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UGAUGCCGCUUCACGUUGCgc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2907247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18659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UGGUGGCUUAAAUGGAUAAtc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0.287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17500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UGCACUUAGAGACGUAGAGag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44472899"/>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18823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UGGGUGUUCUGUAAAGGGUgg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17578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UGCAGUUUGGUCACAGGAGtg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60041508"/>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19137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UCAGCCAAUCGCCAUCACUca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17750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UUUGGCAGUAAAUCGUGUAgg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13134906"/>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19374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UGCUGGAGCUGAGGCGGUUtt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UGGCAAGUCUUGGUGCAAGgc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5157732"/>
                  </a:ext>
                </a:extLst>
              </a:tr>
              <a:tr h="85350">
                <a:tc>
                  <a:txBody>
                    <a:bodyPr/>
                    <a:lstStyle/>
                    <a:p>
                      <a:pPr algn="ctr" fontAlgn="ctr"/>
                      <a:r>
                        <a:rPr lang="en-US" altLang="ko-KR" sz="600" u="none" strike="noStrike">
                          <a:effectLst/>
                          <a:latin typeface="Arial" panose="020B0604020202020204" pitchFamily="34" charset="0"/>
                          <a:cs typeface="Arial" panose="020B0604020202020204" pitchFamily="34" charset="0"/>
                        </a:rPr>
                        <a:t>19502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UCUGGCACUCCACACCUGGgc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UGCUACUACAGCAUCCUGUgg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2901895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19530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UGGUGGCCUUCUUUGUUUUag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UAGUGCUUGCAAUGACAAUaa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3056928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19893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UCCCACAGAAGUAAAGGCCgc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UUAGGGGCUGCCAUUGGGUat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82100101"/>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19920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UGGCUGUCAGGUUGGGAAGga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UGAUGCCAGGAACUGGUUCtg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92921407"/>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17906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UGCGGUCAGUGUCGUCACCtc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UGAUGCUAUAUGAAUUCUGcc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0651408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18307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UUCGGGAUUUUGUUUGUACtg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16831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UUCCUGGCCAGUCAUCCAGta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0411411"/>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16950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UCCCAGUUGUAUAGAUCGCcc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16841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UGUGACUGAUAUGAGCAUUta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579413778"/>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17892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UCAGGGCCCUCGAUGGUGAcc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0.359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UGGCUUGCCAAUGAAACAUat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932707563"/>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19065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UCGCCAUCACUCAACCAGAat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UUCUGGUCCAAAUAUAACUgc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34289035"/>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19107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UCCCAGGUCAUCAGUCCUAgc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17284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UUCUGGGGUCCACAGUAUCtg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83002341"/>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19711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UCUGGGUGUUCGAUGAGGUcc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17483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UUCCAGGCUCACCCCAGUUct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561375440"/>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19728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UCGGCAGCAUGUGUGUUCAag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UAAGCCCUUGCCAAGUCAAta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10103724"/>
                  </a:ext>
                </a:extLst>
              </a:tr>
              <a:tr h="90271">
                <a:tc>
                  <a:txBody>
                    <a:bodyPr/>
                    <a:lstStyle/>
                    <a:p>
                      <a:pPr algn="ctr" fontAlgn="ctr"/>
                      <a:r>
                        <a:rPr lang="en-US" altLang="ko-KR" sz="600" u="none" strike="noStrike">
                          <a:effectLst/>
                          <a:latin typeface="Arial" panose="020B0604020202020204" pitchFamily="34" charset="0"/>
                          <a:cs typeface="Arial" panose="020B0604020202020204" pitchFamily="34" charset="0"/>
                        </a:rPr>
                        <a:t>19948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UUGGCGUAGAGUCCGGAGCcc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18051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UCUCCACAUACCGGAUAAGgg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0.784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944" marR="944" marT="94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96140364"/>
                  </a:ext>
                </a:extLst>
              </a:tr>
            </a:tbl>
          </a:graphicData>
        </a:graphic>
      </p:graphicFrame>
      <p:sp>
        <p:nvSpPr>
          <p:cNvPr id="4" name="직사각형 3"/>
          <p:cNvSpPr/>
          <p:nvPr/>
        </p:nvSpPr>
        <p:spPr>
          <a:xfrm>
            <a:off x="3985724" y="353908"/>
            <a:ext cx="1508746" cy="246221"/>
          </a:xfrm>
          <a:prstGeom prst="rect">
            <a:avLst/>
          </a:prstGeom>
        </p:spPr>
        <p:txBody>
          <a:bodyPr wrap="none">
            <a:spAutoFit/>
          </a:bodyPr>
          <a:lstStyle/>
          <a:p>
            <a:r>
              <a:rPr lang="ko-KR" altLang="en-US" sz="1000" dirty="0">
                <a:latin typeface="Arial" panose="020B0604020202020204" pitchFamily="34" charset="0"/>
                <a:cs typeface="Arial" panose="020B0604020202020204" pitchFamily="34" charset="0"/>
              </a:rPr>
              <a:t>(</a:t>
            </a:r>
            <a:r>
              <a:rPr lang="ko-KR" altLang="en-US" sz="1000" dirty="0" err="1" smtClean="0">
                <a:latin typeface="Arial" panose="020B0604020202020204" pitchFamily="34" charset="0"/>
                <a:cs typeface="Arial" panose="020B0604020202020204" pitchFamily="34" charset="0"/>
              </a:rPr>
              <a:t>Huesken</a:t>
            </a:r>
            <a:r>
              <a:rPr lang="ko-KR" altLang="en-US" sz="1000" dirty="0" smtClean="0">
                <a:latin typeface="Arial" panose="020B0604020202020204" pitchFamily="34" charset="0"/>
                <a:cs typeface="Arial" panose="020B0604020202020204" pitchFamily="34" charset="0"/>
              </a:rPr>
              <a:t>, </a:t>
            </a:r>
            <a:r>
              <a:rPr lang="ko-KR" altLang="en-US" sz="1000" dirty="0" err="1">
                <a:latin typeface="Arial" panose="020B0604020202020204" pitchFamily="34" charset="0"/>
                <a:cs typeface="Arial" panose="020B0604020202020204" pitchFamily="34" charset="0"/>
              </a:rPr>
              <a:t>et</a:t>
            </a:r>
            <a:r>
              <a:rPr lang="ko-KR" altLang="en-US" sz="1000" dirty="0">
                <a:latin typeface="Arial" panose="020B0604020202020204" pitchFamily="34" charset="0"/>
                <a:cs typeface="Arial" panose="020B0604020202020204" pitchFamily="34" charset="0"/>
              </a:rPr>
              <a:t> </a:t>
            </a:r>
            <a:r>
              <a:rPr lang="ko-KR" altLang="en-US" sz="1000" dirty="0" err="1">
                <a:latin typeface="Arial" panose="020B0604020202020204" pitchFamily="34" charset="0"/>
                <a:cs typeface="Arial" panose="020B0604020202020204" pitchFamily="34" charset="0"/>
              </a:rPr>
              <a:t>al</a:t>
            </a:r>
            <a:r>
              <a:rPr lang="ko-KR" altLang="en-US" sz="1000" dirty="0">
                <a:latin typeface="Arial" panose="020B0604020202020204" pitchFamily="34" charset="0"/>
                <a:cs typeface="Arial" panose="020B0604020202020204" pitchFamily="34" charset="0"/>
              </a:rPr>
              <a:t>., </a:t>
            </a:r>
            <a:r>
              <a:rPr lang="ko-KR" altLang="en-US" sz="1000" dirty="0" smtClean="0">
                <a:latin typeface="Arial" panose="020B0604020202020204" pitchFamily="34" charset="0"/>
                <a:cs typeface="Arial" panose="020B0604020202020204" pitchFamily="34" charset="0"/>
              </a:rPr>
              <a:t>200</a:t>
            </a:r>
            <a:r>
              <a:rPr lang="en-US" altLang="ko-KR" sz="1000" dirty="0" smtClean="0">
                <a:latin typeface="Arial" panose="020B0604020202020204" pitchFamily="34" charset="0"/>
                <a:cs typeface="Arial" panose="020B0604020202020204" pitchFamily="34" charset="0"/>
              </a:rPr>
              <a:t>5</a:t>
            </a:r>
            <a:r>
              <a:rPr lang="ko-KR" altLang="en-US" sz="1000" dirty="0" smtClean="0">
                <a:latin typeface="Arial" panose="020B0604020202020204" pitchFamily="34" charset="0"/>
                <a:cs typeface="Arial" panose="020B0604020202020204" pitchFamily="34" charset="0"/>
              </a:rPr>
              <a:t>) </a:t>
            </a:r>
            <a:endParaRPr lang="ko-KR" altLang="en-US" sz="1000" dirty="0">
              <a:latin typeface="Arial" panose="020B0604020202020204" pitchFamily="34" charset="0"/>
              <a:cs typeface="Arial" panose="020B0604020202020204" pitchFamily="34" charset="0"/>
            </a:endParaRPr>
          </a:p>
        </p:txBody>
      </p:sp>
      <p:sp>
        <p:nvSpPr>
          <p:cNvPr id="5" name="직사각형 4"/>
          <p:cNvSpPr/>
          <p:nvPr/>
        </p:nvSpPr>
        <p:spPr>
          <a:xfrm>
            <a:off x="5555631" y="353908"/>
            <a:ext cx="663964" cy="246221"/>
          </a:xfrm>
          <a:prstGeom prst="rect">
            <a:avLst/>
          </a:prstGeom>
        </p:spPr>
        <p:txBody>
          <a:bodyPr wrap="none">
            <a:spAutoFit/>
          </a:bodyPr>
          <a:lstStyle/>
          <a:p>
            <a:r>
              <a:rPr lang="en-US" altLang="ko-KR" sz="1000" dirty="0" smtClean="0">
                <a:latin typeface="Arial" panose="020B0604020202020204" pitchFamily="34" charset="0"/>
                <a:cs typeface="Arial" panose="020B0604020202020204" pitchFamily="34" charset="0"/>
              </a:rPr>
              <a:t>(n=322)</a:t>
            </a:r>
            <a:r>
              <a:rPr lang="ko-KR" altLang="en-US" sz="1000" dirty="0" smtClean="0">
                <a:latin typeface="Arial" panose="020B0604020202020204" pitchFamily="34" charset="0"/>
                <a:cs typeface="Arial" panose="020B0604020202020204" pitchFamily="34" charset="0"/>
              </a:rPr>
              <a:t> </a:t>
            </a:r>
            <a:endParaRPr lang="ko-KR"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8203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3"/>
          <p:cNvGraphicFramePr>
            <a:graphicFrameLocks noGrp="1"/>
          </p:cNvGraphicFramePr>
          <p:nvPr>
            <p:extLst>
              <p:ext uri="{D42A27DB-BD31-4B8C-83A1-F6EECF244321}">
                <p14:modId xmlns:p14="http://schemas.microsoft.com/office/powerpoint/2010/main" val="3960745033"/>
              </p:ext>
            </p:extLst>
          </p:nvPr>
        </p:nvGraphicFramePr>
        <p:xfrm>
          <a:off x="685365" y="311042"/>
          <a:ext cx="5487268" cy="6833642"/>
        </p:xfrm>
        <a:graphic>
          <a:graphicData uri="http://schemas.openxmlformats.org/drawingml/2006/table">
            <a:tbl>
              <a:tblPr>
                <a:tableStyleId>{5C22544A-7EE6-4342-B048-85BDC9FD1C3A}</a:tableStyleId>
              </a:tblPr>
              <a:tblGrid>
                <a:gridCol w="416083">
                  <a:extLst>
                    <a:ext uri="{9D8B030D-6E8A-4147-A177-3AD203B41FA5}">
                      <a16:colId xmlns:a16="http://schemas.microsoft.com/office/drawing/2014/main" val="114657866"/>
                    </a:ext>
                  </a:extLst>
                </a:gridCol>
                <a:gridCol w="1495385">
                  <a:extLst>
                    <a:ext uri="{9D8B030D-6E8A-4147-A177-3AD203B41FA5}">
                      <a16:colId xmlns:a16="http://schemas.microsoft.com/office/drawing/2014/main" val="3868219616"/>
                    </a:ext>
                  </a:extLst>
                </a:gridCol>
                <a:gridCol w="416083">
                  <a:extLst>
                    <a:ext uri="{9D8B030D-6E8A-4147-A177-3AD203B41FA5}">
                      <a16:colId xmlns:a16="http://schemas.microsoft.com/office/drawing/2014/main" val="2970906339"/>
                    </a:ext>
                  </a:extLst>
                </a:gridCol>
                <a:gridCol w="416083">
                  <a:extLst>
                    <a:ext uri="{9D8B030D-6E8A-4147-A177-3AD203B41FA5}">
                      <a16:colId xmlns:a16="http://schemas.microsoft.com/office/drawing/2014/main" val="3352228788"/>
                    </a:ext>
                  </a:extLst>
                </a:gridCol>
                <a:gridCol w="416083">
                  <a:extLst>
                    <a:ext uri="{9D8B030D-6E8A-4147-A177-3AD203B41FA5}">
                      <a16:colId xmlns:a16="http://schemas.microsoft.com/office/drawing/2014/main" val="325076667"/>
                    </a:ext>
                  </a:extLst>
                </a:gridCol>
                <a:gridCol w="1495385">
                  <a:extLst>
                    <a:ext uri="{9D8B030D-6E8A-4147-A177-3AD203B41FA5}">
                      <a16:colId xmlns:a16="http://schemas.microsoft.com/office/drawing/2014/main" val="1372857688"/>
                    </a:ext>
                  </a:extLst>
                </a:gridCol>
                <a:gridCol w="416083">
                  <a:extLst>
                    <a:ext uri="{9D8B030D-6E8A-4147-A177-3AD203B41FA5}">
                      <a16:colId xmlns:a16="http://schemas.microsoft.com/office/drawing/2014/main" val="3794769134"/>
                    </a:ext>
                  </a:extLst>
                </a:gridCol>
                <a:gridCol w="416083">
                  <a:extLst>
                    <a:ext uri="{9D8B030D-6E8A-4147-A177-3AD203B41FA5}">
                      <a16:colId xmlns:a16="http://schemas.microsoft.com/office/drawing/2014/main" val="3895544192"/>
                    </a:ext>
                  </a:extLst>
                </a:gridCol>
              </a:tblGrid>
              <a:tr h="166154">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ID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g</a:t>
                      </a:r>
                      <a:r>
                        <a:rPr lang="en-US" sz="600" b="1" u="none" strike="noStrike" dirty="0" smtClean="0">
                          <a:solidFill>
                            <a:schemeClr val="bg1"/>
                          </a:solidFill>
                          <a:effectLst/>
                          <a:latin typeface="Arial" panose="020B0604020202020204" pitchFamily="34" charset="0"/>
                          <a:cs typeface="Arial" panose="020B0604020202020204" pitchFamily="34" charset="0"/>
                        </a:rPr>
                        <a:t>uide </a:t>
                      </a:r>
                      <a:r>
                        <a:rPr lang="en-US" sz="600" b="1" u="none" strike="noStrike" dirty="0">
                          <a:solidFill>
                            <a:schemeClr val="bg1"/>
                          </a:solidFill>
                          <a:effectLst/>
                          <a:latin typeface="Arial" panose="020B0604020202020204" pitchFamily="34" charset="0"/>
                          <a:cs typeface="Arial" panose="020B0604020202020204" pitchFamily="34" charset="0"/>
                        </a:rPr>
                        <a:t>Sequence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a:solidFill>
                            <a:schemeClr val="bg1"/>
                          </a:solidFill>
                          <a:effectLst/>
                          <a:latin typeface="Arial" panose="020B0604020202020204" pitchFamily="34" charset="0"/>
                          <a:cs typeface="Arial" panose="020B0604020202020204" pitchFamily="34" charset="0"/>
                        </a:rPr>
                        <a:t>NIA</a:t>
                      </a:r>
                      <a:endParaRPr lang="en-US" sz="600" b="1" i="0" u="none" strike="noStrike">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a:solidFill>
                            <a:schemeClr val="bg1"/>
                          </a:solidFill>
                          <a:effectLst/>
                          <a:latin typeface="Arial" panose="020B0604020202020204" pitchFamily="34" charset="0"/>
                          <a:cs typeface="Arial" panose="020B0604020202020204" pitchFamily="34" charset="0"/>
                        </a:rPr>
                        <a:t>ID</a:t>
                      </a:r>
                      <a:endParaRPr lang="en-US" sz="600" b="1" i="0" u="none" strike="noStrike">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g</a:t>
                      </a:r>
                      <a:r>
                        <a:rPr lang="en-US" sz="600" b="1" u="none" strike="noStrike" dirty="0" smtClean="0">
                          <a:solidFill>
                            <a:schemeClr val="bg1"/>
                          </a:solidFill>
                          <a:effectLst/>
                          <a:latin typeface="Arial" panose="020B0604020202020204" pitchFamily="34" charset="0"/>
                          <a:cs typeface="Arial" panose="020B0604020202020204" pitchFamily="34" charset="0"/>
                        </a:rPr>
                        <a:t>uide </a:t>
                      </a:r>
                      <a:r>
                        <a:rPr lang="en-US" sz="600" b="1" u="none" strike="noStrike" dirty="0">
                          <a:solidFill>
                            <a:schemeClr val="bg1"/>
                          </a:solidFill>
                          <a:effectLst/>
                          <a:latin typeface="Arial" panose="020B0604020202020204" pitchFamily="34" charset="0"/>
                          <a:cs typeface="Arial" panose="020B0604020202020204" pitchFamily="34" charset="0"/>
                        </a:rPr>
                        <a:t>s</a:t>
                      </a:r>
                      <a:r>
                        <a:rPr lang="en-US" sz="600" b="1" u="none" strike="noStrike" dirty="0" smtClean="0">
                          <a:solidFill>
                            <a:schemeClr val="bg1"/>
                          </a:solidFill>
                          <a:effectLst/>
                          <a:latin typeface="Arial" panose="020B0604020202020204" pitchFamily="34" charset="0"/>
                          <a:cs typeface="Arial" panose="020B0604020202020204" pitchFamily="34" charset="0"/>
                        </a:rPr>
                        <a:t>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a:solidFill>
                            <a:schemeClr val="bg1"/>
                          </a:solidFill>
                          <a:effectLst/>
                          <a:latin typeface="Arial" panose="020B0604020202020204" pitchFamily="34" charset="0"/>
                          <a:cs typeface="Arial" panose="020B0604020202020204" pitchFamily="34" charset="0"/>
                        </a:rPr>
                        <a:t>NIA</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653128627"/>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18252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UUCCAGAUGAAUUGACUUCtg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UCACAGGCCAUCUACUUGAgg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88324510"/>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18253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UCCAGAUGAAUUGACUUCUgc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18853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UCACAGGAACAAUGAAACGac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08271346"/>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18338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UUCAGGAUAUCCAAACAAAta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UCACAGAACUGGGAACAGAag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71677607"/>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18367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UCUGGAGGUCCUGCUAUUUct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UCCUUGCAGCUGGAAAGCAtg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0279954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18732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UAAGGCUGUAUAUUCGGUUtt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UCGUGUUCUGCUCUGUUGGtc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611097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18833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UCUGGAGCAAGUUUCUUCUca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UCAAGGGACUAUCAAUGUUgg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79191790"/>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19513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UUCCAGUCUCCGGCAAACCga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UUAGGACUGUUUGGCAUUAgt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4747102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19724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UUCCAGAGCUCGGCAGCAUgt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16918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UCGUUCAGGAGGGAGAUCAca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8824061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19725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UCCAGAGCUCGGCAGCAUGtg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UUCUCAUCUACAAGAUCUAct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9496167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17733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UGUUCCUUGUGGUCCAUAAaa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UUCUGAAUUCUUUUAGCACta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263208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18096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UAGAGGUCAACACAGUUGCga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UUGCUACUACAGCAUCCUGtg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6541086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18371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UCCUCUUAAUUCUGUAAAAtt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UUGCUAGCACUGAUAUGGCtc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5121271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18576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UCCUCUGGCUUUUCAUAACca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16974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UGGAUAAAAGAACUUUAGAaa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2598694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17022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UCCCAUAAUUGUGGCUUGCca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UUGGAUAUUCUUCAGAAAAtt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38907274"/>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17025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UUGUGGCUUGCCAAUGAAAca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-6.2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0.853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17093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UGGAUAUUCUUCAGAAAAUtc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0.637</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42894938"/>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17082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UCAGCAUACACAUUUGGAUga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18047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UUGUCAGCAUUCUUGUUGUtc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7387125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17241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UUGUGGAAGGUGACAAAGGcc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UUGUCAUCUAUUAAACCUGca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05751425"/>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18073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UCACCAGCCUCUGGUAGAUta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16993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UUUGGAUGAUAAAUUCUUGtt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0.931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31541360"/>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18768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UUGCAGUGAAAUUUUCUAGgt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UUUGGAUGAAACAUUUUGGat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67646676"/>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19446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UCACCAUCCGUCCAGUACUca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UUUGGAUAUUCUUCAGAAAat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920005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19509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UCUGCAUUAUCUCCAUGACac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17167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UGUAGAAGCCCUCAUCAGGac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33407926"/>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19521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UCUGCAUUUCCCUCAGUUUgt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17536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UUUCCAGGAGAUCACAAAGgc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35897149"/>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16971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UAGCAGUGAACAAAUGGAUaa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17763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UAGGAUCUGUUUGAUUGUGat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803350585"/>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17011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UGUAGGAAAAUGAAUUGUCaa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UGAUCAUGGGAGGCUUGAAcg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04301467"/>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17075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UCCAUCGAUUCUGAAGGAUat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18038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UUUCCAAACCACCGAGUUCct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4595480"/>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17106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UCCACUGCAUGAUGUUGUUtt</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UAGGAUGCCAUAUUUUAGUga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04805786"/>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17635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UUUGGGUGAUAGAUCUUUGtt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UAGGAUGAUAAAUUUUGGUca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701367281"/>
                  </a:ext>
                </a:extLst>
              </a:tr>
              <a:tr h="85570">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17684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UCUGCUUGUAUUCUUCUGGtc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UUCCAACAGUCGGAAAUUGcg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2748575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18205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UACCUGGUGCACCUUCCAUgt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19056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UUCCAAAUCAAAGUUAUUUtc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9087469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18428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UGGAUGCUGUUCUUGAUGAgg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19096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UUGACUACAUAUGAACCUUga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0190129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18655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UCUGGUGCGGAAAGUAACCtt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19359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UGAUGAGCCUCUGCAGUACct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2047534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19687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UCUAGCCCUUUGAUCUCGCtc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UUCACUGUGGGCGCAUUGUaa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3664522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19786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UCUAGCGAGAGCUUAUACCtc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19923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UAGUGAAGUUCUCAGCUUCca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1060631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19795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UCAGGUCUUCAUAUACUGUtc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UAGUCUGUAGGAAAAUGAAtt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67666354"/>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17502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UGUGAGGGCAAACCCAAAUgt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UGAUCUUCGGUGGUUUGAAtg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37916466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17812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UCCCUUUCUUUCCUGGAAUgg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UUUCCUUGCAGCUGGAAAGca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3422427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18365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UGUCUGGAGGUCCUGCUAUtt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UCUUCGUCAUCUUCUAGACcc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8755489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18425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UCACUCUUCUGGCUUGCAAtg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19545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UUUCCUAAGAUAAUUCUGCgc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9600758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19054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UGUGAGCGCAUUUUCCAAAtc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17321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UGAAGAGGACGACAUUGAUga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7912861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19093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UAAGGGUUUUGACCUCAAAtg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17779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UACACAUUCGGGUGAAAUAat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24059999"/>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19857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UCACUCUCUGGGCAGAAUCct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UUGUACUGAUUUGCUACUAca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14480926"/>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16825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UGGAAGAAAGAAGACAUCCaa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UUACACAGCGGGCAACUUUtc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2014419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17007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UGAAGGGGUAGUCUGUAGGaa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19095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UAUAGCUUGACUACAUAUGaa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9457102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17078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UGAAGGAUAUCUAAACAUAtg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UGUCAUUAGGUCCCAUAAUtg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12169358"/>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17333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UCCUUCUCCCGCUUGUAGUct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17680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UGUACUCUUUAAUUUUCUGct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919045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18515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UGGAAGGAAUAGUUCAAGUtt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UGUACUGAUUUGCUACUACag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0660391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18620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UGUCGUGUUCUGCUCUGUUgg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16821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UGUGAACCACCAUUUCUUGga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6837749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19114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UGCAUGGAGUCCUCUUCUAga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17346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UUGUUCCCUGAUUUCAAGUtg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0.344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9546135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19408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UGUCGUCCUUUGUAAGACUga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17573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UUUGACAGGAAAGUCAAAUag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8508547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16923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UCACACUCAGGAGAAUGGUcc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UGAACAGGAAUAUUUUCACca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2665608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19395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UUCUCGAGCUGGGCUAAGGcc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18631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UGUCAAAAGGGAACAAAUAga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0.452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2790738"/>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16839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UCCUAGAUUUGUGACUGAUat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18197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UAUCGACUACUAAAUUUAAat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4277600"/>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17070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UGUUGGACUCCAUCGAUUCtg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UGUCUUCGUCAUCUUCUAGac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68089077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17453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UCUUGCUUGGUACGAUCAGaa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0.547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16836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UCUACAAAGCUCACAUACAac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03948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18707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UCUUGCAGGACAACUUUGAtg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16963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UGCAAUCUCUGGCACUAGGgg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5329972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19045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UCCAACUCCAAGUCUCAGUgt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17787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UUCGAAUUUACAUUUUGGUgg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9964951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19735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UGUUGGGUUCUCCUAGAAGgc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18278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UAAUGCUGUCCUUAUACUCca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40962264"/>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19738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UCCUAGAAGGCUCUGGAUGga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18293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UAAUGCUUGGUGGUUUCAUgg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44419658"/>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17176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UCUGAGAAGCUGAUAUCACac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18819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UAUUGCUCAGAAGUUAAGUaa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97981057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18152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UAUCCGGUGGUCGUCUCUUtt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UCAUGAGUGGCAACAAACAgg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520503128"/>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18396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UUGUCGAACUUCUUAUGGCtg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0.886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19843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UUGAUGAAAAUAGUGAAGUtc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4099713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18839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UCUCAGCCCCGGGAUCACUgg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19861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UCAGUAACAAUCAUCUUGGtg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6334631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19540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UCGUGAAGGUAAAAUUUCCta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19939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UCUGAUUUUCAGUAACAAUca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1729253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19858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UCUCUGGGCAGAAUCCUUGca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UCAGAAAAUUCUAUUACUAgt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553720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17225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UCCAUGGCGUUGCCGAUAAag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UCUGAAGGCUCCCUUAUCAta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735402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17230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UCCAUGGUGGUGAUGAUGAtg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UUCAAGGGACUAUCAAUGUtg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5300871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17622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UUUCGGCACUAAUUACUGGca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0.828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18739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UCAUGUCUUCGUCAUCUUCta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0.95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43086854"/>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17907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UCCGAAUCGGAGGGUGAACtc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17115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UCUUGUAACCGCUUGAAAUcc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3513305"/>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18044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UCGGAACCAAUCGUUGUCAgc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17606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UCAUUCACCAGUGCUAUGAgg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906057002"/>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18306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UUUCGGGAUUUUGUUUGUAct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18003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UCCAAAUUUGGGCACAUUCct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56745501"/>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18445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UCGAUCCUGGUGAUGAUGCtg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0.785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19057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UCCAAAUCAAAGUUAUUUUcc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0.699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13673043"/>
                  </a:ext>
                </a:extLst>
              </a:tr>
              <a:tr h="85570">
                <a:tc>
                  <a:txBody>
                    <a:bodyPr/>
                    <a:lstStyle/>
                    <a:p>
                      <a:pPr algn="ctr" fontAlgn="ctr"/>
                      <a:r>
                        <a:rPr lang="en-US" altLang="ko-KR" sz="600" u="none" strike="noStrike">
                          <a:effectLst/>
                          <a:latin typeface="Arial" panose="020B0604020202020204" pitchFamily="34" charset="0"/>
                          <a:cs typeface="Arial" panose="020B0604020202020204" pitchFamily="34" charset="0"/>
                        </a:rPr>
                        <a:t>18461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600" u="none" strike="noStrike" dirty="0" err="1">
                          <a:effectLst/>
                          <a:latin typeface="Arial" panose="020B0604020202020204" pitchFamily="34" charset="0"/>
                          <a:cs typeface="Arial" panose="020B0604020202020204" pitchFamily="34" charset="0"/>
                        </a:rPr>
                        <a:t>UCCAUGCUCUAGCUGUUUCta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-5.5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1.003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19413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UGAAUGAUCUCCUUGAUAGgt</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1.153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1164" marR="1164" marT="1164"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73782589"/>
                  </a:ext>
                </a:extLst>
              </a:tr>
            </a:tbl>
          </a:graphicData>
        </a:graphic>
      </p:graphicFrame>
      <p:sp>
        <p:nvSpPr>
          <p:cNvPr id="8" name="TextBox 7"/>
          <p:cNvSpPr txBox="1"/>
          <p:nvPr/>
        </p:nvSpPr>
        <p:spPr>
          <a:xfrm>
            <a:off x="219690" y="7421293"/>
            <a:ext cx="6154338" cy="1792549"/>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S4. </a:t>
            </a:r>
            <a:r>
              <a:rPr lang="en-US" altLang="ko-KR" sz="923" b="1" dirty="0">
                <a:latin typeface="Arial" panose="020B0604020202020204" pitchFamily="34" charset="0"/>
                <a:cs typeface="Arial" panose="020B0604020202020204" pitchFamily="34" charset="0"/>
              </a:rPr>
              <a:t>Inhibitory activities from high-confidence siRNA screening experiments with their sequences and stability of transitional </a:t>
            </a:r>
            <a:r>
              <a:rPr lang="en-US" altLang="ko-KR" sz="923" b="1" dirty="0" smtClean="0">
                <a:latin typeface="Arial" panose="020B0604020202020204" pitchFamily="34" charset="0"/>
                <a:cs typeface="Arial" panose="020B0604020202020204" pitchFamily="34" charset="0"/>
              </a:rPr>
              <a:t>nucleation</a:t>
            </a:r>
            <a:r>
              <a:rPr lang="en-US" altLang="ko-KR" sz="923"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High-confidence siRNA </a:t>
            </a:r>
            <a:r>
              <a:rPr lang="en-US" altLang="ko-KR" sz="920" dirty="0" smtClean="0">
                <a:latin typeface="Arial" panose="020B0604020202020204" pitchFamily="34" charset="0"/>
                <a:cs typeface="Arial" panose="020B0604020202020204" pitchFamily="34" charset="0"/>
              </a:rPr>
              <a:t>sequences (n=322) </a:t>
            </a:r>
            <a:r>
              <a:rPr lang="en-US" altLang="ko-KR" sz="920" dirty="0">
                <a:latin typeface="Arial" panose="020B0604020202020204" pitchFamily="34" charset="0"/>
                <a:cs typeface="Arial" panose="020B0604020202020204" pitchFamily="34" charset="0"/>
              </a:rPr>
              <a:t>and their estimated inhibitory activities from siRNA screening experiments (</a:t>
            </a:r>
            <a:r>
              <a:rPr lang="en-US" altLang="ko-KR" sz="920" dirty="0" err="1">
                <a:latin typeface="Arial" panose="020B0604020202020204" pitchFamily="34" charset="0"/>
                <a:cs typeface="Arial" panose="020B0604020202020204" pitchFamily="34" charset="0"/>
              </a:rPr>
              <a:t>Huesken</a:t>
            </a:r>
            <a:r>
              <a:rPr lang="en-US" altLang="ko-KR" sz="920"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et al., </a:t>
            </a:r>
            <a:r>
              <a:rPr lang="en-US" altLang="ko-KR" sz="920" dirty="0" smtClean="0">
                <a:latin typeface="Arial" panose="020B0604020202020204" pitchFamily="34" charset="0"/>
                <a:cs typeface="Arial" panose="020B0604020202020204" pitchFamily="34" charset="0"/>
              </a:rPr>
              <a:t>2005) </a:t>
            </a:r>
            <a:r>
              <a:rPr lang="en-US" altLang="ko-KR" sz="920" dirty="0">
                <a:latin typeface="Arial" panose="020B0604020202020204" pitchFamily="34" charset="0"/>
                <a:cs typeface="Arial" panose="020B0604020202020204" pitchFamily="34" charset="0"/>
              </a:rPr>
              <a:t>were indicated. In order to reduce compounding effects from selective Ago loading, siRNA sequences and their estimated inhibitory activities from siRNA screening experiments were further selected by limiting only siRNAs with U in position </a:t>
            </a:r>
            <a:r>
              <a:rPr lang="en-US" altLang="ko-KR" sz="920" dirty="0" smtClean="0">
                <a:latin typeface="Arial" panose="020B0604020202020204" pitchFamily="34" charset="0"/>
                <a:cs typeface="Arial" panose="020B0604020202020204" pitchFamily="34" charset="0"/>
              </a:rPr>
              <a:t>1, lower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from antisense strand than that from sense strand (</a:t>
            </a:r>
            <a:r>
              <a:rPr lang="en-US" altLang="ko-KR" sz="920" dirty="0" smtClean="0">
                <a:latin typeface="Arial" panose="020B0604020202020204" pitchFamily="34" charset="0"/>
                <a:cs typeface="Arial" panose="020B0604020202020204" pitchFamily="34" charset="0"/>
              </a:rPr>
              <a:t>n=322) and transitional nucleation was </a:t>
            </a:r>
            <a:r>
              <a:rPr lang="en-US" altLang="ko-KR" sz="920" dirty="0" smtClean="0">
                <a:latin typeface="Arial" panose="020B0604020202020204" pitchFamily="34" charset="0"/>
                <a:cs typeface="Arial" panose="020B0604020202020204" pitchFamily="34" charset="0"/>
              </a:rPr>
              <a:t>within the </a:t>
            </a:r>
            <a:r>
              <a:rPr lang="en-US" altLang="ko-KR" sz="920" dirty="0">
                <a:latin typeface="Arial" panose="020B0604020202020204" pitchFamily="34" charset="0"/>
                <a:cs typeface="Arial" panose="020B0604020202020204" pitchFamily="34" charset="0"/>
              </a:rPr>
              <a:t>displayed range of free energy </a:t>
            </a:r>
            <a:r>
              <a:rPr lang="en-US" altLang="ko-KR" sz="920" dirty="0" smtClean="0">
                <a:latin typeface="Arial" panose="020B0604020202020204" pitchFamily="34" charset="0"/>
                <a:cs typeface="Arial" panose="020B0604020202020204" pitchFamily="34" charset="0"/>
              </a:rPr>
              <a:t>in Figure  2E.</a:t>
            </a:r>
            <a:r>
              <a:rPr lang="en-US" altLang="ko-KR" sz="920" dirty="0">
                <a:latin typeface="Arial" panose="020B0604020202020204" pitchFamily="34" charset="0"/>
                <a:cs typeface="Arial" panose="020B0604020202020204" pitchFamily="34" charset="0"/>
              </a:rPr>
              <a:t> </a:t>
            </a:r>
            <a:r>
              <a:rPr lang="en-US" altLang="ko-KR" sz="920" dirty="0" smtClean="0">
                <a:latin typeface="Arial" panose="020B0604020202020204" pitchFamily="34" charset="0"/>
                <a:cs typeface="Arial" panose="020B0604020202020204" pitchFamily="34" charset="0"/>
              </a:rPr>
              <a:t>NIA </a:t>
            </a:r>
            <a:r>
              <a:rPr lang="en-US" altLang="ko-KR" sz="920" dirty="0">
                <a:latin typeface="Arial" panose="020B0604020202020204" pitchFamily="34" charset="0"/>
                <a:cs typeface="Arial" panose="020B0604020202020204" pitchFamily="34" charset="0"/>
              </a:rPr>
              <a:t>indicates normalized inhibitory activity measured in the </a:t>
            </a:r>
            <a:r>
              <a:rPr lang="en-US" altLang="ko-KR" sz="920" dirty="0" smtClean="0">
                <a:latin typeface="Arial" panose="020B0604020202020204" pitchFamily="34" charset="0"/>
                <a:cs typeface="Arial" panose="020B0604020202020204" pitchFamily="34" charset="0"/>
              </a:rPr>
              <a:t>experimental report.</a:t>
            </a:r>
            <a:r>
              <a:rPr lang="el-GR" altLang="ko-KR" sz="920" b="1" dirty="0" smtClean="0">
                <a:latin typeface="Arial" panose="020B0604020202020204" pitchFamily="34" charset="0"/>
                <a:cs typeface="Arial" panose="020B0604020202020204" pitchFamily="34" charset="0"/>
              </a:rPr>
              <a:t>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values were calculated as kcal </a:t>
            </a:r>
            <a:r>
              <a:rPr lang="en-US" altLang="ko-KR" sz="920" dirty="0" smtClean="0">
                <a:latin typeface="Arial" panose="020B0604020202020204" pitchFamily="34" charset="0"/>
                <a:cs typeface="Arial" panose="020B0604020202020204" pitchFamily="34" charset="0"/>
              </a:rPr>
              <a:t>mol</a:t>
            </a:r>
            <a:r>
              <a:rPr lang="en-US" altLang="ko-KR" sz="920" baseline="30000" dirty="0" smtClean="0">
                <a:latin typeface="Arial" panose="020B0604020202020204" pitchFamily="34" charset="0"/>
                <a:cs typeface="Arial" panose="020B0604020202020204" pitchFamily="34" charset="0"/>
              </a:rPr>
              <a:t>-1</a:t>
            </a:r>
            <a:r>
              <a:rPr lang="en-US" altLang="ko-KR" sz="920" dirty="0">
                <a:latin typeface="Arial" panose="020B0604020202020204" pitchFamily="34" charset="0"/>
                <a:cs typeface="Arial" panose="020B0604020202020204" pitchFamily="34" charset="0"/>
              </a:rPr>
              <a:t> </a:t>
            </a:r>
            <a:r>
              <a:rPr lang="en-US" altLang="ko-KR" sz="920" dirty="0" smtClean="0">
                <a:latin typeface="Arial" panose="020B0604020202020204" pitchFamily="34" charset="0"/>
                <a:cs typeface="Arial" panose="020B0604020202020204" pitchFamily="34" charset="0"/>
              </a:rPr>
              <a:t>by </a:t>
            </a:r>
            <a:r>
              <a:rPr lang="en-US" altLang="ko-KR" sz="920" dirty="0" err="1" smtClean="0">
                <a:latin typeface="Arial" panose="020B0604020202020204" pitchFamily="34" charset="0"/>
                <a:cs typeface="Arial" panose="020B0604020202020204" pitchFamily="34" charset="0"/>
              </a:rPr>
              <a:t>RNAduplex</a:t>
            </a:r>
            <a:r>
              <a:rPr lang="en-US" altLang="ko-KR" sz="920"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Lower case in guide sequence denotes </a:t>
            </a:r>
            <a:r>
              <a:rPr lang="en-US" altLang="ko-KR" sz="920" dirty="0" err="1">
                <a:latin typeface="Arial" panose="020B0604020202020204" pitchFamily="34" charset="0"/>
                <a:cs typeface="Arial" panose="020B0604020202020204" pitchFamily="34" charset="0"/>
              </a:rPr>
              <a:t>deoxynucleotide</a:t>
            </a:r>
            <a:r>
              <a:rPr lang="en-US" altLang="ko-KR" sz="920" dirty="0">
                <a:latin typeface="Arial" panose="020B0604020202020204" pitchFamily="34" charset="0"/>
                <a:cs typeface="Arial" panose="020B0604020202020204" pitchFamily="34" charset="0"/>
              </a:rPr>
              <a:t> overhangs</a:t>
            </a:r>
            <a:r>
              <a:rPr lang="en-US" altLang="ko-KR" sz="920" dirty="0" smtClean="0">
                <a:latin typeface="Arial" panose="020B0604020202020204" pitchFamily="34" charset="0"/>
                <a:cs typeface="Arial" panose="020B0604020202020204" pitchFamily="34" charset="0"/>
              </a:rPr>
              <a:t>.</a:t>
            </a:r>
            <a:endParaRPr lang="en-US" altLang="ko-KR" sz="920" dirty="0">
              <a:latin typeface="Arial" panose="020B0604020202020204" pitchFamily="34" charset="0"/>
              <a:cs typeface="Arial" panose="020B0604020202020204" pitchFamily="34" charset="0"/>
            </a:endParaRPr>
          </a:p>
        </p:txBody>
      </p:sp>
      <p:sp>
        <p:nvSpPr>
          <p:cNvPr id="5" name="TextBox 4"/>
          <p:cNvSpPr txBox="1"/>
          <p:nvPr/>
        </p:nvSpPr>
        <p:spPr>
          <a:xfrm>
            <a:off x="357128" y="16326"/>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S4</a:t>
            </a:r>
            <a:endParaRPr lang="ko-KR" altLang="en-US" sz="1292"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1184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표 4"/>
          <p:cNvGraphicFramePr>
            <a:graphicFrameLocks noGrp="1"/>
          </p:cNvGraphicFramePr>
          <p:nvPr>
            <p:extLst/>
          </p:nvPr>
        </p:nvGraphicFramePr>
        <p:xfrm>
          <a:off x="608065" y="3252366"/>
          <a:ext cx="5458585" cy="1827633"/>
        </p:xfrm>
        <a:graphic>
          <a:graphicData uri="http://schemas.openxmlformats.org/drawingml/2006/table">
            <a:tbl>
              <a:tblPr>
                <a:tableStyleId>{5C22544A-7EE6-4342-B048-85BDC9FD1C3A}</a:tableStyleId>
              </a:tblPr>
              <a:tblGrid>
                <a:gridCol w="586168">
                  <a:extLst>
                    <a:ext uri="{9D8B030D-6E8A-4147-A177-3AD203B41FA5}">
                      <a16:colId xmlns:a16="http://schemas.microsoft.com/office/drawing/2014/main" val="3009934434"/>
                    </a:ext>
                  </a:extLst>
                </a:gridCol>
                <a:gridCol w="1503706">
                  <a:extLst>
                    <a:ext uri="{9D8B030D-6E8A-4147-A177-3AD203B41FA5}">
                      <a16:colId xmlns:a16="http://schemas.microsoft.com/office/drawing/2014/main" val="3076928112"/>
                    </a:ext>
                  </a:extLst>
                </a:gridCol>
                <a:gridCol w="1503706">
                  <a:extLst>
                    <a:ext uri="{9D8B030D-6E8A-4147-A177-3AD203B41FA5}">
                      <a16:colId xmlns:a16="http://schemas.microsoft.com/office/drawing/2014/main" val="3723350276"/>
                    </a:ext>
                  </a:extLst>
                </a:gridCol>
                <a:gridCol w="510693">
                  <a:extLst>
                    <a:ext uri="{9D8B030D-6E8A-4147-A177-3AD203B41FA5}">
                      <a16:colId xmlns:a16="http://schemas.microsoft.com/office/drawing/2014/main" val="3206309722"/>
                    </a:ext>
                  </a:extLst>
                </a:gridCol>
                <a:gridCol w="677156">
                  <a:extLst>
                    <a:ext uri="{9D8B030D-6E8A-4147-A177-3AD203B41FA5}">
                      <a16:colId xmlns:a16="http://schemas.microsoft.com/office/drawing/2014/main" val="1166652097"/>
                    </a:ext>
                  </a:extLst>
                </a:gridCol>
                <a:gridCol w="677156">
                  <a:extLst>
                    <a:ext uri="{9D8B030D-6E8A-4147-A177-3AD203B41FA5}">
                      <a16:colId xmlns:a16="http://schemas.microsoft.com/office/drawing/2014/main" val="3235401708"/>
                    </a:ext>
                  </a:extLst>
                </a:gridCol>
              </a:tblGrid>
              <a:tr h="300045">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siRNA</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guide </a:t>
                      </a:r>
                      <a:r>
                        <a:rPr lang="en-US" sz="800" b="1" u="none" strike="noStrike" dirty="0" smtClean="0">
                          <a:solidFill>
                            <a:schemeClr val="bg1"/>
                          </a:solidFill>
                          <a:effectLst/>
                          <a:latin typeface="Arial" panose="020B0604020202020204" pitchFamily="34" charset="0"/>
                          <a:cs typeface="Arial" panose="020B0604020202020204" pitchFamily="34" charset="0"/>
                        </a:rPr>
                        <a:t>sequence</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passenger </a:t>
                      </a:r>
                      <a:r>
                        <a:rPr lang="en-US" sz="800" b="1" u="none" strike="noStrike" dirty="0" smtClean="0">
                          <a:solidFill>
                            <a:schemeClr val="bg1"/>
                          </a:solidFill>
                          <a:effectLst/>
                          <a:latin typeface="Arial" panose="020B0604020202020204" pitchFamily="34" charset="0"/>
                          <a:cs typeface="Arial" panose="020B0604020202020204" pitchFamily="34" charset="0"/>
                        </a:rPr>
                        <a:t>sequence</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800" b="1" dirty="0" smtClean="0">
                          <a:solidFill>
                            <a:schemeClr val="bg1"/>
                          </a:solidFill>
                          <a:latin typeface="Symbol" panose="05050102010706020507" pitchFamily="18" charset="2"/>
                          <a:cs typeface="Arial" pitchFamily="34" charset="0"/>
                        </a:rPr>
                        <a:t>D</a:t>
                      </a:r>
                      <a:r>
                        <a:rPr lang="en-US" sz="800" b="1" u="none" strike="noStrike" dirty="0" smtClean="0">
                          <a:solidFill>
                            <a:schemeClr val="bg1"/>
                          </a:solidFill>
                          <a:effectLst/>
                          <a:latin typeface="Arial" panose="020B0604020202020204" pitchFamily="34" charset="0"/>
                          <a:cs typeface="Arial" panose="020B0604020202020204" pitchFamily="34" charset="0"/>
                        </a:rPr>
                        <a:t>G[2:6</a:t>
                      </a:r>
                      <a:r>
                        <a:rPr lang="en-US" sz="800" b="1" u="none" strike="noStrike" dirty="0">
                          <a:solidFill>
                            <a:schemeClr val="bg1"/>
                          </a:solidFill>
                          <a:effectLst/>
                          <a:latin typeface="Arial" panose="020B0604020202020204" pitchFamily="34" charset="0"/>
                          <a:cs typeface="Arial" panose="020B0604020202020204" pitchFamily="34" charset="0"/>
                        </a:rPr>
                        <a:t>]</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u="none" strike="noStrike" baseline="0" dirty="0" smtClean="0">
                          <a:solidFill>
                            <a:schemeClr val="bg1"/>
                          </a:solidFill>
                          <a:effectLst/>
                          <a:latin typeface="Arial" panose="020B0604020202020204" pitchFamily="34" charset="0"/>
                          <a:cs typeface="Arial" panose="020B0604020202020204" pitchFamily="34" charset="0"/>
                        </a:rPr>
                        <a:t>activity</a:t>
                      </a:r>
                      <a:r>
                        <a:rPr lang="en-US" sz="800" b="1" u="none" strike="noStrike" dirty="0" smtClean="0">
                          <a:solidFill>
                            <a:schemeClr val="bg1"/>
                          </a:solidFill>
                          <a:effectLst/>
                          <a:latin typeface="Arial" panose="020B0604020202020204" pitchFamily="34" charset="0"/>
                          <a:cs typeface="Arial" panose="020B0604020202020204" pitchFamily="34" charset="0"/>
                        </a:rPr>
                        <a:t> </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i="0" u="none" strike="noStrike" dirty="0" smtClean="0">
                          <a:solidFill>
                            <a:schemeClr val="bg1"/>
                          </a:solidFill>
                          <a:effectLst/>
                          <a:latin typeface="Arial" panose="020B0604020202020204" pitchFamily="34" charset="0"/>
                          <a:ea typeface="+mn-ea"/>
                          <a:cs typeface="Arial" panose="020B0604020202020204" pitchFamily="34" charset="0"/>
                        </a:rPr>
                        <a:t>NIA</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460884245"/>
                  </a:ext>
                </a:extLst>
              </a:tr>
              <a:tr h="169732">
                <a:tc>
                  <a:txBody>
                    <a:bodyPr/>
                    <a:lstStyle/>
                    <a:p>
                      <a:pPr algn="ctr" fontAlgn="ctr"/>
                      <a:r>
                        <a:rPr lang="en-US" sz="700" u="none" strike="noStrike" dirty="0">
                          <a:effectLst/>
                          <a:latin typeface="Arial" panose="020B0604020202020204" pitchFamily="34" charset="0"/>
                          <a:cs typeface="Arial" panose="020B0604020202020204" pitchFamily="34" charset="0"/>
                        </a:rPr>
                        <a:t>siLuc-36</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UCUUCCAGCGGAUAGAAUGGC</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CAUUCUAUCCGCUGGAAGAUG</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5.057471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0.873574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8215133"/>
                  </a:ext>
                </a:extLst>
              </a:tr>
              <a:tr h="169732">
                <a:tc>
                  <a:txBody>
                    <a:bodyPr/>
                    <a:lstStyle/>
                    <a:p>
                      <a:pPr algn="ctr" fontAlgn="ctr"/>
                      <a:r>
                        <a:rPr lang="en-US" sz="700" u="none" strike="noStrike">
                          <a:effectLst/>
                          <a:latin typeface="Arial" panose="020B0604020202020204" pitchFamily="34" charset="0"/>
                          <a:cs typeface="Arial" panose="020B0604020202020204" pitchFamily="34" charset="0"/>
                        </a:rPr>
                        <a:t>siVIM-270</a:t>
                      </a:r>
                      <a:endParaRPr lang="en-US"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UUGAACUCGGUGUUGAUGGCG</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CCAUCAACACCGAGUUCAAGA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a:effectLst/>
                          <a:latin typeface="Arial" panose="020B0604020202020204" pitchFamily="34" charset="0"/>
                          <a:cs typeface="Arial" panose="020B0604020202020204" pitchFamily="34" charset="0"/>
                        </a:rPr>
                        <a:t>-4.4</a:t>
                      </a:r>
                      <a:endParaRPr lang="en-US" altLang="ko-KR"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1.140684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0.895008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30683814"/>
                  </a:ext>
                </a:extLst>
              </a:tr>
              <a:tr h="169732">
                <a:tc>
                  <a:txBody>
                    <a:bodyPr/>
                    <a:lstStyle/>
                    <a:p>
                      <a:pPr algn="ctr" fontAlgn="ctr"/>
                      <a:r>
                        <a:rPr lang="en-US" sz="700" u="none" strike="noStrike">
                          <a:effectLst/>
                          <a:latin typeface="Arial" panose="020B0604020202020204" pitchFamily="34" charset="0"/>
                          <a:cs typeface="Arial" panose="020B0604020202020204" pitchFamily="34" charset="0"/>
                        </a:rPr>
                        <a:t>siVIM-805</a:t>
                      </a:r>
                      <a:endParaRPr lang="en-US"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UUGCUGACGUACGUCACGCAG</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GCGUGACGUACGUCAGCAAUA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9.195402</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0.850929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07206125"/>
                  </a:ext>
                </a:extLst>
              </a:tr>
              <a:tr h="169732">
                <a:tc>
                  <a:txBody>
                    <a:bodyPr/>
                    <a:lstStyle/>
                    <a:p>
                      <a:pPr algn="ctr" fontAlgn="ctr"/>
                      <a:r>
                        <a:rPr lang="en-US" sz="700" u="none" strike="noStrike">
                          <a:effectLst/>
                          <a:latin typeface="Arial" panose="020B0604020202020204" pitchFamily="34" charset="0"/>
                          <a:cs typeface="Arial" panose="020B0604020202020204" pitchFamily="34" charset="0"/>
                        </a:rPr>
                        <a:t>siOct-670</a:t>
                      </a:r>
                      <a:endParaRPr lang="en-US"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AAUGCUAGUUCGCUUUCUCUU</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GAGAAAGCGAACUAGCAUUGA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-4.6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0.684411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0.897505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17139123"/>
                  </a:ext>
                </a:extLst>
              </a:tr>
              <a:tr h="169732">
                <a:tc>
                  <a:txBody>
                    <a:bodyPr/>
                    <a:lstStyle/>
                    <a:p>
                      <a:pPr algn="ctr" fontAlgn="ctr"/>
                      <a:r>
                        <a:rPr lang="en-US" sz="700" u="none" strike="noStrike" dirty="0">
                          <a:effectLst/>
                          <a:latin typeface="Arial" panose="020B0604020202020204" pitchFamily="34" charset="0"/>
                          <a:cs typeface="Arial" panose="020B0604020202020204" pitchFamily="34" charset="0"/>
                        </a:rPr>
                        <a:t>siOct-797</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UACAGAACCAUACUCGAACCA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GUUCGAGUAUGGUUCUGUAAC</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-4.8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1.596958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0.892511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24983954"/>
                  </a:ext>
                </a:extLst>
              </a:tr>
              <a:tr h="169732">
                <a:tc>
                  <a:txBody>
                    <a:bodyPr/>
                    <a:lstStyle/>
                    <a:p>
                      <a:pPr algn="ctr" fontAlgn="ctr"/>
                      <a:r>
                        <a:rPr lang="en-US" sz="700" u="none" strike="noStrike">
                          <a:effectLst/>
                          <a:latin typeface="Arial" panose="020B0604020202020204" pitchFamily="34" charset="0"/>
                          <a:cs typeface="Arial" panose="020B0604020202020204" pitchFamily="34" charset="0"/>
                        </a:rPr>
                        <a:t>siCLTC-2416</a:t>
                      </a:r>
                      <a:endParaRPr lang="en-US" sz="7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AAGUCGACUUGGAUUCACCUU</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GGUGAAUCCAAGUCGACUUCC</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-5.5</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0.91954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0.896219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0460823"/>
                  </a:ext>
                </a:extLst>
              </a:tr>
              <a:tr h="169732">
                <a:tc>
                  <a:txBody>
                    <a:bodyPr/>
                    <a:lstStyle/>
                    <a:p>
                      <a:pPr algn="ctr" fontAlgn="ctr"/>
                      <a:r>
                        <a:rPr lang="en-US" sz="700" u="none" strike="noStrike" dirty="0">
                          <a:effectLst/>
                          <a:latin typeface="Arial" panose="020B0604020202020204" pitchFamily="34" charset="0"/>
                          <a:cs typeface="Arial" panose="020B0604020202020204" pitchFamily="34" charset="0"/>
                        </a:rPr>
                        <a:t>siPLS3-1310</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UACUCCAGUCAACAGGAACUU</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GUUCCUGUUGACUGGAGUAAG</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0.91954</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0.896219</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5591634"/>
                  </a:ext>
                </a:extLst>
              </a:tr>
              <a:tr h="169732">
                <a:tc>
                  <a:txBody>
                    <a:bodyPr/>
                    <a:lstStyle/>
                    <a:p>
                      <a:pPr algn="ctr" fontAlgn="ctr"/>
                      <a:r>
                        <a:rPr lang="en-US" sz="700" u="none" strike="noStrike" dirty="0">
                          <a:effectLst/>
                          <a:latin typeface="Arial" panose="020B0604020202020204" pitchFamily="34" charset="0"/>
                          <a:cs typeface="Arial" panose="020B0604020202020204" pitchFamily="34" charset="0"/>
                        </a:rPr>
                        <a:t>siPLS3-1528</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ACCAUCUCCAAGAUCUUCCAG</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GGAAGAUCUUGGAGAUGGUCA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-6.1</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1.83908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0.891186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19406911"/>
                  </a:ext>
                </a:extLst>
              </a:tr>
              <a:tr h="169732">
                <a:tc>
                  <a:txBody>
                    <a:bodyPr/>
                    <a:lstStyle/>
                    <a:p>
                      <a:pPr algn="ctr" fontAlgn="ctr"/>
                      <a:r>
                        <a:rPr lang="en-US" sz="700" u="none" strike="noStrike" dirty="0">
                          <a:effectLst/>
                          <a:latin typeface="Arial" panose="020B0604020202020204" pitchFamily="34" charset="0"/>
                          <a:cs typeface="Arial" panose="020B0604020202020204" pitchFamily="34" charset="0"/>
                        </a:rPr>
                        <a:t>siKIF23-430</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UCGUUUAGCUUGAAAUGACCC</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700" u="none" strike="noStrike" dirty="0">
                          <a:effectLst/>
                          <a:latin typeface="Arial" panose="020B0604020202020204" pitchFamily="34" charset="0"/>
                          <a:cs typeface="Arial" panose="020B0604020202020204" pitchFamily="34" charset="0"/>
                        </a:rPr>
                        <a:t>GUCAUUUCAAGCUAAACGAUA</a:t>
                      </a:r>
                      <a:endParaRPr lang="en-US"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-2.8</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0.914286</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700" u="none" strike="noStrike" dirty="0">
                          <a:effectLst/>
                          <a:latin typeface="Arial" panose="020B0604020202020204" pitchFamily="34" charset="0"/>
                          <a:cs typeface="Arial" panose="020B0604020202020204" pitchFamily="34" charset="0"/>
                        </a:rPr>
                        <a:t>0.896247</a:t>
                      </a:r>
                      <a:endParaRPr lang="en-US" altLang="ko-KR" sz="7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6465" marR="6465" marT="646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9797748"/>
                  </a:ext>
                </a:extLst>
              </a:tr>
            </a:tbl>
          </a:graphicData>
        </a:graphic>
      </p:graphicFrame>
      <p:graphicFrame>
        <p:nvGraphicFramePr>
          <p:cNvPr id="6" name="표 5"/>
          <p:cNvGraphicFramePr>
            <a:graphicFrameLocks noGrp="1"/>
          </p:cNvGraphicFramePr>
          <p:nvPr>
            <p:extLst/>
          </p:nvPr>
        </p:nvGraphicFramePr>
        <p:xfrm>
          <a:off x="606624" y="2556563"/>
          <a:ext cx="5460026" cy="454492"/>
        </p:xfrm>
        <a:graphic>
          <a:graphicData uri="http://schemas.openxmlformats.org/drawingml/2006/table">
            <a:tbl>
              <a:tblPr>
                <a:tableStyleId>{5C22544A-7EE6-4342-B048-85BDC9FD1C3A}</a:tableStyleId>
              </a:tblPr>
              <a:tblGrid>
                <a:gridCol w="2948120">
                  <a:extLst>
                    <a:ext uri="{9D8B030D-6E8A-4147-A177-3AD203B41FA5}">
                      <a16:colId xmlns:a16="http://schemas.microsoft.com/office/drawing/2014/main" val="1452435937"/>
                    </a:ext>
                  </a:extLst>
                </a:gridCol>
                <a:gridCol w="837302">
                  <a:extLst>
                    <a:ext uri="{9D8B030D-6E8A-4147-A177-3AD203B41FA5}">
                      <a16:colId xmlns:a16="http://schemas.microsoft.com/office/drawing/2014/main" val="1245264240"/>
                    </a:ext>
                  </a:extLst>
                </a:gridCol>
                <a:gridCol w="837302">
                  <a:extLst>
                    <a:ext uri="{9D8B030D-6E8A-4147-A177-3AD203B41FA5}">
                      <a16:colId xmlns:a16="http://schemas.microsoft.com/office/drawing/2014/main" val="1476228156"/>
                    </a:ext>
                  </a:extLst>
                </a:gridCol>
                <a:gridCol w="837302">
                  <a:extLst>
                    <a:ext uri="{9D8B030D-6E8A-4147-A177-3AD203B41FA5}">
                      <a16:colId xmlns:a16="http://schemas.microsoft.com/office/drawing/2014/main" val="2632847680"/>
                    </a:ext>
                  </a:extLst>
                </a:gridCol>
              </a:tblGrid>
              <a:tr h="227246">
                <a:tc>
                  <a:txBody>
                    <a:bodyPr/>
                    <a:lstStyle/>
                    <a:p>
                      <a:pPr algn="ctr" fontAlgn="ctr"/>
                      <a:r>
                        <a:rPr lang="en-US" sz="800" b="1" u="none" strike="noStrike" dirty="0">
                          <a:solidFill>
                            <a:schemeClr val="bg1"/>
                          </a:solidFill>
                          <a:effectLst/>
                          <a:latin typeface="Arial" panose="020B0604020202020204" pitchFamily="34" charset="0"/>
                          <a:cs typeface="Arial" panose="020B0604020202020204" pitchFamily="34" charset="0"/>
                        </a:rPr>
                        <a:t>r</a:t>
                      </a:r>
                      <a:r>
                        <a:rPr lang="en-US" sz="800" b="1" u="none" strike="noStrike" dirty="0" smtClean="0">
                          <a:solidFill>
                            <a:schemeClr val="bg1"/>
                          </a:solidFill>
                          <a:effectLst/>
                          <a:latin typeface="Arial" panose="020B0604020202020204" pitchFamily="34" charset="0"/>
                          <a:cs typeface="Arial" panose="020B0604020202020204" pitchFamily="34" charset="0"/>
                        </a:rPr>
                        <a:t>eferences</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i="0" u="none" strike="noStrike" dirty="0" smtClean="0">
                          <a:solidFill>
                            <a:schemeClr val="bg1"/>
                          </a:solidFill>
                          <a:effectLst/>
                          <a:latin typeface="Arial" panose="020B0604020202020204" pitchFamily="34" charset="0"/>
                          <a:ea typeface="+mn-ea"/>
                          <a:cs typeface="Arial" panose="020B0604020202020204" pitchFamily="34" charset="0"/>
                        </a:rPr>
                        <a:t>total</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800" b="1" u="none" strike="noStrike" dirty="0" smtClean="0">
                          <a:solidFill>
                            <a:schemeClr val="bg1"/>
                          </a:solidFill>
                          <a:effectLst/>
                          <a:latin typeface="Arial" panose="020B0604020202020204" pitchFamily="34" charset="0"/>
                          <a:cs typeface="Arial" panose="020B0604020202020204" pitchFamily="34" charset="0"/>
                        </a:rPr>
                        <a:t>A or U </a:t>
                      </a:r>
                      <a:r>
                        <a:rPr lang="en-US" sz="800" b="1" u="none" strike="noStrike" dirty="0">
                          <a:solidFill>
                            <a:schemeClr val="bg1"/>
                          </a:solidFill>
                          <a:effectLst/>
                          <a:latin typeface="Arial" panose="020B0604020202020204" pitchFamily="34" charset="0"/>
                          <a:cs typeface="Arial" panose="020B0604020202020204" pitchFamily="34" charset="0"/>
                        </a:rPr>
                        <a:t>start</a:t>
                      </a:r>
                      <a:endParaRPr lang="en-US" sz="8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800" b="1" dirty="0" smtClean="0">
                          <a:solidFill>
                            <a:schemeClr val="bg1"/>
                          </a:solidFill>
                          <a:latin typeface="Symbol" panose="05050102010706020507" pitchFamily="18" charset="2"/>
                          <a:cs typeface="Arial" pitchFamily="34" charset="0"/>
                        </a:rPr>
                        <a:t>DD</a:t>
                      </a:r>
                      <a:r>
                        <a:rPr lang="en-US" sz="800" b="1" u="none" strike="noStrike" dirty="0" smtClean="0">
                          <a:solidFill>
                            <a:schemeClr val="bg1"/>
                          </a:solidFill>
                          <a:effectLst/>
                          <a:latin typeface="Arial" panose="020B0604020202020204" pitchFamily="34" charset="0"/>
                          <a:cs typeface="Arial" panose="020B0604020202020204" pitchFamily="34" charset="0"/>
                        </a:rPr>
                        <a:t>G&lt;0</a:t>
                      </a:r>
                      <a:endParaRPr lang="en-US" sz="10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389254953"/>
                  </a:ext>
                </a:extLst>
              </a:tr>
              <a:tr h="227246">
                <a:tc>
                  <a:txBody>
                    <a:bodyPr/>
                    <a:lstStyle/>
                    <a:p>
                      <a:r>
                        <a:rPr lang="en-US" altLang="ko-KR" sz="800" i="1" dirty="0" smtClean="0">
                          <a:latin typeface="Arial" panose="020B0604020202020204" pitchFamily="34" charset="0"/>
                          <a:cs typeface="Arial" panose="020B0604020202020204" pitchFamily="34" charset="0"/>
                        </a:rPr>
                        <a:t>Nucleic Acids Res</a:t>
                      </a:r>
                      <a:r>
                        <a:rPr lang="en-US" altLang="ko-KR" sz="800" dirty="0" smtClean="0">
                          <a:latin typeface="Arial" panose="020B0604020202020204" pitchFamily="34" charset="0"/>
                          <a:cs typeface="Arial" panose="020B0604020202020204" pitchFamily="34" charset="0"/>
                        </a:rPr>
                        <a:t>. 2008 Dec; 36(22): 7100–7109.</a:t>
                      </a:r>
                      <a:endParaRPr lang="ko-KR" altLang="en-US" sz="800" dirty="0">
                        <a:latin typeface="Arial" panose="020B0604020202020204" pitchFamily="34" charset="0"/>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26</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25</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800" b="0" i="0" u="none" strike="noStrike"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9</a:t>
                      </a:r>
                      <a:endParaRPr lang="en-US" altLang="ko-KR" sz="8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8792" marR="8792" marT="8792"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1667837"/>
                  </a:ext>
                </a:extLst>
              </a:tr>
            </a:tbl>
          </a:graphicData>
        </a:graphic>
      </p:graphicFrame>
      <p:sp>
        <p:nvSpPr>
          <p:cNvPr id="8" name="TextBox 7"/>
          <p:cNvSpPr txBox="1"/>
          <p:nvPr/>
        </p:nvSpPr>
        <p:spPr>
          <a:xfrm>
            <a:off x="357128" y="16326"/>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S5</a:t>
            </a:r>
            <a:endParaRPr lang="ko-KR" altLang="en-US" sz="1292" b="1" dirty="0">
              <a:latin typeface="Arial" panose="020B0604020202020204" pitchFamily="34" charset="0"/>
              <a:cs typeface="Arial" panose="020B0604020202020204" pitchFamily="34" charset="0"/>
            </a:endParaRPr>
          </a:p>
        </p:txBody>
      </p:sp>
      <p:sp>
        <p:nvSpPr>
          <p:cNvPr id="2" name="직사각형 1"/>
          <p:cNvSpPr/>
          <p:nvPr/>
        </p:nvSpPr>
        <p:spPr>
          <a:xfrm>
            <a:off x="4857665" y="2293707"/>
            <a:ext cx="1208985" cy="246221"/>
          </a:xfrm>
          <a:prstGeom prst="rect">
            <a:avLst/>
          </a:prstGeom>
        </p:spPr>
        <p:txBody>
          <a:bodyPr wrap="none">
            <a:spAutoFit/>
          </a:bodyPr>
          <a:lstStyle/>
          <a:p>
            <a:r>
              <a:rPr lang="ko-KR" altLang="en-US" sz="1000" dirty="0"/>
              <a:t>(</a:t>
            </a:r>
            <a:r>
              <a:rPr lang="ko-KR" altLang="en-US" sz="1000" dirty="0" err="1"/>
              <a:t>Ui-Tei</a:t>
            </a:r>
            <a:r>
              <a:rPr lang="ko-KR" altLang="en-US" sz="1000" dirty="0"/>
              <a:t>, </a:t>
            </a:r>
            <a:r>
              <a:rPr lang="ko-KR" altLang="en-US" sz="1000" dirty="0" err="1"/>
              <a:t>et</a:t>
            </a:r>
            <a:r>
              <a:rPr lang="ko-KR" altLang="en-US" sz="1000" dirty="0"/>
              <a:t> </a:t>
            </a:r>
            <a:r>
              <a:rPr lang="ko-KR" altLang="en-US" sz="1000" dirty="0" err="1"/>
              <a:t>al</a:t>
            </a:r>
            <a:r>
              <a:rPr lang="ko-KR" altLang="en-US" sz="1000" dirty="0"/>
              <a:t>., 2008)</a:t>
            </a:r>
          </a:p>
        </p:txBody>
      </p:sp>
      <p:sp>
        <p:nvSpPr>
          <p:cNvPr id="12" name="TextBox 11"/>
          <p:cNvSpPr txBox="1"/>
          <p:nvPr/>
        </p:nvSpPr>
        <p:spPr>
          <a:xfrm>
            <a:off x="259468" y="5649741"/>
            <a:ext cx="6154338" cy="2548471"/>
          </a:xfrm>
          <a:prstGeom prst="rect">
            <a:avLst/>
          </a:prstGeom>
          <a:noFill/>
        </p:spPr>
        <p:txBody>
          <a:bodyPr wrap="square" rtlCol="0">
            <a:noAutofit/>
          </a:bodyPr>
          <a:lstStyle/>
          <a:p>
            <a:pPr algn="just"/>
            <a:r>
              <a:rPr lang="en-US" altLang="ko-KR" sz="923" b="1" dirty="0">
                <a:latin typeface="Arial" panose="020B0604020202020204" pitchFamily="34" charset="0"/>
                <a:cs typeface="Arial" panose="020B0604020202020204" pitchFamily="34" charset="0"/>
              </a:rPr>
              <a:t>Supplementary Table </a:t>
            </a:r>
            <a:r>
              <a:rPr lang="en-US" altLang="ko-KR" sz="923" b="1" dirty="0" smtClean="0">
                <a:latin typeface="Arial" panose="020B0604020202020204" pitchFamily="34" charset="0"/>
                <a:cs typeface="Arial" panose="020B0604020202020204" pitchFamily="34" charset="0"/>
              </a:rPr>
              <a:t>S5. </a:t>
            </a:r>
            <a:r>
              <a:rPr lang="en-US" altLang="ko-KR" sz="923" b="1" dirty="0" smtClean="0">
                <a:latin typeface="Arial" panose="020B0604020202020204" pitchFamily="34" charset="0"/>
                <a:cs typeface="Arial" panose="020B0604020202020204" pitchFamily="34" charset="0"/>
              </a:rPr>
              <a:t>Additional high-confidence siRNAs examined with activity and stability of transitional nucleation. </a:t>
            </a:r>
            <a:r>
              <a:rPr lang="en-US" altLang="ko-KR" sz="920" dirty="0" smtClean="0">
                <a:latin typeface="Arial" panose="020B0604020202020204" pitchFamily="34" charset="0"/>
                <a:cs typeface="Arial" panose="020B0604020202020204" pitchFamily="34" charset="0"/>
              </a:rPr>
              <a:t>High-confidence siRNAs (n=9) were additionally derived from a </a:t>
            </a:r>
            <a:r>
              <a:rPr lang="en-US" altLang="ko-KR" sz="920" dirty="0">
                <a:latin typeface="Arial" panose="020B0604020202020204" pitchFamily="34" charset="0"/>
                <a:cs typeface="Arial" panose="020B0604020202020204" pitchFamily="34" charset="0"/>
              </a:rPr>
              <a:t>previous study </a:t>
            </a:r>
            <a:r>
              <a:rPr lang="en-US" altLang="ko-KR" sz="920" dirty="0" smtClean="0">
                <a:latin typeface="Arial" panose="020B0604020202020204" pitchFamily="34" charset="0"/>
                <a:cs typeface="Arial" panose="020B0604020202020204" pitchFamily="34" charset="0"/>
              </a:rPr>
              <a:t>(</a:t>
            </a:r>
            <a:r>
              <a:rPr lang="en-US" altLang="ko-KR" sz="920" dirty="0" err="1">
                <a:latin typeface="Arial" panose="020B0604020202020204" pitchFamily="34" charset="0"/>
                <a:cs typeface="Arial" panose="020B0604020202020204" pitchFamily="34" charset="0"/>
              </a:rPr>
              <a:t>Ui-Tei</a:t>
            </a:r>
            <a:r>
              <a:rPr lang="en-US" altLang="ko-KR" sz="920" dirty="0">
                <a:latin typeface="Arial" panose="020B0604020202020204" pitchFamily="34" charset="0"/>
                <a:cs typeface="Arial" panose="020B0604020202020204" pitchFamily="34" charset="0"/>
              </a:rPr>
              <a:t>, et al., 2008</a:t>
            </a:r>
            <a:r>
              <a:rPr lang="en-US" altLang="ko-KR" sz="920" dirty="0" smtClean="0">
                <a:latin typeface="Arial" panose="020B0604020202020204" pitchFamily="34" charset="0"/>
                <a:cs typeface="Arial" panose="020B0604020202020204" pitchFamily="34" charset="0"/>
              </a:rPr>
              <a:t>). </a:t>
            </a:r>
            <a:r>
              <a:rPr lang="en-US" altLang="ko-KR" sz="920" dirty="0">
                <a:latin typeface="Arial" panose="020B0604020202020204" pitchFamily="34" charset="0"/>
                <a:cs typeface="Arial" panose="020B0604020202020204" pitchFamily="34" charset="0"/>
              </a:rPr>
              <a:t>To avoid compounding effect from strand bias, high-confident </a:t>
            </a:r>
            <a:r>
              <a:rPr lang="en-US" altLang="ko-KR" sz="920" dirty="0" smtClean="0">
                <a:latin typeface="Arial" panose="020B0604020202020204" pitchFamily="34" charset="0"/>
                <a:cs typeface="Arial" panose="020B0604020202020204" pitchFamily="34" charset="0"/>
              </a:rPr>
              <a:t>siRNAs were selected from total siRNAs (n=26) </a:t>
            </a:r>
            <a:r>
              <a:rPr lang="en-US" altLang="ko-KR" sz="920" dirty="0">
                <a:latin typeface="Arial" panose="020B0604020202020204" pitchFamily="34" charset="0"/>
                <a:cs typeface="Arial" panose="020B0604020202020204" pitchFamily="34" charset="0"/>
              </a:rPr>
              <a:t>by ones </a:t>
            </a:r>
            <a:r>
              <a:rPr lang="en-US" altLang="ko-KR" sz="920" dirty="0" smtClean="0">
                <a:latin typeface="Arial" panose="020B0604020202020204" pitchFamily="34" charset="0"/>
                <a:cs typeface="Arial" panose="020B0604020202020204" pitchFamily="34" charset="0"/>
              </a:rPr>
              <a:t>A </a:t>
            </a:r>
            <a:r>
              <a:rPr lang="en-US" altLang="ko-KR" sz="920" dirty="0">
                <a:latin typeface="Arial" panose="020B0604020202020204" pitchFamily="34" charset="0"/>
                <a:cs typeface="Arial" panose="020B0604020202020204" pitchFamily="34" charset="0"/>
              </a:rPr>
              <a:t>or U </a:t>
            </a:r>
            <a:r>
              <a:rPr lang="en-US" altLang="ko-KR" sz="920" dirty="0" smtClean="0">
                <a:latin typeface="Arial" panose="020B0604020202020204" pitchFamily="34" charset="0"/>
                <a:cs typeface="Arial" panose="020B0604020202020204" pitchFamily="34" charset="0"/>
              </a:rPr>
              <a:t>start</a:t>
            </a:r>
            <a:r>
              <a:rPr lang="en-US" altLang="ko-KR" sz="920" dirty="0">
                <a:latin typeface="Arial" panose="020B0604020202020204" pitchFamily="34" charset="0"/>
                <a:cs typeface="Arial" panose="020B0604020202020204" pitchFamily="34" charset="0"/>
              </a:rPr>
              <a:t> </a:t>
            </a:r>
            <a:r>
              <a:rPr lang="en-US" altLang="ko-KR" sz="920" dirty="0" smtClean="0">
                <a:latin typeface="Arial" panose="020B0604020202020204" pitchFamily="34" charset="0"/>
                <a:cs typeface="Arial" panose="020B0604020202020204" pitchFamily="34" charset="0"/>
              </a:rPr>
              <a:t>(n=25) </a:t>
            </a:r>
            <a:r>
              <a:rPr lang="en-US" altLang="ko-KR" sz="920" dirty="0">
                <a:latin typeface="Arial" panose="020B0604020202020204" pitchFamily="34" charset="0"/>
                <a:cs typeface="Arial" panose="020B0604020202020204" pitchFamily="34" charset="0"/>
              </a:rPr>
              <a:t>and further narrowed down ones with </a:t>
            </a:r>
            <a:r>
              <a:rPr lang="en-US" altLang="ko-KR" sz="920" b="1" dirty="0" smtClean="0">
                <a:latin typeface="Symbol" panose="05050102010706020507" pitchFamily="18" charset="2"/>
                <a:cs typeface="Arial" pitchFamily="34" charset="0"/>
              </a:rPr>
              <a:t>D</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G&lt;0 (n=9) as performed in Supplementary Table S5. High-confidence siRNAs (n=9) were represented in the table with siRNA sequences, stability of transitional nucleation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 experimentally measured on-target activity of siRNAs (relative activity from luciferase reporter assays), and </a:t>
            </a:r>
            <a:r>
              <a:rPr lang="en-US" altLang="ko-KR" sz="920" dirty="0">
                <a:latin typeface="Arial" panose="020B0604020202020204" pitchFamily="34" charset="0"/>
                <a:cs typeface="Arial" panose="020B0604020202020204" pitchFamily="34" charset="0"/>
              </a:rPr>
              <a:t>normalized inhibitory activity </a:t>
            </a:r>
            <a:r>
              <a:rPr lang="en-US" altLang="ko-KR" sz="920" dirty="0" smtClean="0">
                <a:latin typeface="Arial" panose="020B0604020202020204" pitchFamily="34" charset="0"/>
                <a:cs typeface="Arial" panose="020B0604020202020204" pitchFamily="34" charset="0"/>
              </a:rPr>
              <a:t>(NIA), which was transformed from the activity value as previously </a:t>
            </a:r>
            <a:r>
              <a:rPr lang="en-US" altLang="ko-KR" sz="920" dirty="0">
                <a:latin typeface="Arial" panose="020B0604020202020204" pitchFamily="34" charset="0"/>
                <a:cs typeface="Arial" panose="020B0604020202020204" pitchFamily="34" charset="0"/>
              </a:rPr>
              <a:t>described </a:t>
            </a:r>
            <a:r>
              <a:rPr lang="en-US" altLang="ko-KR" sz="920" dirty="0" smtClean="0">
                <a:latin typeface="Arial" panose="020B0604020202020204" pitchFamily="34" charset="0"/>
                <a:cs typeface="Arial" panose="020B0604020202020204" pitchFamily="34" charset="0"/>
              </a:rPr>
              <a:t>(</a:t>
            </a:r>
            <a:r>
              <a:rPr lang="en-US" altLang="ko-KR" sz="920" dirty="0" err="1">
                <a:latin typeface="Arial" panose="020B0604020202020204" pitchFamily="34" charset="0"/>
                <a:cs typeface="Arial" panose="020B0604020202020204" pitchFamily="34" charset="0"/>
              </a:rPr>
              <a:t>Huesken</a:t>
            </a:r>
            <a:r>
              <a:rPr lang="en-US" altLang="ko-KR" sz="920" dirty="0">
                <a:latin typeface="Arial" panose="020B0604020202020204" pitchFamily="34" charset="0"/>
                <a:cs typeface="Arial" panose="020B0604020202020204" pitchFamily="34" charset="0"/>
              </a:rPr>
              <a:t>, et al., 2005</a:t>
            </a:r>
            <a:r>
              <a:rPr lang="en-US" altLang="ko-KR" sz="920" dirty="0" smtClean="0">
                <a:latin typeface="Arial" panose="020B0604020202020204" pitchFamily="34" charset="0"/>
                <a:cs typeface="Arial" panose="020B0604020202020204" pitchFamily="34" charset="0"/>
              </a:rPr>
              <a:t>). </a:t>
            </a:r>
            <a:r>
              <a:rPr lang="en-US" altLang="ko-KR" sz="920" b="1" dirty="0">
                <a:latin typeface="Symbol" panose="05050102010706020507" pitchFamily="18" charset="2"/>
                <a:cs typeface="Arial" pitchFamily="34" charset="0"/>
              </a:rPr>
              <a:t>D</a:t>
            </a:r>
            <a:r>
              <a:rPr lang="en-US" altLang="ko-KR" sz="920" dirty="0" smtClean="0">
                <a:latin typeface="Arial" panose="020B0604020202020204" pitchFamily="34" charset="0"/>
                <a:cs typeface="Arial" panose="020B0604020202020204" pitchFamily="34" charset="0"/>
              </a:rPr>
              <a:t>G[2:6</a:t>
            </a:r>
            <a:r>
              <a:rPr lang="en-US" altLang="ko-KR" sz="920" dirty="0">
                <a:latin typeface="Arial" panose="020B0604020202020204" pitchFamily="34" charset="0"/>
                <a:cs typeface="Arial" panose="020B0604020202020204" pitchFamily="34" charset="0"/>
              </a:rPr>
              <a:t>] values were </a:t>
            </a:r>
            <a:r>
              <a:rPr lang="en-US" altLang="ko-KR" sz="920" dirty="0" smtClean="0">
                <a:latin typeface="Arial" panose="020B0604020202020204" pitchFamily="34" charset="0"/>
                <a:cs typeface="Arial" panose="020B0604020202020204" pitchFamily="34" charset="0"/>
              </a:rPr>
              <a:t>indicated </a:t>
            </a:r>
            <a:r>
              <a:rPr lang="en-US" altLang="ko-KR" sz="920" dirty="0">
                <a:latin typeface="Arial" panose="020B0604020202020204" pitchFamily="34" charset="0"/>
                <a:cs typeface="Arial" panose="020B0604020202020204" pitchFamily="34" charset="0"/>
              </a:rPr>
              <a:t>as kcal </a:t>
            </a:r>
            <a:r>
              <a:rPr lang="en-US" altLang="ko-KR" sz="920" dirty="0" smtClean="0">
                <a:latin typeface="Arial" panose="020B0604020202020204" pitchFamily="34" charset="0"/>
                <a:cs typeface="Arial" panose="020B0604020202020204" pitchFamily="34" charset="0"/>
              </a:rPr>
              <a:t>mol</a:t>
            </a:r>
            <a:r>
              <a:rPr lang="en-US" altLang="ko-KR" sz="920" baseline="30000" dirty="0" smtClean="0">
                <a:latin typeface="Arial" panose="020B0604020202020204" pitchFamily="34" charset="0"/>
                <a:cs typeface="Arial" panose="020B0604020202020204" pitchFamily="34" charset="0"/>
              </a:rPr>
              <a:t>-1</a:t>
            </a:r>
            <a:r>
              <a:rPr lang="en-US" altLang="ko-KR" sz="92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69586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p:cNvGraphicFramePr>
            <a:graphicFrameLocks noGrp="1"/>
          </p:cNvGraphicFramePr>
          <p:nvPr>
            <p:extLst/>
          </p:nvPr>
        </p:nvGraphicFramePr>
        <p:xfrm>
          <a:off x="427786" y="371981"/>
          <a:ext cx="5762920" cy="8582940"/>
        </p:xfrm>
        <a:graphic>
          <a:graphicData uri="http://schemas.openxmlformats.org/drawingml/2006/table">
            <a:tbl>
              <a:tblPr>
                <a:tableStyleId>{5C22544A-7EE6-4342-B048-85BDC9FD1C3A}</a:tableStyleId>
              </a:tblPr>
              <a:tblGrid>
                <a:gridCol w="2100014">
                  <a:extLst>
                    <a:ext uri="{9D8B030D-6E8A-4147-A177-3AD203B41FA5}">
                      <a16:colId xmlns:a16="http://schemas.microsoft.com/office/drawing/2014/main" val="1214353229"/>
                    </a:ext>
                  </a:extLst>
                </a:gridCol>
                <a:gridCol w="577516">
                  <a:extLst>
                    <a:ext uri="{9D8B030D-6E8A-4147-A177-3AD203B41FA5}">
                      <a16:colId xmlns:a16="http://schemas.microsoft.com/office/drawing/2014/main" val="3263584159"/>
                    </a:ext>
                  </a:extLst>
                </a:gridCol>
                <a:gridCol w="466900">
                  <a:extLst>
                    <a:ext uri="{9D8B030D-6E8A-4147-A177-3AD203B41FA5}">
                      <a16:colId xmlns:a16="http://schemas.microsoft.com/office/drawing/2014/main" val="361882012"/>
                    </a:ext>
                  </a:extLst>
                </a:gridCol>
                <a:gridCol w="466900">
                  <a:extLst>
                    <a:ext uri="{9D8B030D-6E8A-4147-A177-3AD203B41FA5}">
                      <a16:colId xmlns:a16="http://schemas.microsoft.com/office/drawing/2014/main" val="3604913316"/>
                    </a:ext>
                  </a:extLst>
                </a:gridCol>
                <a:gridCol w="1330488">
                  <a:extLst>
                    <a:ext uri="{9D8B030D-6E8A-4147-A177-3AD203B41FA5}">
                      <a16:colId xmlns:a16="http://schemas.microsoft.com/office/drawing/2014/main" val="3173932382"/>
                    </a:ext>
                  </a:extLst>
                </a:gridCol>
                <a:gridCol w="410551">
                  <a:extLst>
                    <a:ext uri="{9D8B030D-6E8A-4147-A177-3AD203B41FA5}">
                      <a16:colId xmlns:a16="http://schemas.microsoft.com/office/drawing/2014/main" val="1248606258"/>
                    </a:ext>
                  </a:extLst>
                </a:gridCol>
                <a:gridCol w="410551">
                  <a:extLst>
                    <a:ext uri="{9D8B030D-6E8A-4147-A177-3AD203B41FA5}">
                      <a16:colId xmlns:a16="http://schemas.microsoft.com/office/drawing/2014/main" val="2905482213"/>
                    </a:ext>
                  </a:extLst>
                </a:gridCol>
              </a:tblGrid>
              <a:tr h="146428">
                <a:tc>
                  <a:txBody>
                    <a:bodyPr/>
                    <a:lstStyle/>
                    <a:p>
                      <a:pPr algn="ctr" fontAlgn="ctr"/>
                      <a:r>
                        <a:rPr lang="en-US" altLang="ko-KR" sz="600" b="1" u="none" strike="noStrike" dirty="0" smtClean="0">
                          <a:solidFill>
                            <a:schemeClr val="bg1"/>
                          </a:solidFill>
                          <a:effectLst/>
                          <a:latin typeface="Arial" panose="020B0604020202020204" pitchFamily="34" charset="0"/>
                          <a:cs typeface="Arial" panose="020B0604020202020204" pitchFamily="34" charset="0"/>
                        </a:rPr>
                        <a:t>references</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u="none" strike="noStrike" dirty="0" smtClean="0">
                          <a:solidFill>
                            <a:schemeClr val="bg1"/>
                          </a:solidFill>
                          <a:effectLst/>
                          <a:latin typeface="Arial" panose="020B0604020202020204" pitchFamily="34" charset="0"/>
                          <a:cs typeface="Arial" panose="020B0604020202020204" pitchFamily="34" charset="0"/>
                        </a:rPr>
                        <a:t>accession</a:t>
                      </a:r>
                    </a:p>
                    <a:p>
                      <a:pPr algn="ctr" fontAlgn="ctr"/>
                      <a:r>
                        <a:rPr lang="en-US" altLang="ko-KR" sz="600" b="1" u="none" strike="noStrike" dirty="0" smtClean="0">
                          <a:solidFill>
                            <a:schemeClr val="bg1"/>
                          </a:solidFill>
                          <a:effectLst/>
                          <a:latin typeface="Arial" panose="020B0604020202020204" pitchFamily="34" charset="0"/>
                          <a:cs typeface="Arial" panose="020B0604020202020204" pitchFamily="34" charset="0"/>
                        </a:rPr>
                        <a:t>number</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start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end</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guide </a:t>
                      </a:r>
                      <a:r>
                        <a:rPr lang="en-US" sz="600" b="1" u="none" strike="noStrike" dirty="0">
                          <a:solidFill>
                            <a:schemeClr val="bg1"/>
                          </a:solidFill>
                          <a:effectLst/>
                          <a:latin typeface="Arial" panose="020B0604020202020204" pitchFamily="34" charset="0"/>
                          <a:cs typeface="Arial" panose="020B0604020202020204" pitchFamily="34" charset="0"/>
                        </a:rPr>
                        <a:t>sequence</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altLang="ko-KR" sz="600" b="1" dirty="0" smtClean="0">
                          <a:solidFill>
                            <a:schemeClr val="bg1"/>
                          </a:solidFill>
                          <a:latin typeface="Symbol" panose="05050102010706020507" pitchFamily="18" charset="2"/>
                          <a:cs typeface="Arial" pitchFamily="34" charset="0"/>
                        </a:rPr>
                        <a:t>D</a:t>
                      </a:r>
                      <a:r>
                        <a:rPr lang="en-US" sz="600" b="1" u="none" strike="noStrike" dirty="0" smtClean="0">
                          <a:solidFill>
                            <a:schemeClr val="bg1"/>
                          </a:solidFill>
                          <a:effectLst/>
                          <a:latin typeface="Arial" panose="020B0604020202020204" pitchFamily="34" charset="0"/>
                          <a:cs typeface="Arial" panose="020B0604020202020204" pitchFamily="34" charset="0"/>
                        </a:rPr>
                        <a:t>G[2:6</a:t>
                      </a:r>
                      <a:r>
                        <a:rPr lang="en-US" sz="600" b="1" u="none" strike="noStrike" dirty="0">
                          <a:solidFill>
                            <a:schemeClr val="bg1"/>
                          </a:solidFill>
                          <a:effectLst/>
                          <a:latin typeface="Arial" panose="020B0604020202020204" pitchFamily="34" charset="0"/>
                          <a:cs typeface="Arial" panose="020B0604020202020204" pitchFamily="34" charset="0"/>
                        </a:rPr>
                        <a:t>]</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ctr" fontAlgn="ctr"/>
                      <a:r>
                        <a:rPr lang="en-US" sz="600" b="1" u="none" strike="noStrike" dirty="0" smtClean="0">
                          <a:solidFill>
                            <a:schemeClr val="bg1"/>
                          </a:solidFill>
                          <a:effectLst/>
                          <a:latin typeface="Arial" panose="020B0604020202020204" pitchFamily="34" charset="0"/>
                          <a:cs typeface="Arial" panose="020B0604020202020204" pitchFamily="34" charset="0"/>
                        </a:rPr>
                        <a:t>activity</a:t>
                      </a:r>
                      <a:endParaRPr lang="en-US" sz="600" b="1" i="0" u="none" strike="noStrike" dirty="0">
                        <a:solidFill>
                          <a:schemeClr val="bg1"/>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285978209"/>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Nat </a:t>
                      </a:r>
                      <a:r>
                        <a:rPr lang="en-US" sz="600" u="none" strike="noStrike" dirty="0" err="1">
                          <a:effectLst/>
                          <a:latin typeface="Arial" panose="020B0604020202020204" pitchFamily="34" charset="0"/>
                          <a:cs typeface="Arial" panose="020B0604020202020204" pitchFamily="34" charset="0"/>
                        </a:rPr>
                        <a:t>Biotechnol</a:t>
                      </a:r>
                      <a:r>
                        <a:rPr lang="en-US" sz="600" u="none" strike="noStrike" dirty="0">
                          <a:effectLst/>
                          <a:latin typeface="Arial" panose="020B0604020202020204" pitchFamily="34" charset="0"/>
                          <a:cs typeface="Arial" panose="020B0604020202020204" pitchFamily="34" charset="0"/>
                        </a:rPr>
                        <a:t>. 2004;22(3):326-30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NM_002046</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AGGGGGCAGAGAUGAUGAC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-10.4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30.18405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78754032"/>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UCCGCCCUGGAUCAUGAAG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2713271"/>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2003;21(6):635-7.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NM_000875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UCCGGCCAUCUGAAUCAUC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83361918"/>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AGGCCACAAAAUUAUCCAC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86790134"/>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UUGGCCUUUAUGAGGAUCU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6230332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2003;21(6):635-7.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NM_000875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AAGCCCAAUAUCCUUGAGA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64781131"/>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2003;31(3):981-7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M25346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UGGGCUUGUACUCGGUCAU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7067292"/>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UGCUCCAAAACAACAACGG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82722650"/>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UGGAGCUGCAAUAGUGCAA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93.84615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8025816"/>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Antisense Nucleic Acid Drug Dev. 2003;13(2):83-105.</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AGCUCCUUCUUAUACUGCU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4190484"/>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Antisense Nucleic Acid Drug Dev. 2003;13(2):83-105.</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UGAGCCGCUGGCAGAUGCC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317774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NM_002046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UGAGGCUGUUGUCAUACUU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5.826585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4900946"/>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UGUGCCAUCUCCCCUGGUG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34194279"/>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2104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2122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AGUGCCCAAGCUGGCAUCC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57.38462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4137447"/>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2309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AGGCACUCUCCUGCAGUGU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96.61538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3750220"/>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ACCCCAAUACAGAUUCACU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58.78378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24094999"/>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Mol Cell. 2003;12(3):627-37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NM_000389</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UCCCCAGCCGGUUCUGACA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25740438"/>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UCCGCGCAACUUUUUCGCG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25913051"/>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UCGCGGUUGUUACUUGACU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4626109"/>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UCCUCCUGUGCCAUCUCCC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0349288"/>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UGGCGACGUAAUCCACGAU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19559358"/>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J </a:t>
                      </a:r>
                      <a:r>
                        <a:rPr lang="en-US" sz="600" u="none" strike="noStrike" dirty="0" err="1">
                          <a:effectLst/>
                          <a:latin typeface="Arial" panose="020B0604020202020204" pitchFamily="34" charset="0"/>
                          <a:cs typeface="Arial" panose="020B0604020202020204" pitchFamily="34" charset="0"/>
                        </a:rPr>
                        <a:t>Biol</a:t>
                      </a:r>
                      <a:r>
                        <a:rPr lang="en-US" sz="600" u="none" strike="noStrike" dirty="0">
                          <a:effectLst/>
                          <a:latin typeface="Arial" panose="020B0604020202020204" pitchFamily="34" charset="0"/>
                          <a:cs typeface="Arial" panose="020B0604020202020204" pitchFamily="34" charset="0"/>
                        </a:rPr>
                        <a:t> Chem. 2003;278(9):7108-18.</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UCCUCCGAACGGCUGCCUC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40.13514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5615172"/>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ACUGGCGACGUAAUCCACG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3946294"/>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Antisense Nucleic Acid Drug Dev. 2003;13(2):83-105.</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UCCAGCUCCUUCUUAUACU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4897490"/>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Antisense Nucleic Acid Drug Dev. 2003;13(2):83-105.</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UGGCAGAAUAAGUCUUCUC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36991551"/>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AGCGCUCACCGUAGAUGCU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81519390"/>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1434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AACGGCGGCGGGAAGUUCA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5637342"/>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2003;21(6):635-7.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NM_001315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AACCGCAGUUCUCUGUAGG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90416764"/>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AUCGGGGAAGCGCUCACCG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61094286"/>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1596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UGCGUCGAGUUUUCCGGUA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2293341"/>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UCCGGUAAGACCUUUCGGU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3604328"/>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1544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UCGUCCACAAACACAACUC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757518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UCCGUCAUCGUCUUUCCGU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59827153"/>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UCUCCGCCCUGGAUCAUGA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9352151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321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AUCUCCCCUGGUGAAGUCU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1788979"/>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1618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UGAGGAUCUCUCUGAUUUU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3248033"/>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835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UUCUCCUCAGCAGCCAGAG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40.40541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81160410"/>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Antisense Nucleic Acid Drug Dev. 2003;13(2):83-105.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794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UUCUCCAGCUCCUUCUUAU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794716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251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UAGCCAAAUCCUUUCUCUC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2147482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1470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UCCGUGCUCCAAAACAACA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04110283"/>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NM_031313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1288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1306</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AUAGCCUGGACCGUUUCCG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19.79065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7707605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X75932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814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832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UUAGGCAAGAAGUCUCAAA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17.80428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55493701"/>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NM_000314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UUAGCCAUUGGUCAAGAUC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23.17612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168499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341</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AUGCUCUUUCCUCCUGUGC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003314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1482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1500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AUCCACGAUCUCUUUUUCC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03345362"/>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X75932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UUCACCUCCAGAUCUUCAU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45.02418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6854211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NM_002015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942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960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UUGACCAUCCACUCGUAGA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39.16654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32545603"/>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NM_002015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1701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1719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UUGUCCUGAAGUGUUUGUA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73.974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4222151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NM_000875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1760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UUCAGCCCAUGUAGUAAGA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7316558"/>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NM_005027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1534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UUCACCUCCUCCCUUGAAA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48.38649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806690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2004;32(15):4609-17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AK122643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1851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AAGGCUCCCUCGCUUGACA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8803627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AAGUCCUUGAUUACACGAU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94806992"/>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1598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AGGAUCUCUCUGAUUUUUC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689463"/>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1560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AAGACCUUUCGGUACUUCG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687243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1530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AACUCCUCCGCGCAACUUU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8610671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AAGGUCUGGAGCUGGUAGG</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16983909"/>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NM_005027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1654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AAGACCUUGAUCAGCUUAU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48.7126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5637981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NM_005027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AGGAUCCUUUGCAUCUCUU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41.13517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6376619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2004;32(3):936-48.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UGCUCUCCAGCGGUUCCAU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64.8855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7391073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AGUCUCCGCCCUGGAUCAU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108522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X75932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AGAGACUUAGGCACAAUCU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31.52223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8844320"/>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UGUAGCUAAGGCCACAAAA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9415149"/>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UGUAGCCAAAUCCUUUCUC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91994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325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343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AGAUGCUCUUUCCUCCUGU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3446390"/>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AGUGCUUCAGUUUGAAGUU</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83499289"/>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1836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AGGUGUGCAGGUACCAUGG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25.84615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8343723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2074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UGCUACACAUGUCUAUGGA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48.15385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65333723"/>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Antisense Nucleic Acid Drug Dev. 2003;13(2):83-105.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2150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2168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AACCACUGUAGAAAAUAAC</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7272020"/>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2002;30(8):1757-66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M16553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372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390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UGCCAAGUACGUCUGCUUC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3272117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NM_005163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AGGUACUCAAACUCGUUCA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46.30741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37996139"/>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NM_004351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dirty="0">
                          <a:effectLst/>
                          <a:latin typeface="Arial" panose="020B0604020202020204" pitchFamily="34" charset="0"/>
                          <a:cs typeface="Arial" panose="020B0604020202020204" pitchFamily="34" charset="0"/>
                        </a:rPr>
                        <a:t>AACUGCAUCCUGAAUAGCA</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52.43789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79926031"/>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NM_019884</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500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AUUGCCAAUCACUUUGAUG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54.90637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68648806"/>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NM_004586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2240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2258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UACACCAUGGUACCAAAUA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0200263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2003;21(6):635-7.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NM_000875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795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AGCUACACAGGCCGUGUCG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09839410"/>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225</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UAAGGCCACAAAAUUAUCC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16.1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574168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J03132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2341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2359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AAAGGCAGGUUGGCCAAUG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69.84615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232839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439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UCAGGAGAAGCCGAGGAAG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35.27027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690032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J Biol Chem. 2003;278(9):7108-18.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U92436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2421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AGUGUCAAAACCCUGUGGA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52.83784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73572"/>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Antisense Nucleic Acid Drug Dev. 2003;13(2):83-105.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775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793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UCUCCAGCUCCUUCUUAUA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49450198"/>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Antisense Nucleic Acid Drug Dev. 2003;13(2):83-105.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LaminA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2094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2112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AGGGUUAUUUUUCUUUGGC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5844461"/>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Nat Biotechnol. 2004;22(3):326-30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X75932</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1373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1391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AUGAGGCGUGUUGAGUCAU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41.62588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90023938"/>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NM_005938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1559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1577</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AUCCUGAGGCAUUCUGUCU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46.0903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8225987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NM_002953</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711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UUGAGGUCUCUGUAAAUGA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64.42221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15145527"/>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NM_005027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1810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AUCUGGUCCUGCUGGUAUU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72.56412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9039261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2003;31(3):981-7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AF493916</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552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570</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UCAGGAGAGCACACACUUG</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-6.4</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17.9</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95734555"/>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Cell. 2003;115(2):209-16. </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M60857</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365</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383</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UGCUUCAGUUUGAAGUUCU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54.6</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98930660"/>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NM_005188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2983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3001</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UGGAACCACUGAUGUGAUA</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33.97558</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73124354"/>
                  </a:ext>
                </a:extLst>
              </a:tr>
              <a:tr h="74361">
                <a:tc>
                  <a:txBody>
                    <a:bodyPr/>
                    <a:lstStyle/>
                    <a:p>
                      <a:pPr algn="ctr" fontAlgn="ctr"/>
                      <a:r>
                        <a:rPr lang="en-US" sz="600" u="none" strike="noStrike">
                          <a:effectLst/>
                          <a:latin typeface="Arial" panose="020B0604020202020204" pitchFamily="34" charset="0"/>
                          <a:cs typeface="Arial" panose="020B0604020202020204" pitchFamily="34" charset="0"/>
                        </a:rPr>
                        <a:t>Nucleic Acids Res. 2004;32(3):893-901.</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NM_000875</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4310</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4328</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AGGAACAUCCCAAAUGUGU</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-6.3</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33.67682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5996527"/>
                  </a:ext>
                </a:extLst>
              </a:tr>
              <a:tr h="74361">
                <a:tc>
                  <a:txBody>
                    <a:bodyPr/>
                    <a:lstStyle/>
                    <a:p>
                      <a:pPr algn="ctr" fontAlgn="ctr"/>
                      <a:r>
                        <a:rPr lang="en-US" sz="600" u="none" strike="noStrike" dirty="0">
                          <a:effectLst/>
                          <a:latin typeface="Arial" panose="020B0604020202020204" pitchFamily="34" charset="0"/>
                          <a:cs typeface="Arial" panose="020B0604020202020204" pitchFamily="34" charset="0"/>
                        </a:rPr>
                        <a:t>Cell. 2003;115(2):209-16. </a:t>
                      </a:r>
                      <a:endParaRPr lang="en-US"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600" u="none" strike="noStrike">
                          <a:effectLst/>
                          <a:latin typeface="Arial" panose="020B0604020202020204" pitchFamily="34" charset="0"/>
                          <a:cs typeface="Arial" panose="020B0604020202020204" pitchFamily="34" charset="0"/>
                        </a:rPr>
                        <a:t>U47298</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1594</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1612</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600" u="none" strike="noStrike">
                          <a:effectLst/>
                          <a:latin typeface="Arial" panose="020B0604020202020204" pitchFamily="34" charset="0"/>
                          <a:cs typeface="Arial" panose="020B0604020202020204" pitchFamily="34" charset="0"/>
                        </a:rPr>
                        <a:t>UCUCUCUGAUUUUUCUUGC</a:t>
                      </a:r>
                      <a:endParaRPr lang="en-US"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a:effectLst/>
                          <a:latin typeface="Arial" panose="020B0604020202020204" pitchFamily="34" charset="0"/>
                          <a:cs typeface="Arial" panose="020B0604020202020204" pitchFamily="34" charset="0"/>
                        </a:rPr>
                        <a:t>-6.2</a:t>
                      </a:r>
                      <a:endParaRPr lang="en-US" altLang="ko-KR" sz="600" b="0" i="0" u="none" strike="noStrike">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600" u="none" strike="noStrike" dirty="0">
                          <a:effectLst/>
                          <a:latin typeface="Arial" panose="020B0604020202020204" pitchFamily="34" charset="0"/>
                          <a:cs typeface="Arial" panose="020B0604020202020204" pitchFamily="34" charset="0"/>
                        </a:rPr>
                        <a:t>4.9</a:t>
                      </a:r>
                      <a:endParaRPr lang="en-US" altLang="ko-KR" sz="600" b="0" i="0" u="none" strike="noStrike"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txBody>
                  <a:tcPr marL="2910" marR="2910" marT="291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1072190"/>
                  </a:ext>
                </a:extLst>
              </a:tr>
            </a:tbl>
          </a:graphicData>
        </a:graphic>
      </p:graphicFrame>
      <p:sp>
        <p:nvSpPr>
          <p:cNvPr id="6" name="TextBox 5"/>
          <p:cNvSpPr txBox="1"/>
          <p:nvPr/>
        </p:nvSpPr>
        <p:spPr>
          <a:xfrm>
            <a:off x="72679" y="43866"/>
            <a:ext cx="2091150" cy="291170"/>
          </a:xfrm>
          <a:prstGeom prst="rect">
            <a:avLst/>
          </a:prstGeom>
          <a:noFill/>
        </p:spPr>
        <p:txBody>
          <a:bodyPr wrap="none" rtlCol="0">
            <a:spAutoFit/>
          </a:bodyPr>
          <a:lstStyle/>
          <a:p>
            <a:r>
              <a:rPr lang="en-US" altLang="ko-KR" sz="1292" b="1" dirty="0">
                <a:latin typeface="Arial" panose="020B0604020202020204" pitchFamily="34" charset="0"/>
                <a:cs typeface="Arial" panose="020B0604020202020204" pitchFamily="34" charset="0"/>
              </a:rPr>
              <a:t>Supplementary Table </a:t>
            </a:r>
            <a:r>
              <a:rPr lang="en-US" altLang="ko-KR" sz="1292" b="1" dirty="0" smtClean="0">
                <a:latin typeface="Arial" panose="020B0604020202020204" pitchFamily="34" charset="0"/>
                <a:cs typeface="Arial" panose="020B0604020202020204" pitchFamily="34" charset="0"/>
              </a:rPr>
              <a:t>S6</a:t>
            </a:r>
            <a:endParaRPr lang="ko-KR" altLang="en-US" sz="1292" b="1" dirty="0">
              <a:latin typeface="Arial" panose="020B0604020202020204" pitchFamily="34" charset="0"/>
              <a:cs typeface="Arial" panose="020B0604020202020204" pitchFamily="34" charset="0"/>
            </a:endParaRPr>
          </a:p>
        </p:txBody>
      </p:sp>
      <p:sp>
        <p:nvSpPr>
          <p:cNvPr id="7" name="TextBox 6"/>
          <p:cNvSpPr txBox="1"/>
          <p:nvPr/>
        </p:nvSpPr>
        <p:spPr>
          <a:xfrm>
            <a:off x="53344" y="335036"/>
            <a:ext cx="263606" cy="291170"/>
          </a:xfrm>
          <a:prstGeom prst="rect">
            <a:avLst/>
          </a:prstGeom>
          <a:noFill/>
        </p:spPr>
        <p:txBody>
          <a:bodyPr wrap="square" rtlCol="0">
            <a:spAutoFit/>
          </a:bodyPr>
          <a:lstStyle/>
          <a:p>
            <a:r>
              <a:rPr lang="en-US" altLang="ko-KR" sz="1292" b="1" dirty="0">
                <a:latin typeface="Arial" panose="020B0604020202020204" pitchFamily="34" charset="0"/>
                <a:cs typeface="Arial" panose="020B0604020202020204" pitchFamily="34" charset="0"/>
              </a:rPr>
              <a:t>A</a:t>
            </a:r>
            <a:endParaRPr lang="ko-KR" altLang="en-US" sz="1292" b="1" dirty="0">
              <a:latin typeface="Arial" panose="020B0604020202020204" pitchFamily="34" charset="0"/>
              <a:cs typeface="Arial" panose="020B0604020202020204" pitchFamily="34" charset="0"/>
            </a:endParaRPr>
          </a:p>
        </p:txBody>
      </p:sp>
      <p:sp>
        <p:nvSpPr>
          <p:cNvPr id="2" name="직사각형 1"/>
          <p:cNvSpPr/>
          <p:nvPr/>
        </p:nvSpPr>
        <p:spPr>
          <a:xfrm>
            <a:off x="3794330" y="110371"/>
            <a:ext cx="1718740" cy="261610"/>
          </a:xfrm>
          <a:prstGeom prst="rect">
            <a:avLst/>
          </a:prstGeom>
        </p:spPr>
        <p:txBody>
          <a:bodyPr wrap="none">
            <a:spAutoFit/>
          </a:bodyPr>
          <a:lstStyle/>
          <a:p>
            <a:r>
              <a:rPr lang="en-US" altLang="ko-KR" sz="1100" dirty="0" smtClean="0">
                <a:latin typeface="Arial" panose="020B0604020202020204" pitchFamily="34" charset="0"/>
                <a:cs typeface="Arial" panose="020B0604020202020204" pitchFamily="34" charset="0"/>
              </a:rPr>
              <a:t>(</a:t>
            </a:r>
            <a:r>
              <a:rPr lang="en-US" altLang="ko-KR" sz="1100" dirty="0" err="1" smtClean="0">
                <a:latin typeface="Arial" panose="020B0604020202020204" pitchFamily="34" charset="0"/>
                <a:cs typeface="Arial" panose="020B0604020202020204" pitchFamily="34" charset="0"/>
              </a:rPr>
              <a:t>Shabalina</a:t>
            </a:r>
            <a:r>
              <a:rPr lang="en-US" altLang="ko-KR" sz="1100" dirty="0" smtClean="0">
                <a:latin typeface="Arial" panose="020B0604020202020204" pitchFamily="34" charset="0"/>
                <a:cs typeface="Arial" panose="020B0604020202020204" pitchFamily="34" charset="0"/>
              </a:rPr>
              <a:t>, </a:t>
            </a:r>
            <a:r>
              <a:rPr lang="en-US" altLang="ko-KR" sz="1100" dirty="0">
                <a:latin typeface="Arial" panose="020B0604020202020204" pitchFamily="34" charset="0"/>
                <a:cs typeface="Arial" panose="020B0604020202020204" pitchFamily="34" charset="0"/>
              </a:rPr>
              <a:t>et al., </a:t>
            </a:r>
            <a:r>
              <a:rPr lang="en-US" altLang="ko-KR" sz="1100" dirty="0" smtClean="0">
                <a:latin typeface="Arial" panose="020B0604020202020204" pitchFamily="34" charset="0"/>
                <a:cs typeface="Arial" panose="020B0604020202020204" pitchFamily="34" charset="0"/>
              </a:rPr>
              <a:t>2006) </a:t>
            </a:r>
            <a:endParaRPr lang="ko-KR" altLang="en-US" sz="1100" dirty="0"/>
          </a:p>
        </p:txBody>
      </p:sp>
      <p:sp>
        <p:nvSpPr>
          <p:cNvPr id="9" name="직사각형 8"/>
          <p:cNvSpPr/>
          <p:nvPr/>
        </p:nvSpPr>
        <p:spPr>
          <a:xfrm>
            <a:off x="5530373" y="97280"/>
            <a:ext cx="663964" cy="246221"/>
          </a:xfrm>
          <a:prstGeom prst="rect">
            <a:avLst/>
          </a:prstGeom>
        </p:spPr>
        <p:txBody>
          <a:bodyPr wrap="none">
            <a:spAutoFit/>
          </a:bodyPr>
          <a:lstStyle/>
          <a:p>
            <a:r>
              <a:rPr lang="en-US" altLang="ko-KR" sz="1000" dirty="0" smtClean="0">
                <a:latin typeface="Arial" panose="020B0604020202020204" pitchFamily="34" charset="0"/>
                <a:cs typeface="Arial" panose="020B0604020202020204" pitchFamily="34" charset="0"/>
              </a:rPr>
              <a:t>(n=176)</a:t>
            </a:r>
            <a:r>
              <a:rPr lang="ko-KR" altLang="en-US" sz="1000" dirty="0" smtClean="0">
                <a:latin typeface="Arial" panose="020B0604020202020204" pitchFamily="34" charset="0"/>
                <a:cs typeface="Arial" panose="020B0604020202020204" pitchFamily="34" charset="0"/>
              </a:rPr>
              <a:t> </a:t>
            </a:r>
            <a:endParaRPr lang="ko-KR"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5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35659</TotalTime>
  <Words>10775</Words>
  <Application>Microsoft Office PowerPoint</Application>
  <PresentationFormat>Letter 용지(8.5x11in)</PresentationFormat>
  <Paragraphs>4591</Paragraphs>
  <Slides>23</Slides>
  <Notes>3</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23</vt:i4>
      </vt:variant>
    </vt:vector>
  </HeadingPairs>
  <TitlesOfParts>
    <vt:vector size="32" baseType="lpstr">
      <vt:lpstr>MS Gothic</vt:lpstr>
      <vt:lpstr>나눔스퀘어 Bold</vt:lpstr>
      <vt:lpstr>맑은 고딕</vt:lpstr>
      <vt:lpstr>바탕</vt:lpstr>
      <vt:lpstr>Arial</vt:lpstr>
      <vt:lpstr>Calibri</vt:lpstr>
      <vt:lpstr>Calibri Light</vt:lpstr>
      <vt:lpstr>Symbol</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MCGL</dc:creator>
  <cp:lastModifiedBy>Windows 사용자</cp:lastModifiedBy>
  <cp:revision>1175</cp:revision>
  <cp:lastPrinted>2016-03-24T07:07:49Z</cp:lastPrinted>
  <dcterms:created xsi:type="dcterms:W3CDTF">2016-03-16T04:45:48Z</dcterms:created>
  <dcterms:modified xsi:type="dcterms:W3CDTF">2018-09-05T10:49:00Z</dcterms:modified>
</cp:coreProperties>
</file>