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302" r:id="rId2"/>
    <p:sldId id="299" r:id="rId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523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FF"/>
    <a:srgbClr val="993300"/>
    <a:srgbClr val="FF3399"/>
    <a:srgbClr val="FF9966"/>
    <a:srgbClr val="FF3300"/>
    <a:srgbClr val="CC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18" autoAdjust="0"/>
    <p:restoredTop sz="99079" autoAdjust="0"/>
  </p:normalViewPr>
  <p:slideViewPr>
    <p:cSldViewPr>
      <p:cViewPr>
        <p:scale>
          <a:sx n="70" d="100"/>
          <a:sy n="70" d="100"/>
        </p:scale>
        <p:origin x="-821" y="691"/>
      </p:cViewPr>
      <p:guideLst>
        <p:guide orient="horz" pos="2523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78B056-B150-4931-9A11-208AD5003D82}" type="datetimeFigureOut">
              <a:rPr lang="zh-CN" altLang="en-US" smtClean="0"/>
              <a:t>2019/1/9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2D2C8D-EB3C-4642-A42F-88DC51FAEB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35852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2019/1/9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2019/1/9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2019/1/9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2019/1/9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4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2019/1/9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2019/1/9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2019/1/9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512" y="188641"/>
            <a:ext cx="8229600" cy="908720"/>
          </a:xfrm>
        </p:spPr>
        <p:txBody>
          <a:bodyPr>
            <a:normAutofit/>
          </a:bodyPr>
          <a:lstStyle/>
          <a:p>
            <a:pPr algn="l"/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Rice circRNA: 5 </a:t>
            </a:r>
            <a:r>
              <a:rPr lang="en-US" altLang="zh-CN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circRNAs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for validation</a:t>
            </a:r>
            <a:endParaRPr lang="zh-CN" altLang="en-US" sz="2800" dirty="0"/>
          </a:p>
        </p:txBody>
      </p:sp>
      <p:graphicFrame>
        <p:nvGraphicFramePr>
          <p:cNvPr id="6" name="内容占位符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352479"/>
              </p:ext>
            </p:extLst>
          </p:nvPr>
        </p:nvGraphicFramePr>
        <p:xfrm>
          <a:off x="755580" y="1700809"/>
          <a:ext cx="7566011" cy="22294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34188"/>
                <a:gridCol w="1890951"/>
                <a:gridCol w="792979"/>
                <a:gridCol w="1341965"/>
                <a:gridCol w="1402964"/>
                <a:gridCol w="1402964"/>
              </a:tblGrid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effectLst/>
                        </a:rPr>
                        <a:t>Rice</a:t>
                      </a:r>
                      <a:r>
                        <a:rPr lang="en-US" altLang="zh-CN" sz="1200" u="none" strike="noStrike" dirty="0" smtClean="0">
                          <a:effectLst/>
                        </a:rPr>
                        <a:t>-circRNA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ID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effectLst/>
                        </a:rPr>
                        <a:t>Width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effectLst/>
                        </a:rPr>
                        <a:t>Tissue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effectLst/>
                        </a:rPr>
                        <a:t>Detection score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Junction validation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>
                          <a:effectLst/>
                        </a:rPr>
                        <a:t>1</a:t>
                      </a:r>
                      <a:endParaRPr lang="en-US" altLang="zh-CN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chr6:28834663-28834788_-</a:t>
                      </a:r>
                      <a:endParaRPr lang="en-US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>
                          <a:effectLst/>
                        </a:rPr>
                        <a:t>126</a:t>
                      </a:r>
                      <a:endParaRPr lang="en-US" altLang="zh-CN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 smtClean="0">
                          <a:effectLst/>
                        </a:rPr>
                        <a:t>Multiple Tissue</a:t>
                      </a:r>
                      <a:endParaRPr lang="en-US" altLang="zh-CN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>
                          <a:effectLst/>
                        </a:rPr>
                        <a:t>4.95</a:t>
                      </a:r>
                      <a:endParaRPr lang="en-US" altLang="zh-CN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altLang="zh-CN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>
                          <a:effectLst/>
                        </a:rPr>
                        <a:t>2</a:t>
                      </a:r>
                      <a:endParaRPr lang="en-US" altLang="zh-CN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chr4:33459707-33459826_+</a:t>
                      </a:r>
                      <a:endParaRPr lang="en-US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>
                          <a:effectLst/>
                        </a:rPr>
                        <a:t>120</a:t>
                      </a:r>
                      <a:endParaRPr lang="en-US" altLang="zh-CN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 smtClean="0">
                          <a:effectLst/>
                        </a:rPr>
                        <a:t>Multiple Tissue</a:t>
                      </a:r>
                      <a:endParaRPr lang="en-US" altLang="zh-CN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>
                          <a:effectLst/>
                        </a:rPr>
                        <a:t>2.31</a:t>
                      </a:r>
                      <a:endParaRPr lang="en-US" altLang="zh-CN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  <a:endParaRPr lang="en-US" altLang="zh-CN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>
                          <a:effectLst/>
                        </a:rPr>
                        <a:t>5</a:t>
                      </a:r>
                      <a:endParaRPr lang="en-US" altLang="zh-CN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chr5:18013434-18013558_+</a:t>
                      </a:r>
                      <a:endParaRPr lang="en-US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>
                          <a:effectLst/>
                        </a:rPr>
                        <a:t>125</a:t>
                      </a:r>
                      <a:endParaRPr lang="en-US" altLang="zh-CN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effectLst/>
                        </a:rPr>
                        <a:t>Multiple Tissue</a:t>
                      </a:r>
                      <a:endParaRPr lang="en-US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>
                          <a:effectLst/>
                        </a:rPr>
                        <a:t>11.221</a:t>
                      </a:r>
                      <a:endParaRPr lang="en-US" altLang="zh-CN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altLang="zh-CN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>
                          <a:effectLst/>
                        </a:rPr>
                        <a:t>6</a:t>
                      </a:r>
                      <a:endParaRPr lang="en-US" altLang="zh-CN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chr11:26511777-26511905_-</a:t>
                      </a:r>
                      <a:endParaRPr lang="en-US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>
                          <a:effectLst/>
                        </a:rPr>
                        <a:t>129</a:t>
                      </a:r>
                      <a:endParaRPr lang="en-US" altLang="zh-CN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effectLst/>
                        </a:rPr>
                        <a:t>Multiple Tissue</a:t>
                      </a:r>
                      <a:endParaRPr lang="en-US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>
                          <a:effectLst/>
                        </a:rPr>
                        <a:t>10.231</a:t>
                      </a:r>
                      <a:endParaRPr lang="en-US" altLang="zh-CN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altLang="zh-CN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>
                          <a:effectLst/>
                        </a:rPr>
                        <a:t>7</a:t>
                      </a:r>
                      <a:endParaRPr lang="en-US" altLang="zh-CN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chr7:25315053-25315176_-</a:t>
                      </a:r>
                      <a:endParaRPr lang="en-US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>
                          <a:effectLst/>
                        </a:rPr>
                        <a:t>124</a:t>
                      </a:r>
                      <a:endParaRPr lang="en-US" altLang="zh-CN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 smtClean="0">
                          <a:effectLst/>
                        </a:rPr>
                        <a:t>Multiple Tissue</a:t>
                      </a:r>
                      <a:endParaRPr lang="en-US" altLang="zh-CN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>
                          <a:effectLst/>
                        </a:rPr>
                        <a:t>8.581</a:t>
                      </a:r>
                      <a:endParaRPr lang="en-US" altLang="zh-CN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altLang="zh-CN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7" name="矩形 6"/>
          <p:cNvSpPr/>
          <p:nvPr/>
        </p:nvSpPr>
        <p:spPr>
          <a:xfrm>
            <a:off x="6516216" y="6453336"/>
            <a:ext cx="216024" cy="216024"/>
          </a:xfrm>
          <a:prstGeom prst="rect">
            <a:avLst/>
          </a:prstGeom>
          <a:solidFill>
            <a:srgbClr val="92D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TextBox 7"/>
          <p:cNvSpPr txBox="1"/>
          <p:nvPr/>
        </p:nvSpPr>
        <p:spPr>
          <a:xfrm>
            <a:off x="6732240" y="6381328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:Validated </a:t>
            </a:r>
            <a:r>
              <a:rPr lang="en-US" altLang="zh-CN" dirty="0"/>
              <a:t>circRNA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90081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6440" y="188640"/>
            <a:ext cx="8229600" cy="562073"/>
          </a:xfrm>
        </p:spPr>
        <p:txBody>
          <a:bodyPr>
            <a:normAutofit/>
          </a:bodyPr>
          <a:lstStyle/>
          <a:p>
            <a:r>
              <a:rPr lang="en-US" altLang="zh-C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CircRNA validation by sanger sequencing-chr4:33459707-33459826_+</a:t>
            </a:r>
            <a:endParaRPr lang="zh-CN" altLang="en-US" sz="2000" dirty="0"/>
          </a:p>
        </p:txBody>
      </p:sp>
      <p:grpSp>
        <p:nvGrpSpPr>
          <p:cNvPr id="4" name="组合 3"/>
          <p:cNvGrpSpPr/>
          <p:nvPr/>
        </p:nvGrpSpPr>
        <p:grpSpPr>
          <a:xfrm>
            <a:off x="3157014" y="2420888"/>
            <a:ext cx="2567115" cy="1562400"/>
            <a:chOff x="2413831" y="2350800"/>
            <a:chExt cx="1331421" cy="1441670"/>
          </a:xfrm>
        </p:grpSpPr>
        <p:pic>
          <p:nvPicPr>
            <p:cNvPr id="5" name="图片 4"/>
            <p:cNvPicPr>
              <a:picLocks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8254"/>
            <a:stretch/>
          </p:blipFill>
          <p:spPr>
            <a:xfrm>
              <a:off x="2413831" y="2350800"/>
              <a:ext cx="1250971" cy="1441670"/>
            </a:xfrm>
            <a:prstGeom prst="rect">
              <a:avLst/>
            </a:prstGeom>
          </p:spPr>
        </p:pic>
        <p:cxnSp>
          <p:nvCxnSpPr>
            <p:cNvPr id="6" name="直接箭头连接符 5"/>
            <p:cNvCxnSpPr/>
            <p:nvPr/>
          </p:nvCxnSpPr>
          <p:spPr>
            <a:xfrm flipH="1">
              <a:off x="2915820" y="3148125"/>
              <a:ext cx="203287" cy="7200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直接箭头连接符 6"/>
            <p:cNvCxnSpPr/>
            <p:nvPr/>
          </p:nvCxnSpPr>
          <p:spPr>
            <a:xfrm flipH="1">
              <a:off x="3201773" y="3209005"/>
              <a:ext cx="203287" cy="7200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接箭头连接符 7"/>
            <p:cNvCxnSpPr/>
            <p:nvPr/>
          </p:nvCxnSpPr>
          <p:spPr>
            <a:xfrm flipH="1">
              <a:off x="3491881" y="3347457"/>
              <a:ext cx="203287" cy="7200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2923627" y="3148125"/>
              <a:ext cx="245659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000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zh-CN" altLang="en-US" sz="1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499593" y="3347457"/>
              <a:ext cx="245659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000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zh-CN" altLang="en-US" sz="1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222399" y="3234124"/>
              <a:ext cx="245659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000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zh-CN" altLang="en-US" sz="1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2" name="直接箭头连接符 11"/>
            <p:cNvCxnSpPr/>
            <p:nvPr/>
          </p:nvCxnSpPr>
          <p:spPr>
            <a:xfrm flipH="1">
              <a:off x="2915820" y="3341893"/>
              <a:ext cx="203287" cy="7200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2923627" y="3367011"/>
              <a:ext cx="245659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000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zh-CN" altLang="en-US" sz="1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3372634" y="1916832"/>
            <a:ext cx="2639526" cy="565031"/>
            <a:chOff x="899592" y="1777871"/>
            <a:chExt cx="1664014" cy="565030"/>
          </a:xfrm>
        </p:grpSpPr>
        <p:sp>
          <p:nvSpPr>
            <p:cNvPr id="15" name="TextBox 14"/>
            <p:cNvSpPr txBox="1"/>
            <p:nvPr/>
          </p:nvSpPr>
          <p:spPr>
            <a:xfrm>
              <a:off x="899592" y="2035124"/>
              <a:ext cx="14401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    N           F          R  </a:t>
              </a:r>
              <a:endParaRPr lang="zh-CN" altLang="en-US" sz="1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6" name="直接连接符 15"/>
            <p:cNvCxnSpPr/>
            <p:nvPr/>
          </p:nvCxnSpPr>
          <p:spPr>
            <a:xfrm>
              <a:off x="1201744" y="2054869"/>
              <a:ext cx="1002337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1137815" y="1777871"/>
              <a:ext cx="142579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200" dirty="0">
                  <a:latin typeface="Times New Roman" panose="02020603050405020304" pitchFamily="18" charset="0"/>
                  <a:ea typeface="Arial Unicode MS" panose="020B0604020202020204" pitchFamily="34" charset="-122"/>
                  <a:cs typeface="Times New Roman" panose="02020603050405020304" pitchFamily="18" charset="0"/>
                </a:rPr>
                <a:t>chr4:33459707-33459826</a:t>
              </a:r>
              <a:r>
                <a:rPr lang="en-US" altLang="zh-CN" sz="1200" dirty="0" smtClean="0">
                  <a:latin typeface="Times New Roman" panose="02020603050405020304" pitchFamily="18" charset="0"/>
                  <a:ea typeface="Arial Unicode MS" panose="020B0604020202020204" pitchFamily="34" charset="-122"/>
                  <a:cs typeface="Times New Roman" panose="02020603050405020304" pitchFamily="18" charset="0"/>
                </a:rPr>
                <a:t>_+</a:t>
              </a:r>
              <a:endParaRPr lang="en-US" altLang="zh-CN" sz="1200" dirty="0">
                <a:latin typeface="Times New Roman" panose="02020603050405020304" pitchFamily="18" charset="0"/>
                <a:ea typeface="Arial Unicode MS" panose="020B0604020202020204" pitchFamily="34" charset="-122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0" name="组合 29"/>
          <p:cNvGrpSpPr/>
          <p:nvPr/>
        </p:nvGrpSpPr>
        <p:grpSpPr>
          <a:xfrm>
            <a:off x="2561292" y="2708920"/>
            <a:ext cx="901198" cy="996191"/>
            <a:chOff x="2561292" y="2723827"/>
            <a:chExt cx="901198" cy="996191"/>
          </a:xfrm>
        </p:grpSpPr>
        <p:sp>
          <p:nvSpPr>
            <p:cNvPr id="18" name="TextBox 17"/>
            <p:cNvSpPr txBox="1"/>
            <p:nvPr/>
          </p:nvSpPr>
          <p:spPr>
            <a:xfrm>
              <a:off x="2561292" y="2723827"/>
              <a:ext cx="82227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1000bp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640215" y="3000826"/>
              <a:ext cx="82227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  <a:r>
                <a:rPr lang="en-US" altLang="zh-CN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00bp</a:t>
              </a:r>
              <a:endParaRPr lang="en-US" altLang="zh-CN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640215" y="3227662"/>
              <a:ext cx="82227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250bp</a:t>
              </a:r>
              <a:endParaRPr lang="en-US" altLang="zh-CN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640215" y="3443019"/>
              <a:ext cx="82227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100bp</a:t>
              </a:r>
              <a:endParaRPr lang="en-US" altLang="zh-CN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640214" y="2862326"/>
              <a:ext cx="82227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750bp</a:t>
              </a:r>
              <a:endParaRPr lang="en-US" altLang="zh-CN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43" name="组合 42"/>
          <p:cNvGrpSpPr/>
          <p:nvPr/>
        </p:nvGrpSpPr>
        <p:grpSpPr>
          <a:xfrm>
            <a:off x="3800513" y="4058910"/>
            <a:ext cx="1419559" cy="90170"/>
            <a:chOff x="3800513" y="4077072"/>
            <a:chExt cx="1419559" cy="90170"/>
          </a:xfrm>
        </p:grpSpPr>
        <p:grpSp>
          <p:nvGrpSpPr>
            <p:cNvPr id="34" name="组合 187"/>
            <p:cNvGrpSpPr/>
            <p:nvPr/>
          </p:nvGrpSpPr>
          <p:grpSpPr>
            <a:xfrm>
              <a:off x="3800513" y="4077072"/>
              <a:ext cx="259645" cy="90170"/>
              <a:chOff x="3190234" y="912311"/>
              <a:chExt cx="259645" cy="90170"/>
            </a:xfrm>
            <a:solidFill>
              <a:schemeClr val="tx1"/>
            </a:solidFill>
          </p:grpSpPr>
          <p:sp>
            <p:nvSpPr>
              <p:cNvPr id="35" name="等腰三角形 34"/>
              <p:cNvSpPr>
                <a:spLocks noChangeAspect="1"/>
              </p:cNvSpPr>
              <p:nvPr/>
            </p:nvSpPr>
            <p:spPr>
              <a:xfrm rot="5400000">
                <a:off x="3350794" y="903396"/>
                <a:ext cx="90170" cy="108000"/>
              </a:xfrm>
              <a:prstGeom prst="triangl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等腰三角形 35"/>
              <p:cNvSpPr>
                <a:spLocks noChangeAspect="1"/>
              </p:cNvSpPr>
              <p:nvPr/>
            </p:nvSpPr>
            <p:spPr>
              <a:xfrm rot="16200000" flipH="1">
                <a:off x="3199149" y="903396"/>
                <a:ext cx="90170" cy="108000"/>
              </a:xfrm>
              <a:prstGeom prst="triangl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7" name="组合 187"/>
            <p:cNvGrpSpPr/>
            <p:nvPr/>
          </p:nvGrpSpPr>
          <p:grpSpPr>
            <a:xfrm>
              <a:off x="4384363" y="4077072"/>
              <a:ext cx="259645" cy="90170"/>
              <a:chOff x="3190234" y="912311"/>
              <a:chExt cx="259645" cy="90170"/>
            </a:xfrm>
            <a:solidFill>
              <a:schemeClr val="tx1"/>
            </a:solidFill>
          </p:grpSpPr>
          <p:sp>
            <p:nvSpPr>
              <p:cNvPr id="38" name="等腰三角形 37"/>
              <p:cNvSpPr>
                <a:spLocks noChangeAspect="1"/>
              </p:cNvSpPr>
              <p:nvPr/>
            </p:nvSpPr>
            <p:spPr>
              <a:xfrm rot="5400000">
                <a:off x="3350794" y="903396"/>
                <a:ext cx="90170" cy="108000"/>
              </a:xfrm>
              <a:prstGeom prst="triangl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等腰三角形 38"/>
              <p:cNvSpPr>
                <a:spLocks noChangeAspect="1"/>
              </p:cNvSpPr>
              <p:nvPr/>
            </p:nvSpPr>
            <p:spPr>
              <a:xfrm rot="16200000" flipH="1">
                <a:off x="3199149" y="903396"/>
                <a:ext cx="90170" cy="108000"/>
              </a:xfrm>
              <a:prstGeom prst="triangl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0" name="组合 187"/>
            <p:cNvGrpSpPr/>
            <p:nvPr/>
          </p:nvGrpSpPr>
          <p:grpSpPr>
            <a:xfrm>
              <a:off x="4960427" y="4077072"/>
              <a:ext cx="259645" cy="90170"/>
              <a:chOff x="3190234" y="912311"/>
              <a:chExt cx="259645" cy="90170"/>
            </a:xfrm>
            <a:solidFill>
              <a:schemeClr val="tx1"/>
            </a:solidFill>
          </p:grpSpPr>
          <p:sp>
            <p:nvSpPr>
              <p:cNvPr id="41" name="等腰三角形 40"/>
              <p:cNvSpPr>
                <a:spLocks noChangeAspect="1"/>
              </p:cNvSpPr>
              <p:nvPr/>
            </p:nvSpPr>
            <p:spPr>
              <a:xfrm rot="5400000">
                <a:off x="3350794" y="903396"/>
                <a:ext cx="90170" cy="108000"/>
              </a:xfrm>
              <a:prstGeom prst="triangl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等腰三角形 41"/>
              <p:cNvSpPr>
                <a:spLocks noChangeAspect="1"/>
              </p:cNvSpPr>
              <p:nvPr/>
            </p:nvSpPr>
            <p:spPr>
              <a:xfrm rot="16200000" flipH="1">
                <a:off x="3199149" y="903396"/>
                <a:ext cx="90170" cy="108000"/>
              </a:xfrm>
              <a:prstGeom prst="triangl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cxnSp>
        <p:nvCxnSpPr>
          <p:cNvPr id="44" name="直接连接符 43"/>
          <p:cNvCxnSpPr/>
          <p:nvPr/>
        </p:nvCxnSpPr>
        <p:spPr>
          <a:xfrm>
            <a:off x="3777026" y="4211552"/>
            <a:ext cx="1589947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4005844" y="4149080"/>
            <a:ext cx="11422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divergent</a:t>
            </a:r>
            <a:endParaRPr lang="zh-CN" alt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155947" y="5454483"/>
            <a:ext cx="61133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altLang="zh-CN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reverse transcription primers were random </a:t>
            </a:r>
            <a:r>
              <a:rPr lang="en-US" altLang="zh-CN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primers</a:t>
            </a:r>
          </a:p>
          <a:p>
            <a:r>
              <a:rPr lang="en-US" altLang="zh-CN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F:</a:t>
            </a:r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reverse transcription primers </a:t>
            </a:r>
            <a:r>
              <a:rPr lang="en-US" altLang="zh-CN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were F </a:t>
            </a:r>
            <a:endParaRPr lang="en-US" altLang="zh-CN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altLang="zh-CN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reverse transcription primers </a:t>
            </a:r>
            <a:r>
              <a:rPr lang="en-US" altLang="zh-CN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were R  </a:t>
            </a:r>
          </a:p>
          <a:p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zh-CN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Sequence  </a:t>
            </a:r>
            <a:r>
              <a:rPr lang="en-US" altLang="zh-CN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mismatched  sequences</a:t>
            </a:r>
          </a:p>
        </p:txBody>
      </p:sp>
      <p:cxnSp>
        <p:nvCxnSpPr>
          <p:cNvPr id="47" name="直接箭头连接符 46"/>
          <p:cNvCxnSpPr/>
          <p:nvPr/>
        </p:nvCxnSpPr>
        <p:spPr>
          <a:xfrm flipH="1">
            <a:off x="107504" y="6302128"/>
            <a:ext cx="196200" cy="792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69607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2924</TotalTime>
  <Words>110</Words>
  <Application>Microsoft Office PowerPoint</Application>
  <PresentationFormat>全屏显示(4:3)</PresentationFormat>
  <Paragraphs>55</Paragraphs>
  <Slides>2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3" baseType="lpstr">
      <vt:lpstr>Office 主题</vt:lpstr>
      <vt:lpstr>Rice circRNA: 5 circRNAs for validation</vt:lpstr>
      <vt:lpstr>CircRNA validation by sanger sequencing-chr4:33459707-33459826_+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wo</dc:creator>
  <cp:lastModifiedBy>John</cp:lastModifiedBy>
  <cp:revision>251</cp:revision>
  <dcterms:created xsi:type="dcterms:W3CDTF">2018-12-05T10:03:02Z</dcterms:created>
  <dcterms:modified xsi:type="dcterms:W3CDTF">2019-01-09T09:47:36Z</dcterms:modified>
</cp:coreProperties>
</file>