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2DC8-FA3E-4135-9E4C-EAD417D3F876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A83A-A8A4-418A-83DF-939706035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19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2DC8-FA3E-4135-9E4C-EAD417D3F876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A83A-A8A4-418A-83DF-939706035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32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2DC8-FA3E-4135-9E4C-EAD417D3F876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A83A-A8A4-418A-83DF-939706035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6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2DC8-FA3E-4135-9E4C-EAD417D3F876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A83A-A8A4-418A-83DF-939706035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2DC8-FA3E-4135-9E4C-EAD417D3F876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A83A-A8A4-418A-83DF-939706035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4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2DC8-FA3E-4135-9E4C-EAD417D3F876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A83A-A8A4-418A-83DF-939706035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4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2DC8-FA3E-4135-9E4C-EAD417D3F876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A83A-A8A4-418A-83DF-939706035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3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2DC8-FA3E-4135-9E4C-EAD417D3F876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A83A-A8A4-418A-83DF-939706035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0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2DC8-FA3E-4135-9E4C-EAD417D3F876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A83A-A8A4-418A-83DF-939706035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7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2DC8-FA3E-4135-9E4C-EAD417D3F876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A83A-A8A4-418A-83DF-939706035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6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2DC8-FA3E-4135-9E4C-EAD417D3F876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A83A-A8A4-418A-83DF-939706035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77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62DC8-FA3E-4135-9E4C-EAD417D3F876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DA83A-A8A4-418A-83DF-939706035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8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257" y="2138676"/>
            <a:ext cx="8782050" cy="17736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06337" y="2597073"/>
            <a:ext cx="1366031" cy="5750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00B050"/>
                </a:solidFill>
              </a:rPr>
              <a:t>Gexo</a:t>
            </a:r>
            <a:r>
              <a:rPr lang="en-US" b="1" dirty="0">
                <a:solidFill>
                  <a:srgbClr val="00B050"/>
                </a:solidFill>
              </a:rPr>
              <a:t> (-ATP)</a:t>
            </a:r>
          </a:p>
        </p:txBody>
      </p:sp>
      <p:sp>
        <p:nvSpPr>
          <p:cNvPr id="6" name="Rectangle 5"/>
          <p:cNvSpPr/>
          <p:nvPr/>
        </p:nvSpPr>
        <p:spPr>
          <a:xfrm>
            <a:off x="2433516" y="2313009"/>
            <a:ext cx="1366031" cy="5750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7" name="Rectangle 6"/>
          <p:cNvSpPr/>
          <p:nvPr/>
        </p:nvSpPr>
        <p:spPr>
          <a:xfrm>
            <a:off x="2433516" y="2129854"/>
            <a:ext cx="557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solidFill>
                  <a:srgbClr val="C00000"/>
                </a:solidFill>
              </a:rPr>
              <a:t>G</a:t>
            </a:r>
            <a:r>
              <a:rPr lang="en-US" b="1" baseline="-25000" dirty="0" err="1">
                <a:solidFill>
                  <a:srgbClr val="C00000"/>
                </a:solidFill>
              </a:rPr>
              <a:t>exo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56853" y="3025524"/>
            <a:ext cx="391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ttn-1 V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480" y="4097847"/>
            <a:ext cx="117426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Figure S3.</a:t>
            </a:r>
            <a:r>
              <a:rPr lang="en-US" b="1" u="sng" dirty="0"/>
              <a:t> </a:t>
            </a:r>
            <a:r>
              <a:rPr lang="en-US" b="1" dirty="0"/>
              <a:t>Enrichment of circular DNA is dependent on an optimal activity of </a:t>
            </a:r>
            <a:r>
              <a:rPr lang="en-US" b="1" dirty="0" err="1"/>
              <a:t>exoV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Genomic </a:t>
            </a:r>
            <a:r>
              <a:rPr lang="en-US" dirty="0"/>
              <a:t>DNA was treated with the same amount of </a:t>
            </a:r>
            <a:r>
              <a:rPr lang="en-US" dirty="0" err="1"/>
              <a:t>exoV</a:t>
            </a:r>
            <a:r>
              <a:rPr lang="en-US" dirty="0"/>
              <a:t> and for the same duration as described with the exception that </a:t>
            </a:r>
            <a:endParaRPr lang="en-US" dirty="0" smtClean="0"/>
          </a:p>
          <a:p>
            <a:r>
              <a:rPr lang="en-US" dirty="0" smtClean="0"/>
              <a:t>ATP </a:t>
            </a:r>
            <a:r>
              <a:rPr lang="en-US" dirty="0"/>
              <a:t>was not added to the reaction. The objective of this control experiment was to investigate biased enrichment of </a:t>
            </a:r>
            <a:endParaRPr lang="en-US" dirty="0" smtClean="0"/>
          </a:p>
          <a:p>
            <a:r>
              <a:rPr lang="en-US" dirty="0" smtClean="0"/>
              <a:t>repetitive </a:t>
            </a:r>
            <a:r>
              <a:rPr lang="en-US" dirty="0"/>
              <a:t>linear DNA due to PCR or other steps in the protocol. The observed enrichment of circular DNAs at the titin locus </a:t>
            </a: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/>
              <a:t>lost when ATP was not added to the reaction (</a:t>
            </a:r>
            <a:r>
              <a:rPr lang="en-US" i="1" dirty="0"/>
              <a:t>i.e.</a:t>
            </a:r>
            <a:r>
              <a:rPr lang="en-US" dirty="0"/>
              <a:t>, when </a:t>
            </a:r>
            <a:r>
              <a:rPr lang="en-US" dirty="0" err="1"/>
              <a:t>exoV</a:t>
            </a:r>
            <a:r>
              <a:rPr lang="en-US" dirty="0"/>
              <a:t> activity was prevented).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94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Massa Shoura</dc:creator>
  <cp:lastModifiedBy>Sarah Wolper</cp:lastModifiedBy>
  <cp:revision>4</cp:revision>
  <dcterms:created xsi:type="dcterms:W3CDTF">2016-12-16T15:57:34Z</dcterms:created>
  <dcterms:modified xsi:type="dcterms:W3CDTF">2017-08-11T11:16:32Z</dcterms:modified>
</cp:coreProperties>
</file>