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43F-430B-4D17-9FAF-A4F6E2CC477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1FBF-A730-4C81-8FF9-9AC3B28D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9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43F-430B-4D17-9FAF-A4F6E2CC477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1FBF-A730-4C81-8FF9-9AC3B28D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6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43F-430B-4D17-9FAF-A4F6E2CC477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1FBF-A730-4C81-8FF9-9AC3B28D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5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43F-430B-4D17-9FAF-A4F6E2CC477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1FBF-A730-4C81-8FF9-9AC3B28D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7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43F-430B-4D17-9FAF-A4F6E2CC477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1FBF-A730-4C81-8FF9-9AC3B28D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7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43F-430B-4D17-9FAF-A4F6E2CC477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1FBF-A730-4C81-8FF9-9AC3B28D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1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43F-430B-4D17-9FAF-A4F6E2CC477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1FBF-A730-4C81-8FF9-9AC3B28D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04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43F-430B-4D17-9FAF-A4F6E2CC477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1FBF-A730-4C81-8FF9-9AC3B28D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1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43F-430B-4D17-9FAF-A4F6E2CC477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1FBF-A730-4C81-8FF9-9AC3B28D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8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43F-430B-4D17-9FAF-A4F6E2CC477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1FBF-A730-4C81-8FF9-9AC3B28D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3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1B43F-430B-4D17-9FAF-A4F6E2CC477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51FBF-A730-4C81-8FF9-9AC3B28D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2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1B43F-430B-4D17-9FAF-A4F6E2CC4771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51FBF-A730-4C81-8FF9-9AC3B28D1A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9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0232" y="1745361"/>
            <a:ext cx="2186869" cy="23774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838" y="1745361"/>
            <a:ext cx="2182486" cy="2377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9061" y="1745361"/>
            <a:ext cx="2186869" cy="23774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69324" y="1803509"/>
            <a:ext cx="729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C</a:t>
            </a:r>
            <a:r>
              <a:rPr lang="en-US" b="1" dirty="0">
                <a:latin typeface="Arial Black" panose="020B0A04020102020204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0459" y="1663726"/>
            <a:ext cx="729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A.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5174" y="1712063"/>
            <a:ext cx="729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B.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7730" y="4816699"/>
            <a:ext cx="1172853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Figure S4. </a:t>
            </a:r>
            <a:r>
              <a:rPr lang="en-US" b="1" dirty="0"/>
              <a:t>Analysis of </a:t>
            </a:r>
            <a:r>
              <a:rPr lang="en-US" b="1" dirty="0" err="1"/>
              <a:t>eccDNAs</a:t>
            </a:r>
            <a:r>
              <a:rPr lang="en-US" b="1" dirty="0"/>
              <a:t> from </a:t>
            </a:r>
            <a:r>
              <a:rPr lang="en-US" b="1" i="1" dirty="0"/>
              <a:t>glp-1</a:t>
            </a:r>
            <a:r>
              <a:rPr lang="en-US" b="1" dirty="0"/>
              <a:t> mutant animals and C. </a:t>
            </a:r>
            <a:r>
              <a:rPr lang="en-US" b="1" dirty="0" err="1"/>
              <a:t>elegans</a:t>
            </a:r>
            <a:r>
              <a:rPr lang="en-US" b="1" dirty="0"/>
              <a:t> spermatocytes.  </a:t>
            </a:r>
            <a:endParaRPr lang="en-US" b="1" dirty="0" smtClean="0"/>
          </a:p>
          <a:p>
            <a:r>
              <a:rPr lang="en-US" dirty="0" smtClean="0"/>
              <a:t>Plots </a:t>
            </a:r>
            <a:r>
              <a:rPr lang="en-US" dirty="0"/>
              <a:t>showing log</a:t>
            </a:r>
            <a:r>
              <a:rPr lang="en-US" baseline="-25000" dirty="0"/>
              <a:t>10</a:t>
            </a:r>
            <a:r>
              <a:rPr lang="en-US" dirty="0"/>
              <a:t> of read coverage for each chromosome with a bin size of 1000 </a:t>
            </a:r>
            <a:r>
              <a:rPr lang="en-US" dirty="0" err="1"/>
              <a:t>bp.</a:t>
            </a:r>
            <a:r>
              <a:rPr lang="en-US" dirty="0"/>
              <a:t> </a:t>
            </a:r>
            <a:r>
              <a:rPr lang="en-US" dirty="0" err="1"/>
              <a:t>MtDNA</a:t>
            </a:r>
            <a:r>
              <a:rPr lang="en-US" dirty="0"/>
              <a:t> is shown in blue.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top graph shows the difference in coverage of total genomic DNA from sperm versus sperm </a:t>
            </a:r>
            <a:r>
              <a:rPr lang="en-US" dirty="0" err="1"/>
              <a:t>eccDNA</a:t>
            </a:r>
            <a:r>
              <a:rPr lang="en-US" dirty="0"/>
              <a:t>. The bottom </a:t>
            </a:r>
            <a:r>
              <a:rPr lang="en-US" dirty="0" smtClean="0"/>
              <a:t>graph</a:t>
            </a:r>
          </a:p>
          <a:p>
            <a:r>
              <a:rPr lang="en-US" dirty="0" smtClean="0"/>
              <a:t> </a:t>
            </a:r>
            <a:r>
              <a:rPr lang="en-US" dirty="0"/>
              <a:t>compared the coverage of total genomic DNA from </a:t>
            </a:r>
            <a:r>
              <a:rPr lang="en-US" i="1" dirty="0"/>
              <a:t>glp-1</a:t>
            </a:r>
            <a:r>
              <a:rPr lang="en-US" dirty="0"/>
              <a:t> animals versus </a:t>
            </a:r>
            <a:r>
              <a:rPr lang="en-US" dirty="0" err="1"/>
              <a:t>eccDNA</a:t>
            </a:r>
            <a:r>
              <a:rPr lang="en-US" dirty="0"/>
              <a:t> from the same sample.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middle graph compares </a:t>
            </a:r>
            <a:r>
              <a:rPr lang="en-US" dirty="0" err="1"/>
              <a:t>eccDNA</a:t>
            </a:r>
            <a:r>
              <a:rPr lang="en-US" dirty="0"/>
              <a:t> obtained from total sperm (total spermatocyte </a:t>
            </a:r>
            <a:r>
              <a:rPr lang="en-US" dirty="0" err="1"/>
              <a:t>eccDNA</a:t>
            </a:r>
            <a:r>
              <a:rPr lang="en-US" dirty="0"/>
              <a:t>) to the fraction of smaller </a:t>
            </a:r>
            <a:endParaRPr lang="en-US" dirty="0" smtClean="0"/>
          </a:p>
          <a:p>
            <a:r>
              <a:rPr lang="en-US" dirty="0" smtClean="0"/>
              <a:t>spermatocytes </a:t>
            </a:r>
            <a:r>
              <a:rPr lang="en-US" dirty="0"/>
              <a:t>separated by centrifugation (smaller spermatocyte </a:t>
            </a:r>
            <a:r>
              <a:rPr lang="en-US" dirty="0" err="1"/>
              <a:t>eccDNA</a:t>
            </a:r>
            <a:r>
              <a:rPr lang="en-US" dirty="0"/>
              <a:t>).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277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Massa Shoura</dc:creator>
  <cp:lastModifiedBy>Sarah Wolper</cp:lastModifiedBy>
  <cp:revision>4</cp:revision>
  <dcterms:created xsi:type="dcterms:W3CDTF">2016-12-16T15:56:13Z</dcterms:created>
  <dcterms:modified xsi:type="dcterms:W3CDTF">2017-08-11T11:21:46Z</dcterms:modified>
</cp:coreProperties>
</file>