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6C77-9600-4DDB-9703-9E3E5624D10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65A0-B0ED-4D4B-A09B-F154E5A49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97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6C77-9600-4DDB-9703-9E3E5624D10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65A0-B0ED-4D4B-A09B-F154E5A49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9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6C77-9600-4DDB-9703-9E3E5624D10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65A0-B0ED-4D4B-A09B-F154E5A49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62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6C77-9600-4DDB-9703-9E3E5624D10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65A0-B0ED-4D4B-A09B-F154E5A49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10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6C77-9600-4DDB-9703-9E3E5624D10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65A0-B0ED-4D4B-A09B-F154E5A49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7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6C77-9600-4DDB-9703-9E3E5624D10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65A0-B0ED-4D4B-A09B-F154E5A49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8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6C77-9600-4DDB-9703-9E3E5624D10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65A0-B0ED-4D4B-A09B-F154E5A49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4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6C77-9600-4DDB-9703-9E3E5624D10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65A0-B0ED-4D4B-A09B-F154E5A49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271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6C77-9600-4DDB-9703-9E3E5624D10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65A0-B0ED-4D4B-A09B-F154E5A49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1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6C77-9600-4DDB-9703-9E3E5624D10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65A0-B0ED-4D4B-A09B-F154E5A49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3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06C77-9600-4DDB-9703-9E3E5624D10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965A0-B0ED-4D4B-A09B-F154E5A49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00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06C77-9600-4DDB-9703-9E3E5624D106}" type="datetimeFigureOut">
              <a:rPr lang="en-US" smtClean="0"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965A0-B0ED-4D4B-A09B-F154E5A49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828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081067" y="927959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Paired-end Reads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766867" y="1297291"/>
            <a:ext cx="384938" cy="460435"/>
          </a:xfrm>
          <a:prstGeom prst="straightConnector1">
            <a:avLst/>
          </a:prstGeom>
          <a:ln w="571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215600" y="1297291"/>
            <a:ext cx="377062" cy="460435"/>
          </a:xfrm>
          <a:prstGeom prst="straightConnector1">
            <a:avLst/>
          </a:prstGeom>
          <a:ln w="571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06662" y="175907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Worm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00267" y="175907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Not worm (1-2%)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5066890" y="2128402"/>
            <a:ext cx="384938" cy="460435"/>
          </a:xfrm>
          <a:prstGeom prst="straightConnector1">
            <a:avLst/>
          </a:prstGeom>
          <a:ln w="571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515623" y="2128402"/>
            <a:ext cx="377062" cy="460435"/>
          </a:xfrm>
          <a:prstGeom prst="straightConnector1">
            <a:avLst/>
          </a:prstGeom>
          <a:ln w="571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272304" y="3223036"/>
            <a:ext cx="384938" cy="460435"/>
          </a:xfrm>
          <a:prstGeom prst="straightConnector1">
            <a:avLst/>
          </a:prstGeom>
          <a:ln w="571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721037" y="3223036"/>
            <a:ext cx="377062" cy="460435"/>
          </a:xfrm>
          <a:prstGeom prst="straightConnector1">
            <a:avLst/>
          </a:prstGeom>
          <a:ln w="57150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64155" y="260967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Nuclear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081067" y="260967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/>
              <a:t>mtDNA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307768" y="3707544"/>
            <a:ext cx="36018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“Unique”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Align (Bowtie)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Deduplication (Picard)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Compare </a:t>
            </a:r>
            <a:r>
              <a:rPr lang="en-US" dirty="0" err="1"/>
              <a:t>exoV</a:t>
            </a:r>
            <a:r>
              <a:rPr lang="en-US" dirty="0"/>
              <a:t>-treated  samples to their corresponding untreated total genomic DNA samples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Divide coverage into bins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Calculate log fold-enrichment (</a:t>
            </a:r>
            <a:r>
              <a:rPr lang="en-US" dirty="0" err="1"/>
              <a:t>eccDNA</a:t>
            </a:r>
            <a:r>
              <a:rPr lang="en-US" dirty="0"/>
              <a:t> sample vs. total genomic DNA) using Bayes maximum-likelihood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52169" y="3708936"/>
            <a:ext cx="30809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“</a:t>
            </a:r>
            <a:r>
              <a:rPr lang="en-US" b="1" dirty="0">
                <a:solidFill>
                  <a:srgbClr val="C00000"/>
                </a:solidFill>
              </a:rPr>
              <a:t>Repetitive</a:t>
            </a:r>
            <a:r>
              <a:rPr lang="en-US" dirty="0">
                <a:solidFill>
                  <a:srgbClr val="C00000"/>
                </a:solidFill>
              </a:rPr>
              <a:t>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K-</a:t>
            </a:r>
            <a:r>
              <a:rPr lang="en-US" dirty="0" err="1"/>
              <a:t>mer</a:t>
            </a:r>
            <a:r>
              <a:rPr lang="en-US" dirty="0"/>
              <a:t> based analysis (</a:t>
            </a:r>
            <a:r>
              <a:rPr lang="en-US" dirty="0" err="1"/>
              <a:t>FirstChamp</a:t>
            </a:r>
            <a:r>
              <a:rPr lang="en-US" dirty="0"/>
              <a:t> option)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Manual annotations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Calculate % of sequenced space</a:t>
            </a:r>
          </a:p>
        </p:txBody>
      </p:sp>
    </p:spTree>
    <p:extLst>
      <p:ext uri="{BB962C8B-B14F-4D97-AF65-F5344CB8AC3E}">
        <p14:creationId xmlns:p14="http://schemas.microsoft.com/office/powerpoint/2010/main" val="2129862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B350B0C-ACBE-42E4-B7E3-A54588FD2C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0316" y="946587"/>
            <a:ext cx="6560272" cy="538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575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8001" y="489397"/>
            <a:ext cx="1190140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Figure S5. </a:t>
            </a:r>
            <a:r>
              <a:rPr lang="en-US" b="1" dirty="0" smtClean="0"/>
              <a:t>A </a:t>
            </a:r>
            <a:r>
              <a:rPr lang="en-US" b="1" dirty="0"/>
              <a:t>schematic of data analysis. </a:t>
            </a:r>
            <a:endParaRPr lang="en-US" b="1" dirty="0" smtClean="0"/>
          </a:p>
          <a:p>
            <a:r>
              <a:rPr lang="en-US" dirty="0" smtClean="0"/>
              <a:t>Paired-ends </a:t>
            </a:r>
            <a:r>
              <a:rPr lang="en-US" dirty="0"/>
              <a:t>reads were analyzed using two independent pipelines described in the graph. k-</a:t>
            </a:r>
            <a:r>
              <a:rPr lang="en-US" dirty="0" err="1"/>
              <a:t>mer</a:t>
            </a:r>
            <a:r>
              <a:rPr lang="en-US" dirty="0"/>
              <a:t> analysis is used to </a:t>
            </a:r>
            <a:endParaRPr lang="en-US" dirty="0" smtClean="0"/>
          </a:p>
          <a:p>
            <a:r>
              <a:rPr lang="en-US" dirty="0" smtClean="0"/>
              <a:t>analyze </a:t>
            </a:r>
            <a:r>
              <a:rPr lang="en-US" dirty="0"/>
              <a:t>“repetitive reads” (reads that map to multiple locations in the genome). We chose to collapse all of the </a:t>
            </a:r>
            <a:r>
              <a:rPr lang="en-US" dirty="0" err="1" smtClean="0"/>
              <a:t>repatitve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k-</a:t>
            </a:r>
            <a:r>
              <a:rPr lang="en-US" dirty="0" err="1"/>
              <a:t>mers</a:t>
            </a:r>
            <a:r>
              <a:rPr lang="en-US" dirty="0"/>
              <a:t> to the first </a:t>
            </a:r>
            <a:r>
              <a:rPr lang="en-US" dirty="0" err="1"/>
              <a:t>alignable</a:t>
            </a:r>
            <a:r>
              <a:rPr lang="en-US" dirty="0"/>
              <a:t> location in the genome (allowing for 2 mismatches); we named this approach “First Champion”.  </a:t>
            </a:r>
            <a:endParaRPr lang="en-US" dirty="0" smtClean="0"/>
          </a:p>
          <a:p>
            <a:r>
              <a:rPr lang="en-US" dirty="0" smtClean="0"/>
              <a:t>Unique </a:t>
            </a:r>
            <a:r>
              <a:rPr lang="en-US" dirty="0"/>
              <a:t>reads were aligned with Bowtie in both </a:t>
            </a:r>
            <a:r>
              <a:rPr lang="en-US" dirty="0" err="1"/>
              <a:t>eccDNA</a:t>
            </a:r>
            <a:r>
              <a:rPr lang="en-US" dirty="0"/>
              <a:t> and total genomic DNA samples. Enrichment analysis was done </a:t>
            </a:r>
            <a:endParaRPr lang="en-US" dirty="0" smtClean="0"/>
          </a:p>
          <a:p>
            <a:r>
              <a:rPr lang="en-US" dirty="0" smtClean="0"/>
              <a:t>through </a:t>
            </a:r>
            <a:r>
              <a:rPr lang="en-US" dirty="0"/>
              <a:t>Bayes maximum-likelihood.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28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166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Massa Shoura</dc:creator>
  <cp:lastModifiedBy>Sarah Wolper</cp:lastModifiedBy>
  <cp:revision>6</cp:revision>
  <dcterms:created xsi:type="dcterms:W3CDTF">2016-12-16T16:33:37Z</dcterms:created>
  <dcterms:modified xsi:type="dcterms:W3CDTF">2017-08-11T11:23:04Z</dcterms:modified>
</cp:coreProperties>
</file>