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yle\Desktop\Kyle%20McElroy\Kuroda%20Lab\Data\20161025%20wm4%20PEV%20cross%20for%20review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2DC-4E70-BBFA-134954591DE2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2DC-4E70-BBFA-134954591DE2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2DC-4E70-BBFA-134954591DE2}"/>
              </c:ext>
            </c:extLst>
          </c:dPt>
          <c:val>
            <c:numRef>
              <c:f>'Oct wm4 crosses (3 class'!$C$15:$E$15</c:f>
              <c:numCache>
                <c:formatCode>General</c:formatCode>
                <c:ptCount val="3"/>
                <c:pt idx="0">
                  <c:v>0</c:v>
                </c:pt>
                <c:pt idx="1">
                  <c:v>59.349593495934961</c:v>
                </c:pt>
                <c:pt idx="2">
                  <c:v>40.650406504065039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2DC-4E70-BBFA-134954591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>
                  <a:alpha val="76000"/>
                </a:schemeClr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tx1">
                    <a:alpha val="76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FA-46D5-B9A8-72F960C1FD1F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>
                    <a:alpha val="76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FA-46D5-B9A8-72F960C1FD1F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>
                    <a:alpha val="76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FA-46D5-B9A8-72F960C1FD1F}"/>
              </c:ext>
            </c:extLst>
          </c:dPt>
          <c:val>
            <c:numRef>
              <c:f>'Oct wm4 crosses (3 class'!$F$15:$H$15</c:f>
              <c:numCache>
                <c:formatCode>General</c:formatCode>
                <c:ptCount val="3"/>
                <c:pt idx="0">
                  <c:v>55.614973262032088</c:v>
                </c:pt>
                <c:pt idx="1">
                  <c:v>42.780748663101605</c:v>
                </c:pt>
                <c:pt idx="2">
                  <c:v>1.6042780748663101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8FA-46D5-B9A8-72F960C1F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31-43FB-BE2D-C1D19E32B4C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31-43FB-BE2D-C1D19E32B4C6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B31-43FB-BE2D-C1D19E32B4C6}"/>
              </c:ext>
            </c:extLst>
          </c:dPt>
          <c:val>
            <c:numRef>
              <c:f>'Oct wm4 crosses (3 class'!$O$15:$Q$15</c:f>
              <c:numCache>
                <c:formatCode>General</c:formatCode>
                <c:ptCount val="3"/>
                <c:pt idx="0">
                  <c:v>10.666666666666666</c:v>
                </c:pt>
                <c:pt idx="1">
                  <c:v>85.333333333333329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B31-43FB-BE2D-C1D19E32B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771-4466-B750-89C609342D51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771-4466-B750-89C609342D51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771-4466-B750-89C609342D51}"/>
              </c:ext>
            </c:extLst>
          </c:dPt>
          <c:val>
            <c:numRef>
              <c:f>'Oct wm4 crosses (3 class'!$L$15:$N$15</c:f>
              <c:numCache>
                <c:formatCode>General</c:formatCode>
                <c:ptCount val="3"/>
                <c:pt idx="0">
                  <c:v>0</c:v>
                </c:pt>
                <c:pt idx="1">
                  <c:v>46.774193548387096</c:v>
                </c:pt>
                <c:pt idx="2">
                  <c:v>53.225806451612904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771-4466-B750-89C609342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2A-46C5-B685-9670D9B61CB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2A-46C5-B685-9670D9B61C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2A-46C5-B685-9670D9B61CB6}"/>
              </c:ext>
            </c:extLst>
          </c:dPt>
          <c:val>
            <c:numRef>
              <c:f>'Oct wm4 crosses (3 class'!$R$15:$T$15</c:f>
              <c:numCache>
                <c:formatCode>General</c:formatCode>
                <c:ptCount val="3"/>
                <c:pt idx="0">
                  <c:v>71.71052631578948</c:v>
                </c:pt>
                <c:pt idx="1">
                  <c:v>28.289473684210527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02A-46C5-B685-9670D9B61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FF4-4433-A069-3FC3EB48448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FF4-4433-A069-3FC3EB4844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FF4-4433-A069-3FC3EB484486}"/>
              </c:ext>
            </c:extLst>
          </c:dPt>
          <c:val>
            <c:numRef>
              <c:f>'Oct wm4 crosses (3 class'!$X$15:$Z$15</c:f>
              <c:numCache>
                <c:formatCode>General</c:formatCode>
                <c:ptCount val="3"/>
                <c:pt idx="0">
                  <c:v>15.217391304347826</c:v>
                </c:pt>
                <c:pt idx="1">
                  <c:v>84.782608695652172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FF4-4433-A069-3FC3EB484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CE-4578-8293-4462681F444C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CE-4578-8293-4462681F444C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CE-4578-8293-4462681F444C}"/>
              </c:ext>
            </c:extLst>
          </c:dPt>
          <c:val>
            <c:numRef>
              <c:f>'Oct wm4 crosses (3 class'!$I$15:$K$15</c:f>
              <c:numCache>
                <c:formatCode>General</c:formatCode>
                <c:ptCount val="3"/>
                <c:pt idx="0">
                  <c:v>0.84745762711864403</c:v>
                </c:pt>
                <c:pt idx="1">
                  <c:v>77.118644067796609</c:v>
                </c:pt>
                <c:pt idx="2">
                  <c:v>22.033898305084747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CE-4578-8293-4462681F4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CE-4C54-B02D-6C163117423A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CE-4C54-B02D-6C163117423A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5CE-4C54-B02D-6C163117423A}"/>
              </c:ext>
            </c:extLst>
          </c:dPt>
          <c:val>
            <c:numRef>
              <c:f>'Oct wm4 crosses (3 class'!$U$15:$W$15</c:f>
              <c:numCache>
                <c:formatCode>General</c:formatCode>
                <c:ptCount val="3"/>
                <c:pt idx="0">
                  <c:v>10.679611650485437</c:v>
                </c:pt>
                <c:pt idx="1">
                  <c:v>85.4368932038835</c:v>
                </c:pt>
                <c:pt idx="2">
                  <c:v>3.883495145631068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5CE-4C54-B02D-6C16311742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621C-225D-4D54-A204-17169D8365AC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86A3C-1EC4-418B-AAC1-701C24D27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6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6CFA-0CFD-443C-B33B-71CDCE0A2CF6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D68A-CBBB-49B4-96DB-95B3D226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488668"/>
            <a:ext cx="4762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Figure S6: PEV of w</a:t>
            </a:r>
            <a:r>
              <a:rPr lang="en-US" baseline="30000" dirty="0">
                <a:solidFill>
                  <a:prstClr val="black"/>
                </a:solidFill>
              </a:rPr>
              <a:t>m4</a:t>
            </a:r>
            <a:r>
              <a:rPr lang="en-US" dirty="0">
                <a:solidFill>
                  <a:prstClr val="black"/>
                </a:solidFill>
              </a:rPr>
              <a:t> across all genotypes tested</a:t>
            </a:r>
            <a:endParaRPr lang="en-US" baseline="300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23602" y="3163519"/>
            <a:ext cx="213756" cy="21375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846623" y="2995029"/>
            <a:ext cx="3441818" cy="646331"/>
            <a:chOff x="446573" y="2807490"/>
            <a:chExt cx="3441818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446573" y="2807490"/>
              <a:ext cx="5517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u="sng" dirty="0"/>
                <a:t>w</a:t>
              </a:r>
              <a:r>
                <a:rPr lang="en-US" i="1" u="sng" baseline="30000" dirty="0"/>
                <a:t>m4</a:t>
              </a:r>
            </a:p>
            <a:p>
              <a:r>
                <a:rPr lang="en-US" i="1" dirty="0"/>
                <a:t>w</a:t>
              </a:r>
              <a:r>
                <a:rPr lang="en-US" i="1" baseline="30000" dirty="0"/>
                <a:t>m4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722923" y="2807490"/>
              <a:ext cx="2165468" cy="646331"/>
              <a:chOff x="1571562" y="2568015"/>
              <a:chExt cx="2165468" cy="646331"/>
            </a:xfrm>
          </p:grpSpPr>
          <p:grpSp>
            <p:nvGrpSpPr>
              <p:cNvPr id="14" name="Group 15"/>
              <p:cNvGrpSpPr/>
              <p:nvPr/>
            </p:nvGrpSpPr>
            <p:grpSpPr>
              <a:xfrm>
                <a:off x="1571562" y="2568015"/>
                <a:ext cx="454868" cy="646331"/>
                <a:chOff x="2635178" y="3810000"/>
                <a:chExt cx="454868" cy="646331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2635178" y="3810000"/>
                  <a:ext cx="45486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u="sng" dirty="0" err="1"/>
                    <a:t>yw</a:t>
                  </a:r>
                  <a:endParaRPr lang="en-US" i="1" u="sng" dirty="0"/>
                </a:p>
                <a:p>
                  <a:endParaRPr lang="en-US" i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rot="14757325">
                  <a:off x="2720283" y="402994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7</a:t>
                  </a:r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983857" y="2568015"/>
                <a:ext cx="17531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l-GR" i="1" u="sng" dirty="0"/>
                  <a:t>Δ</a:t>
                </a:r>
                <a:r>
                  <a:rPr lang="en-US" i="1" u="sng" dirty="0" err="1"/>
                  <a:t>DsRed</a:t>
                </a:r>
                <a:r>
                  <a:rPr lang="el-GR" i="1" u="sng" dirty="0"/>
                  <a:t>Δ</a:t>
                </a:r>
                <a:r>
                  <a:rPr lang="en-US" i="1" u="sng" dirty="0"/>
                  <a:t>{</a:t>
                </a:r>
                <a:r>
                  <a:rPr lang="en-US" i="1" u="sng" dirty="0" err="1"/>
                  <a:t>upSET</a:t>
                </a:r>
                <a:r>
                  <a:rPr lang="en-US" i="1" u="sng" dirty="0"/>
                  <a:t>}</a:t>
                </a:r>
              </a:p>
              <a:p>
                <a:pPr algn="ctr"/>
                <a:r>
                  <a:rPr lang="en-US" dirty="0"/>
                  <a:t>TM3 </a:t>
                </a:r>
                <a:r>
                  <a:rPr lang="en-US" i="1" dirty="0"/>
                  <a:t>Sb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82200" y="2694639"/>
                <a:ext cx="247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;</a:t>
                </a: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2122973" y="867993"/>
            <a:ext cx="1703415" cy="646331"/>
            <a:chOff x="1571562" y="2568015"/>
            <a:chExt cx="1703415" cy="646331"/>
          </a:xfrm>
        </p:grpSpPr>
        <p:grpSp>
          <p:nvGrpSpPr>
            <p:cNvPr id="32" name="Group 15"/>
            <p:cNvGrpSpPr/>
            <p:nvPr/>
          </p:nvGrpSpPr>
          <p:grpSpPr>
            <a:xfrm>
              <a:off x="1571562" y="2568015"/>
              <a:ext cx="454868" cy="646331"/>
              <a:chOff x="2635178" y="3810000"/>
              <a:chExt cx="454868" cy="646331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2635178" y="3810000"/>
                <a:ext cx="45486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u="sng" dirty="0" err="1"/>
                  <a:t>yw</a:t>
                </a:r>
                <a:endParaRPr lang="en-US" i="1" u="sng" dirty="0"/>
              </a:p>
              <a:p>
                <a:endParaRPr lang="en-US" i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4757325">
                <a:off x="2720283" y="402994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2445904" y="2568015"/>
              <a:ext cx="8290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/>
                <a:t>     +     </a:t>
              </a:r>
            </a:p>
            <a:p>
              <a:pPr algn="ctr"/>
              <a:r>
                <a:rPr lang="en-US" dirty="0"/>
                <a:t>+</a:t>
              </a:r>
              <a:endParaRPr lang="en-US" i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82200" y="2694639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;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122973" y="5122066"/>
            <a:ext cx="1743263" cy="646331"/>
            <a:chOff x="3494573" y="2074066"/>
            <a:chExt cx="1743263" cy="646331"/>
          </a:xfrm>
        </p:grpSpPr>
        <p:grpSp>
          <p:nvGrpSpPr>
            <p:cNvPr id="39" name="Group 38"/>
            <p:cNvGrpSpPr/>
            <p:nvPr/>
          </p:nvGrpSpPr>
          <p:grpSpPr>
            <a:xfrm>
              <a:off x="3494573" y="2076305"/>
              <a:ext cx="550151" cy="553998"/>
              <a:chOff x="3646973" y="2019155"/>
              <a:chExt cx="550151" cy="553998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3646973" y="2019155"/>
                <a:ext cx="550151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u="sng" dirty="0"/>
                  <a:t>w</a:t>
                </a:r>
                <a:r>
                  <a:rPr lang="en-US" i="1" u="sng" baseline="30000" dirty="0"/>
                  <a:t>m4</a:t>
                </a:r>
              </a:p>
              <a:p>
                <a:endParaRPr lang="en-US" i="1" baseline="30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4757325">
                <a:off x="3771205" y="223686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883159" y="2181640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;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08763" y="2074066"/>
              <a:ext cx="8290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/>
                <a:t>     +     </a:t>
              </a:r>
            </a:p>
            <a:p>
              <a:pPr algn="ctr"/>
              <a:r>
                <a:rPr lang="en-US" dirty="0"/>
                <a:t>+</a:t>
              </a:r>
              <a:endParaRPr lang="en-US" i="1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958362" y="863617"/>
            <a:ext cx="2049949" cy="923330"/>
            <a:chOff x="4558312" y="654067"/>
            <a:chExt cx="2049949" cy="923330"/>
          </a:xfrm>
        </p:grpSpPr>
        <p:sp>
          <p:nvSpPr>
            <p:cNvPr id="27" name="TextBox 26"/>
            <p:cNvSpPr txBox="1"/>
            <p:nvPr/>
          </p:nvSpPr>
          <p:spPr>
            <a:xfrm>
              <a:off x="5779188" y="658443"/>
              <a:ext cx="8290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/>
                <a:t>     +     </a:t>
              </a:r>
              <a:endParaRPr lang="en-US" i="1" u="sng" dirty="0"/>
            </a:p>
            <a:p>
              <a:pPr algn="ctr"/>
              <a:r>
                <a:rPr lang="en-US" dirty="0"/>
                <a:t>+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67757" y="785067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;</a:t>
              </a:r>
            </a:p>
          </p:txBody>
        </p:sp>
        <p:grpSp>
          <p:nvGrpSpPr>
            <p:cNvPr id="60" name="Group 15"/>
            <p:cNvGrpSpPr/>
            <p:nvPr/>
          </p:nvGrpSpPr>
          <p:grpSpPr>
            <a:xfrm>
              <a:off x="4558312" y="654067"/>
              <a:ext cx="794189" cy="923330"/>
              <a:chOff x="2542972" y="3810000"/>
              <a:chExt cx="794189" cy="92333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2542972" y="3810000"/>
                <a:ext cx="7617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u="sng" dirty="0"/>
                  <a:t>  w</a:t>
                </a:r>
                <a:r>
                  <a:rPr lang="en-US" i="1" u="sng" baseline="30000" dirty="0"/>
                  <a:t>m4   </a:t>
                </a:r>
              </a:p>
              <a:p>
                <a:r>
                  <a:rPr lang="en-US" i="1" dirty="0" err="1"/>
                  <a:t>yw</a:t>
                </a:r>
                <a:r>
                  <a:rPr lang="en-US" i="1" dirty="0"/>
                  <a:t> /</a:t>
                </a:r>
              </a:p>
              <a:p>
                <a:endParaRPr lang="en-US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4757325">
                <a:off x="3001652" y="40997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4958362" y="2286017"/>
            <a:ext cx="2534369" cy="2345730"/>
            <a:chOff x="4558312" y="2076467"/>
            <a:chExt cx="2534369" cy="2345730"/>
          </a:xfrm>
        </p:grpSpPr>
        <p:grpSp>
          <p:nvGrpSpPr>
            <p:cNvPr id="20" name="Group 15"/>
            <p:cNvGrpSpPr/>
            <p:nvPr/>
          </p:nvGrpSpPr>
          <p:grpSpPr>
            <a:xfrm>
              <a:off x="4558312" y="2076467"/>
              <a:ext cx="794189" cy="923330"/>
              <a:chOff x="2542972" y="3810000"/>
              <a:chExt cx="794189" cy="92333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542972" y="3810000"/>
                <a:ext cx="7617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u="sng" dirty="0"/>
                  <a:t>  w</a:t>
                </a:r>
                <a:r>
                  <a:rPr lang="en-US" i="1" u="sng" baseline="30000" dirty="0"/>
                  <a:t>m4   </a:t>
                </a:r>
              </a:p>
              <a:p>
                <a:r>
                  <a:rPr lang="en-US" i="1" dirty="0" err="1"/>
                  <a:t>yw</a:t>
                </a:r>
                <a:r>
                  <a:rPr lang="en-US" i="1" dirty="0"/>
                  <a:t> /</a:t>
                </a:r>
              </a:p>
              <a:p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4757325">
                <a:off x="3001652" y="40997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286609" y="2076467"/>
              <a:ext cx="18060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i="1" u="sng" dirty="0"/>
                <a:t>Δ</a:t>
              </a:r>
              <a:r>
                <a:rPr lang="en-US" i="1" u="sng" dirty="0" err="1"/>
                <a:t>DsRed</a:t>
              </a:r>
              <a:r>
                <a:rPr lang="el-GR" i="1" u="sng" dirty="0"/>
                <a:t>Δ</a:t>
              </a:r>
              <a:r>
                <a:rPr lang="en-US" i="1" u="sng" dirty="0"/>
                <a:t>{</a:t>
              </a:r>
              <a:r>
                <a:rPr lang="en-US" i="1" u="sng" dirty="0" err="1"/>
                <a:t>upSET</a:t>
              </a:r>
              <a:r>
                <a:rPr lang="en-US" i="1" u="sng" dirty="0"/>
                <a:t>}</a:t>
              </a:r>
              <a:r>
                <a:rPr lang="en-US" u="sng" dirty="0"/>
                <a:t> </a:t>
              </a:r>
            </a:p>
            <a:p>
              <a:pPr algn="ctr"/>
              <a:r>
                <a:rPr lang="en-US" dirty="0"/>
                <a:t>+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67757" y="2203091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;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17401" y="3494491"/>
              <a:ext cx="9444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/>
                <a:t>TM3,</a:t>
              </a:r>
              <a:r>
                <a:rPr lang="en-US" i="1" u="sng" dirty="0"/>
                <a:t>Sb</a:t>
              </a:r>
              <a:r>
                <a:rPr lang="en-US" u="sng" dirty="0"/>
                <a:t> </a:t>
              </a:r>
            </a:p>
            <a:p>
              <a:pPr algn="ctr"/>
              <a:r>
                <a:rPr lang="en-US" dirty="0"/>
                <a:t>+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67757" y="3621115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;</a:t>
              </a:r>
            </a:p>
          </p:txBody>
        </p:sp>
        <p:grpSp>
          <p:nvGrpSpPr>
            <p:cNvPr id="63" name="Group 15"/>
            <p:cNvGrpSpPr/>
            <p:nvPr/>
          </p:nvGrpSpPr>
          <p:grpSpPr>
            <a:xfrm>
              <a:off x="4558312" y="3498867"/>
              <a:ext cx="794189" cy="923330"/>
              <a:chOff x="2542972" y="3810000"/>
              <a:chExt cx="794189" cy="92333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2542972" y="3810000"/>
                <a:ext cx="7617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u="sng" dirty="0"/>
                  <a:t>  w</a:t>
                </a:r>
                <a:r>
                  <a:rPr lang="en-US" i="1" u="sng" baseline="30000" dirty="0"/>
                  <a:t>m4   </a:t>
                </a:r>
              </a:p>
              <a:p>
                <a:r>
                  <a:rPr lang="en-US" i="1" dirty="0" err="1"/>
                  <a:t>yw</a:t>
                </a:r>
                <a:r>
                  <a:rPr lang="en-US" i="1" dirty="0"/>
                  <a:t> /</a:t>
                </a:r>
              </a:p>
              <a:p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 rot="14757325">
                <a:off x="3001652" y="40997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4983762" y="5122066"/>
            <a:ext cx="1806763" cy="957481"/>
            <a:chOff x="4583712" y="4912516"/>
            <a:chExt cx="1806763" cy="957481"/>
          </a:xfrm>
        </p:grpSpPr>
        <p:sp>
          <p:nvSpPr>
            <p:cNvPr id="53" name="TextBox 52"/>
            <p:cNvSpPr txBox="1"/>
            <p:nvPr/>
          </p:nvSpPr>
          <p:spPr>
            <a:xfrm>
              <a:off x="5162798" y="5020090"/>
              <a:ext cx="247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;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61402" y="4912516"/>
              <a:ext cx="82907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/>
                <a:t>     +     </a:t>
              </a:r>
            </a:p>
            <a:p>
              <a:pPr algn="ctr"/>
              <a:r>
                <a:rPr lang="en-US" dirty="0"/>
                <a:t>+</a:t>
              </a:r>
              <a:endParaRPr lang="en-US" i="1" dirty="0"/>
            </a:p>
          </p:txBody>
        </p:sp>
        <p:grpSp>
          <p:nvGrpSpPr>
            <p:cNvPr id="66" name="Group 15"/>
            <p:cNvGrpSpPr/>
            <p:nvPr/>
          </p:nvGrpSpPr>
          <p:grpSpPr>
            <a:xfrm>
              <a:off x="4583712" y="4946667"/>
              <a:ext cx="794189" cy="923330"/>
              <a:chOff x="2542972" y="3810000"/>
              <a:chExt cx="794189" cy="923330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2542972" y="3810000"/>
                <a:ext cx="76174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u="sng" dirty="0"/>
                  <a:t>  w</a:t>
                </a:r>
                <a:r>
                  <a:rPr lang="en-US" i="1" u="sng" baseline="30000" dirty="0"/>
                  <a:t>m4   </a:t>
                </a:r>
              </a:p>
              <a:p>
                <a:r>
                  <a:rPr lang="en-US" i="1" dirty="0"/>
                  <a:t>w</a:t>
                </a:r>
                <a:r>
                  <a:rPr lang="en-US" i="1" baseline="30000" dirty="0"/>
                  <a:t>m4</a:t>
                </a:r>
                <a:r>
                  <a:rPr lang="en-US" i="1" dirty="0"/>
                  <a:t>/</a:t>
                </a:r>
              </a:p>
              <a:p>
                <a:endParaRPr 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14757325">
                <a:off x="3001652" y="409979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</p:grpSp>
      <p:sp>
        <p:nvSpPr>
          <p:cNvPr id="72" name="Rectangle 71"/>
          <p:cNvSpPr/>
          <p:nvPr/>
        </p:nvSpPr>
        <p:spPr>
          <a:xfrm>
            <a:off x="615950" y="387350"/>
            <a:ext cx="3733800" cy="2651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P0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883150" y="387350"/>
            <a:ext cx="2651760" cy="2603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F1 </a:t>
            </a:r>
          </a:p>
        </p:txBody>
      </p:sp>
      <p:sp>
        <p:nvSpPr>
          <p:cNvPr id="78" name="Left Brace 77"/>
          <p:cNvSpPr/>
          <p:nvPr/>
        </p:nvSpPr>
        <p:spPr>
          <a:xfrm>
            <a:off x="4381500" y="2152650"/>
            <a:ext cx="742950" cy="2495550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Brace 78"/>
          <p:cNvSpPr/>
          <p:nvPr/>
        </p:nvSpPr>
        <p:spPr>
          <a:xfrm>
            <a:off x="1866900" y="933450"/>
            <a:ext cx="266700" cy="4762500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8562702" y="6219825"/>
            <a:ext cx="1527810" cy="365760"/>
            <a:chOff x="8477250" y="6181725"/>
            <a:chExt cx="1527810" cy="365760"/>
          </a:xfrm>
        </p:grpSpPr>
        <p:sp>
          <p:nvSpPr>
            <p:cNvPr id="80" name="Rectangle 79"/>
            <p:cNvSpPr/>
            <p:nvPr/>
          </p:nvSpPr>
          <p:spPr>
            <a:xfrm>
              <a:off x="8477250" y="6181725"/>
              <a:ext cx="365760" cy="36576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9058275" y="6181725"/>
              <a:ext cx="365760" cy="3657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9639300" y="6181725"/>
              <a:ext cx="365760" cy="3657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8771022" y="1504950"/>
            <a:ext cx="5357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187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118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62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640930" y="1504950"/>
            <a:ext cx="5357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152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103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46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7709058" y="209550"/>
            <a:ext cx="3235098" cy="5951220"/>
            <a:chOff x="7709058" y="209550"/>
            <a:chExt cx="3235098" cy="5951220"/>
          </a:xfrm>
        </p:grpSpPr>
        <p:graphicFrame>
          <p:nvGraphicFramePr>
            <p:cNvPr id="3" name="Chart 2"/>
            <p:cNvGraphicFramePr>
              <a:graphicFrameLocks/>
            </p:cNvGraphicFramePr>
            <p:nvPr>
              <p:extLst/>
            </p:nvPr>
          </p:nvGraphicFramePr>
          <p:xfrm>
            <a:off x="7709058" y="598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" name="Chart 3"/>
            <p:cNvGraphicFramePr>
              <a:graphicFrameLocks/>
            </p:cNvGraphicFramePr>
            <p:nvPr>
              <p:extLst/>
            </p:nvPr>
          </p:nvGraphicFramePr>
          <p:xfrm>
            <a:off x="7709058" y="1995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9572556" y="598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>
              <p:extLst/>
            </p:nvPr>
          </p:nvGraphicFramePr>
          <p:xfrm>
            <a:off x="7709058" y="4789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>
              <p:extLst/>
            </p:nvPr>
          </p:nvGraphicFramePr>
          <p:xfrm>
            <a:off x="9572556" y="1995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0" name="Chart 9"/>
            <p:cNvGraphicFramePr>
              <a:graphicFrameLocks/>
            </p:cNvGraphicFramePr>
            <p:nvPr>
              <p:extLst/>
            </p:nvPr>
          </p:nvGraphicFramePr>
          <p:xfrm>
            <a:off x="9572556" y="4789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74" name="TextBox 75"/>
            <p:cNvSpPr txBox="1"/>
            <p:nvPr/>
          </p:nvSpPr>
          <p:spPr>
            <a:xfrm>
              <a:off x="10033249" y="209550"/>
              <a:ext cx="450215" cy="500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800" kern="1200">
                  <a:effectLst/>
                  <a:latin typeface="+mn-ea"/>
                  <a:ea typeface="MS Mincho"/>
                  <a:cs typeface="Times New Roman" panose="02020603050405020304" pitchFamily="18" charset="0"/>
                </a:rPr>
                <a:t>♀</a:t>
              </a:r>
              <a:endParaRPr lang="en-US" sz="120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sp>
          <p:nvSpPr>
            <p:cNvPr id="75" name="TextBox 78"/>
            <p:cNvSpPr txBox="1"/>
            <p:nvPr/>
          </p:nvSpPr>
          <p:spPr>
            <a:xfrm>
              <a:off x="8169751" y="209550"/>
              <a:ext cx="450215" cy="5003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800" kern="1200" dirty="0">
                  <a:effectLst/>
                  <a:latin typeface="+mn-ea"/>
                  <a:ea typeface="MS Mincho"/>
                  <a:cs typeface="Times New Roman" panose="02020603050405020304" pitchFamily="18" charset="0"/>
                </a:rPr>
                <a:t>♂</a:t>
              </a:r>
              <a:endParaRPr lang="en-US" sz="1200" dirty="0">
                <a:effectLst/>
                <a:latin typeface="Times New Roman" panose="02020603050405020304" pitchFamily="18" charset="0"/>
                <a:ea typeface="MS Mincho"/>
              </a:endParaRPr>
            </a:p>
          </p:txBody>
        </p:sp>
        <p:graphicFrame>
          <p:nvGraphicFramePr>
            <p:cNvPr id="86" name="Chart 85"/>
            <p:cNvGraphicFramePr>
              <a:graphicFrameLocks/>
            </p:cNvGraphicFramePr>
            <p:nvPr>
              <p:extLst/>
            </p:nvPr>
          </p:nvGraphicFramePr>
          <p:xfrm>
            <a:off x="7709058" y="3392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87" name="Chart 86"/>
            <p:cNvGraphicFramePr>
              <a:graphicFrameLocks/>
            </p:cNvGraphicFramePr>
            <p:nvPr>
              <p:extLst/>
            </p:nvPr>
          </p:nvGraphicFramePr>
          <p:xfrm>
            <a:off x="9572556" y="3392170"/>
            <a:ext cx="1371600" cy="1371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34522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88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Mincho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mlyles</dc:creator>
  <cp:lastModifiedBy>mlyles</cp:lastModifiedBy>
  <cp:revision>6</cp:revision>
  <dcterms:created xsi:type="dcterms:W3CDTF">2016-12-27T20:26:56Z</dcterms:created>
  <dcterms:modified xsi:type="dcterms:W3CDTF">2016-12-27T20:29:40Z</dcterms:modified>
</cp:coreProperties>
</file>