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120" d="100"/>
          <a:sy n="120" d="100"/>
        </p:scale>
        <p:origin x="-1482" y="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36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6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0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0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7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22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80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84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80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C9F7-99F4-42A7-8CB9-79F782D79B5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C440-3520-46C9-8D8B-1DB50C417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7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abidopsis.org/index.js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CA291A54-14AD-49F8-A156-1B0798F61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11" y="1336878"/>
            <a:ext cx="822974" cy="120598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A0AF6BBF-1DEA-48C3-9CFB-A7341D41F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770" y="1336878"/>
            <a:ext cx="822970" cy="120598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CB84354-9750-4E7B-9DFC-73BA88F633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526" y="1336878"/>
            <a:ext cx="822962" cy="120596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1D44815-569E-49AC-A57A-BFAE383955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000" y="1336879"/>
            <a:ext cx="822955" cy="1205977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91F40ADF-28E7-4FC6-A1D3-D4D7763D23EF}"/>
              </a:ext>
            </a:extLst>
          </p:cNvPr>
          <p:cNvSpPr txBox="1"/>
          <p:nvPr/>
        </p:nvSpPr>
        <p:spPr>
          <a:xfrm>
            <a:off x="874048" y="1125457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A373EC6B-B9F2-47AE-89A8-5F9DB6FD1981}"/>
              </a:ext>
            </a:extLst>
          </p:cNvPr>
          <p:cNvSpPr txBox="1"/>
          <p:nvPr/>
        </p:nvSpPr>
        <p:spPr>
          <a:xfrm>
            <a:off x="1545942" y="1125457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prp18a-1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B462A467-04AE-4B8B-B461-42DA98DB4206}"/>
              </a:ext>
            </a:extLst>
          </p:cNvPr>
          <p:cNvSpPr txBox="1"/>
          <p:nvPr/>
        </p:nvSpPr>
        <p:spPr>
          <a:xfrm>
            <a:off x="2398405" y="1125457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prp18b-1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677B304F-5E65-45D9-8BC6-8E616611690E}"/>
              </a:ext>
            </a:extLst>
          </p:cNvPr>
          <p:cNvSpPr txBox="1"/>
          <p:nvPr/>
        </p:nvSpPr>
        <p:spPr>
          <a:xfrm>
            <a:off x="3242998" y="100234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prp18a-1</a:t>
            </a:r>
          </a:p>
          <a:p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prp18b-1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xmlns="" id="{05C0F465-6440-410F-B210-DA52EF9DB2BD}"/>
              </a:ext>
            </a:extLst>
          </p:cNvPr>
          <p:cNvCxnSpPr>
            <a:cxnSpLocks/>
          </p:cNvCxnSpPr>
          <p:nvPr/>
        </p:nvCxnSpPr>
        <p:spPr>
          <a:xfrm>
            <a:off x="1170315" y="2478688"/>
            <a:ext cx="19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xmlns="" id="{5DB7C06E-D391-4803-B1E6-CFEFD2FEE880}"/>
              </a:ext>
            </a:extLst>
          </p:cNvPr>
          <p:cNvGrpSpPr/>
          <p:nvPr/>
        </p:nvGrpSpPr>
        <p:grpSpPr>
          <a:xfrm>
            <a:off x="4088066" y="1237648"/>
            <a:ext cx="2665232" cy="5003493"/>
            <a:chOff x="4088066" y="938640"/>
            <a:chExt cx="2665232" cy="500349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xmlns="" id="{21D8D669-FF1B-47BA-8D9F-44C982AB6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7122" y="5124763"/>
              <a:ext cx="1678661" cy="81737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xmlns="" id="{2C4D4625-F5C4-476D-B7E8-77C83CE08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7122" y="4205020"/>
              <a:ext cx="1678661" cy="81737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xmlns="" id="{2D32F5F1-BD3A-455B-AFEF-458F92E44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7122" y="1382326"/>
              <a:ext cx="1678661" cy="166679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58AC730D-C1FC-4A0B-81C5-33B5C7E681E4}"/>
                </a:ext>
              </a:extLst>
            </p:cNvPr>
            <p:cNvSpPr txBox="1"/>
            <p:nvPr/>
          </p:nvSpPr>
          <p:spPr>
            <a:xfrm>
              <a:off x="4234092" y="4499985"/>
              <a:ext cx="7328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Actin (+RT)</a:t>
              </a:r>
              <a:endParaRPr kumimoji="1" lang="ja-JP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F7EDD281-BC98-442F-9F48-05F6621FA3C0}"/>
                </a:ext>
              </a:extLst>
            </p:cNvPr>
            <p:cNvSpPr txBox="1"/>
            <p:nvPr/>
          </p:nvSpPr>
          <p:spPr>
            <a:xfrm>
              <a:off x="4246916" y="5422093"/>
              <a:ext cx="7072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Actin (-RT)</a:t>
              </a:r>
              <a:endParaRPr kumimoji="1" lang="ja-JP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xmlns="" id="{8B0312EB-B1BF-4172-ABA1-5226AE91508E}"/>
                </a:ext>
              </a:extLst>
            </p:cNvPr>
            <p:cNvSpPr txBox="1"/>
            <p:nvPr/>
          </p:nvSpPr>
          <p:spPr>
            <a:xfrm>
              <a:off x="4240504" y="1486703"/>
              <a:ext cx="7040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GFP RNAs</a:t>
              </a:r>
              <a:endParaRPr kumimoji="1" lang="ja-JP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xmlns="" id="{9CA4BCCC-A34E-444C-9B19-A23D60AA2F8D}"/>
                </a:ext>
              </a:extLst>
            </p:cNvPr>
            <p:cNvSpPr txBox="1"/>
            <p:nvPr/>
          </p:nvSpPr>
          <p:spPr>
            <a:xfrm>
              <a:off x="4088066" y="2013719"/>
              <a:ext cx="6767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Unspliced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xmlns="" id="{1A5BB7F9-EC9C-4484-A830-39FF1F74250A}"/>
                </a:ext>
              </a:extLst>
            </p:cNvPr>
            <p:cNvSpPr txBox="1"/>
            <p:nvPr/>
          </p:nvSpPr>
          <p:spPr>
            <a:xfrm>
              <a:off x="4249969" y="2198241"/>
              <a:ext cx="5148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GT-AG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xmlns="" id="{797C6CE5-FE5A-4B36-BC3E-7A80A6A369B7}"/>
                </a:ext>
              </a:extLst>
            </p:cNvPr>
            <p:cNvSpPr txBox="1"/>
            <p:nvPr/>
          </p:nvSpPr>
          <p:spPr>
            <a:xfrm>
              <a:off x="4262793" y="2316229"/>
              <a:ext cx="5020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AT-AC</a:t>
              </a: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xmlns="" id="{F3E91AFD-AAFC-4E91-8410-6653606DDDCE}"/>
                </a:ext>
              </a:extLst>
            </p:cNvPr>
            <p:cNvCxnSpPr/>
            <p:nvPr/>
          </p:nvCxnSpPr>
          <p:spPr>
            <a:xfrm>
              <a:off x="4696358" y="2121441"/>
              <a:ext cx="257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xmlns="" id="{F6C4B24C-B82E-421C-AB03-3554E95348DE}"/>
                </a:ext>
              </a:extLst>
            </p:cNvPr>
            <p:cNvCxnSpPr/>
            <p:nvPr/>
          </p:nvCxnSpPr>
          <p:spPr>
            <a:xfrm>
              <a:off x="4696358" y="2305963"/>
              <a:ext cx="257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xmlns="" id="{054B51B4-3575-402A-AB67-E2585FA13881}"/>
                </a:ext>
              </a:extLst>
            </p:cNvPr>
            <p:cNvCxnSpPr/>
            <p:nvPr/>
          </p:nvCxnSpPr>
          <p:spPr>
            <a:xfrm>
              <a:off x="4696358" y="2423951"/>
              <a:ext cx="257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xmlns="" id="{FFF3A4A1-EC6A-46C3-AB56-5C86D47660A1}"/>
                </a:ext>
              </a:extLst>
            </p:cNvPr>
            <p:cNvSpPr txBox="1"/>
            <p:nvPr/>
          </p:nvSpPr>
          <p:spPr>
            <a:xfrm rot="19500000">
              <a:off x="4965188" y="1169420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1" lang="ja-JP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xmlns="" id="{109C4C47-19D2-4D44-A0AE-CF6051D92344}"/>
                </a:ext>
              </a:extLst>
            </p:cNvPr>
            <p:cNvSpPr txBox="1"/>
            <p:nvPr/>
          </p:nvSpPr>
          <p:spPr>
            <a:xfrm rot="19500000">
              <a:off x="5771421" y="1015873"/>
              <a:ext cx="7825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prp18b-1</a:t>
              </a:r>
              <a:r>
                <a:rPr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 #1</a:t>
              </a:r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1" lang="ja-JP" alt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xmlns="" id="{42DA2A89-E0CE-4746-85C7-BE16E63CA019}"/>
                </a:ext>
              </a:extLst>
            </p:cNvPr>
            <p:cNvSpPr txBox="1"/>
            <p:nvPr/>
          </p:nvSpPr>
          <p:spPr>
            <a:xfrm rot="19500000">
              <a:off x="5195609" y="1065523"/>
              <a:ext cx="6094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prp18a-1</a:t>
              </a:r>
              <a:endParaRPr kumimoji="1" lang="ja-JP" alt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xmlns="" id="{76795919-CE35-436D-B9A2-FC9E81482C20}"/>
                </a:ext>
              </a:extLst>
            </p:cNvPr>
            <p:cNvSpPr txBox="1"/>
            <p:nvPr/>
          </p:nvSpPr>
          <p:spPr>
            <a:xfrm rot="19500000">
              <a:off x="6294518" y="1108737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gDNA</a:t>
              </a:r>
              <a:endParaRPr kumimoji="1" lang="ja-JP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BA956FB4-9816-4007-AFC4-568A615CACD9}"/>
                </a:ext>
              </a:extLst>
            </p:cNvPr>
            <p:cNvSpPr txBox="1"/>
            <p:nvPr/>
          </p:nvSpPr>
          <p:spPr>
            <a:xfrm rot="19500000">
              <a:off x="5448164" y="938640"/>
              <a:ext cx="10518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prp18a-1/prp18b-1</a:t>
              </a:r>
              <a:endParaRPr kumimoji="1" lang="ja-JP" alt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xmlns="" id="{56C970F8-F5A5-4F30-9190-D68759992D6A}"/>
                </a:ext>
              </a:extLst>
            </p:cNvPr>
            <p:cNvSpPr txBox="1"/>
            <p:nvPr/>
          </p:nvSpPr>
          <p:spPr>
            <a:xfrm rot="19500000">
              <a:off x="6017056" y="1035641"/>
              <a:ext cx="713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prp18b-</a:t>
              </a:r>
              <a:r>
                <a:rPr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 #2</a:t>
              </a:r>
              <a:r>
                <a:rPr lang="en-US" altLang="ja-JP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1" lang="ja-JP" alt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xmlns="" id="{E5F390F3-37E8-4888-B300-0AA9D91F8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7122" y="3151495"/>
              <a:ext cx="1678661" cy="951153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A6A85B6E-989A-41DE-A1C5-D7F54D7260B7}"/>
                </a:ext>
              </a:extLst>
            </p:cNvPr>
            <p:cNvSpPr txBox="1"/>
            <p:nvPr/>
          </p:nvSpPr>
          <p:spPr>
            <a:xfrm>
              <a:off x="4188407" y="3448363"/>
              <a:ext cx="797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PRP18B</a:t>
              </a:r>
            </a:p>
            <a:p>
              <a:pPr algn="ctr"/>
              <a:r>
                <a:rPr kumimoji="1" lang="en-US" altLang="ja-JP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(AT1g54930)</a:t>
              </a:r>
              <a:endParaRPr kumimoji="1" lang="ja-JP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xmlns="" id="{123D5E2C-6A81-4890-A1B9-F317802EC492}"/>
              </a:ext>
            </a:extLst>
          </p:cNvPr>
          <p:cNvCxnSpPr>
            <a:cxnSpLocks/>
          </p:cNvCxnSpPr>
          <p:nvPr/>
        </p:nvCxnSpPr>
        <p:spPr>
          <a:xfrm>
            <a:off x="2017570" y="2478688"/>
            <a:ext cx="19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xmlns="" id="{425EB195-FE0A-4E8A-A98D-315583A78580}"/>
              </a:ext>
            </a:extLst>
          </p:cNvPr>
          <p:cNvCxnSpPr>
            <a:cxnSpLocks/>
          </p:cNvCxnSpPr>
          <p:nvPr/>
        </p:nvCxnSpPr>
        <p:spPr>
          <a:xfrm>
            <a:off x="2870318" y="2478688"/>
            <a:ext cx="19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xmlns="" id="{BBE4AD87-F178-4C7A-944D-BB7F372D8616}"/>
              </a:ext>
            </a:extLst>
          </p:cNvPr>
          <p:cNvCxnSpPr>
            <a:cxnSpLocks/>
          </p:cNvCxnSpPr>
          <p:nvPr/>
        </p:nvCxnSpPr>
        <p:spPr>
          <a:xfrm>
            <a:off x="3718785" y="2478688"/>
            <a:ext cx="19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29429E4D-D1A8-4947-BC57-ABB351284EC3}"/>
              </a:ext>
            </a:extLst>
          </p:cNvPr>
          <p:cNvSpPr txBox="1"/>
          <p:nvPr/>
        </p:nvSpPr>
        <p:spPr>
          <a:xfrm>
            <a:off x="162042" y="1688147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xmlns="" id="{388D919B-6DD5-4802-AEDB-1369B92D606A}"/>
              </a:ext>
            </a:extLst>
          </p:cNvPr>
          <p:cNvSpPr txBox="1"/>
          <p:nvPr/>
        </p:nvSpPr>
        <p:spPr>
          <a:xfrm>
            <a:off x="131584" y="3298644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xmlns="" id="{09D5002F-2AE4-42B5-BBD7-2C5466DFFDCD}"/>
              </a:ext>
            </a:extLst>
          </p:cNvPr>
          <p:cNvSpPr txBox="1"/>
          <p:nvPr/>
        </p:nvSpPr>
        <p:spPr>
          <a:xfrm>
            <a:off x="76200" y="96011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xmlns="" id="{E3EE948E-9576-4DC6-B2D0-C3D0562CD8C9}"/>
              </a:ext>
            </a:extLst>
          </p:cNvPr>
          <p:cNvSpPr txBox="1"/>
          <p:nvPr/>
        </p:nvSpPr>
        <p:spPr>
          <a:xfrm>
            <a:off x="4124871" y="96011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ADDAA4C8-59B9-461C-B6B9-B15D83D7DFF1}"/>
              </a:ext>
            </a:extLst>
          </p:cNvPr>
          <p:cNvSpPr/>
          <p:nvPr/>
        </p:nvSpPr>
        <p:spPr>
          <a:xfrm>
            <a:off x="4059488" y="9160003"/>
            <a:ext cx="22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Figure S4  </a:t>
            </a:r>
            <a:r>
              <a:rPr lang="en-US" altLang="ja-JP" dirty="0"/>
              <a:t>Kanno et al.</a:t>
            </a:r>
          </a:p>
        </p:txBody>
      </p:sp>
      <p:pic>
        <p:nvPicPr>
          <p:cNvPr id="46" name="Picture 1">
            <a:extLst>
              <a:ext uri="{FF2B5EF4-FFF2-40B4-BE49-F238E27FC236}">
                <a16:creationId xmlns:a16="http://schemas.microsoft.com/office/drawing/2014/main" xmlns="" id="{8990F817-F69A-4831-9F11-E5B1B47D30E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83" y="2749839"/>
            <a:ext cx="3376771" cy="1832919"/>
          </a:xfrm>
          <a:prstGeom prst="rect">
            <a:avLst/>
          </a:prstGeom>
        </p:spPr>
      </p:pic>
      <p:sp>
        <p:nvSpPr>
          <p:cNvPr id="50" name="TextBox 6">
            <a:extLst>
              <a:ext uri="{FF2B5EF4-FFF2-40B4-BE49-F238E27FC236}">
                <a16:creationId xmlns:a16="http://schemas.microsoft.com/office/drawing/2014/main" xmlns="" id="{8A7F909A-173D-413C-A6F6-C1640809384D}"/>
              </a:ext>
            </a:extLst>
          </p:cNvPr>
          <p:cNvSpPr txBox="1"/>
          <p:nvPr/>
        </p:nvSpPr>
        <p:spPr>
          <a:xfrm>
            <a:off x="76200" y="460511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xmlns="" id="{18025396-9F5C-4894-8660-37A3543D917E}"/>
              </a:ext>
            </a:extLst>
          </p:cNvPr>
          <p:cNvGrpSpPr/>
          <p:nvPr/>
        </p:nvGrpSpPr>
        <p:grpSpPr>
          <a:xfrm>
            <a:off x="597877" y="2566281"/>
            <a:ext cx="3351125" cy="157659"/>
            <a:chOff x="597877" y="2556233"/>
            <a:chExt cx="3351125" cy="157659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xmlns="" id="{AF8C5EB0-8B2C-41FB-8F34-6BDE502E90A9}"/>
                </a:ext>
              </a:extLst>
            </p:cNvPr>
            <p:cNvCxnSpPr>
              <a:cxnSpLocks/>
            </p:cNvCxnSpPr>
            <p:nvPr/>
          </p:nvCxnSpPr>
          <p:spPr>
            <a:xfrm>
              <a:off x="603180" y="2635062"/>
              <a:ext cx="33458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xmlns="" id="{C823A051-A146-4D97-BF90-AFA4A9B435A0}"/>
                </a:ext>
              </a:extLst>
            </p:cNvPr>
            <p:cNvCxnSpPr/>
            <p:nvPr/>
          </p:nvCxnSpPr>
          <p:spPr>
            <a:xfrm>
              <a:off x="3126321" y="2556233"/>
              <a:ext cx="0" cy="157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xmlns="" id="{B8FBEB60-A314-4EB3-9DC6-DBA01C361541}"/>
                </a:ext>
              </a:extLst>
            </p:cNvPr>
            <p:cNvCxnSpPr/>
            <p:nvPr/>
          </p:nvCxnSpPr>
          <p:spPr>
            <a:xfrm>
              <a:off x="1409318" y="2556233"/>
              <a:ext cx="0" cy="157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xmlns="" id="{966906F5-18BE-483B-AA72-C6D302DA6A9B}"/>
                </a:ext>
              </a:extLst>
            </p:cNvPr>
            <p:cNvCxnSpPr/>
            <p:nvPr/>
          </p:nvCxnSpPr>
          <p:spPr>
            <a:xfrm>
              <a:off x="597877" y="2556233"/>
              <a:ext cx="0" cy="157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xmlns="" id="{042E78C7-C061-4C83-81B8-C40CAD74E13F}"/>
                </a:ext>
              </a:extLst>
            </p:cNvPr>
            <p:cNvCxnSpPr/>
            <p:nvPr/>
          </p:nvCxnSpPr>
          <p:spPr>
            <a:xfrm>
              <a:off x="3949002" y="2556233"/>
              <a:ext cx="0" cy="157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xmlns="" id="{692500D7-9622-41AC-A386-EB66198983A5}"/>
                </a:ext>
              </a:extLst>
            </p:cNvPr>
            <p:cNvCxnSpPr/>
            <p:nvPr/>
          </p:nvCxnSpPr>
          <p:spPr>
            <a:xfrm>
              <a:off x="2265103" y="2556233"/>
              <a:ext cx="0" cy="157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xmlns="" id="{F1A26959-366B-4F99-9D91-DFF032FACB2B}"/>
              </a:ext>
            </a:extLst>
          </p:cNvPr>
          <p:cNvGrpSpPr/>
          <p:nvPr/>
        </p:nvGrpSpPr>
        <p:grpSpPr>
          <a:xfrm>
            <a:off x="609599" y="4793944"/>
            <a:ext cx="1942857" cy="1447197"/>
            <a:chOff x="609599" y="4793944"/>
            <a:chExt cx="1942857" cy="1447197"/>
          </a:xfrm>
        </p:grpSpPr>
        <p:pic>
          <p:nvPicPr>
            <p:cNvPr id="47" name="Picture 11">
              <a:extLst>
                <a:ext uri="{FF2B5EF4-FFF2-40B4-BE49-F238E27FC236}">
                  <a16:creationId xmlns:a16="http://schemas.microsoft.com/office/drawing/2014/main" xmlns="" id="{1A3D1246-24DB-46C8-AC29-41C5FFD44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" y="5036494"/>
              <a:ext cx="1942857" cy="1204647"/>
            </a:xfrm>
            <a:prstGeom prst="rect">
              <a:avLst/>
            </a:prstGeom>
          </p:spPr>
        </p:pic>
        <p:sp>
          <p:nvSpPr>
            <p:cNvPr id="48" name="TextBox 9">
              <a:extLst>
                <a:ext uri="{FF2B5EF4-FFF2-40B4-BE49-F238E27FC236}">
                  <a16:creationId xmlns:a16="http://schemas.microsoft.com/office/drawing/2014/main" xmlns="" id="{1BC9C292-3D26-4875-BEC6-826B9DA73AA5}"/>
                </a:ext>
              </a:extLst>
            </p:cNvPr>
            <p:cNvSpPr txBox="1"/>
            <p:nvPr/>
          </p:nvSpPr>
          <p:spPr>
            <a:xfrm>
              <a:off x="893823" y="4793944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xmlns="" id="{FE0776C6-3831-4372-BD1C-798A9E6315EE}"/>
                </a:ext>
              </a:extLst>
            </p:cNvPr>
            <p:cNvSpPr txBox="1"/>
            <p:nvPr/>
          </p:nvSpPr>
          <p:spPr>
            <a:xfrm>
              <a:off x="1824917" y="4793944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prp18b-1</a:t>
              </a: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xmlns="" id="{7732C326-B8BB-47CA-8555-F8E0E7B980CF}"/>
                </a:ext>
              </a:extLst>
            </p:cNvPr>
            <p:cNvCxnSpPr>
              <a:cxnSpLocks/>
            </p:cNvCxnSpPr>
            <p:nvPr/>
          </p:nvCxnSpPr>
          <p:spPr>
            <a:xfrm>
              <a:off x="625512" y="4994316"/>
              <a:ext cx="7838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xmlns="" id="{6787C7C8-695E-4F02-BCF3-B0D14AD040BE}"/>
                </a:ext>
              </a:extLst>
            </p:cNvPr>
            <p:cNvCxnSpPr>
              <a:cxnSpLocks/>
            </p:cNvCxnSpPr>
            <p:nvPr/>
          </p:nvCxnSpPr>
          <p:spPr>
            <a:xfrm>
              <a:off x="1742554" y="4994316"/>
              <a:ext cx="7838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47E3D49F-23B3-42A4-8CD1-2351685EA6C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9511" t="10007" r="677" b="66669"/>
          <a:stretch/>
        </p:blipFill>
        <p:spPr>
          <a:xfrm>
            <a:off x="584183" y="7033040"/>
            <a:ext cx="5473522" cy="899754"/>
          </a:xfrm>
          <a:prstGeom prst="rect">
            <a:avLst/>
          </a:prstGeom>
        </p:spPr>
      </p:pic>
      <p:sp>
        <p:nvSpPr>
          <p:cNvPr id="57" name="TextBox 6">
            <a:extLst>
              <a:ext uri="{FF2B5EF4-FFF2-40B4-BE49-F238E27FC236}">
                <a16:creationId xmlns:a16="http://schemas.microsoft.com/office/drawing/2014/main" xmlns="" id="{F27C6992-0FCC-416E-9381-C60B752048EA}"/>
              </a:ext>
            </a:extLst>
          </p:cNvPr>
          <p:cNvSpPr txBox="1"/>
          <p:nvPr/>
        </p:nvSpPr>
        <p:spPr>
          <a:xfrm>
            <a:off x="76200" y="668203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9393CD59-4EB8-4B36-B20D-D8EACE668517}"/>
              </a:ext>
            </a:extLst>
          </p:cNvPr>
          <p:cNvSpPr/>
          <p:nvPr/>
        </p:nvSpPr>
        <p:spPr>
          <a:xfrm>
            <a:off x="2870318" y="6973910"/>
            <a:ext cx="903192" cy="1030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057705" y="7760473"/>
            <a:ext cx="260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74109" y="779501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transcripts</a:t>
            </a: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2949055" y="804893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PRP18b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8159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611746"/>
            <a:ext cx="63750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S4: Tests of a mutation in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paralog of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PRP18a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We tested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T-DNA insertion mutant of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At1g54590) 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reporter line. The T-DNA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prp18b-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allele is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in the first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After following the breeding strategies described in the Methods section followed by genotyping of progeny, we recovered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mutants 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prp18a-1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prp18b-1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respectively).We did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observe any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single mutant with respect to GFP fluorescence in seedlings 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pattern of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pre-mRNA splicing 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panel; actin controls in bottom two panels);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phenotypic characters affected by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prp18a-1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mutation (root growth of seedlings on MS medium and developing silique length) 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double mutant was viable and appeared in all experiments performed similar to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single mutant.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Although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is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to be expressed according to the e-FP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Browser (http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://www.arabidopsis.org/index.jsp), which is based on ATH1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GeneChip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Affymetrix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data,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inspection revealed that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on the microarray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hybridizes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both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transcripts. Using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semi-quantitative RT-PCR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unable to detect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transcript in the two week-old seedling material we tested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second panel from top). Moreover, a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transcript was not observed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RNA-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of floral material despite detection of transcripts from both flanking genes (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screen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Arabidopsis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Methylome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Mapping Tool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://signal.salk.edu/cgi-bin/methylome).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these findings,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associated with 59 ESTs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TAIR website whereas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are reported for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(http://www.arabidopsis.org/index.jsp). 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lthough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 is not broadly expressed like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www.arabidopsis.org/index.jsp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even be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pseudogene,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rule out the possibility that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PRP18b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expressed under special circumstances or at discrete stages of development.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410</Words>
  <Application>Microsoft Office PowerPoint</Application>
  <PresentationFormat>A4 Paper (210x297 mm)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菅野達夫</dc:creator>
  <cp:lastModifiedBy>user</cp:lastModifiedBy>
  <cp:revision>13</cp:revision>
  <cp:lastPrinted>2017-11-05T05:48:11Z</cp:lastPrinted>
  <dcterms:created xsi:type="dcterms:W3CDTF">2017-10-30T02:52:00Z</dcterms:created>
  <dcterms:modified xsi:type="dcterms:W3CDTF">2017-11-08T01:29:57Z</dcterms:modified>
</cp:coreProperties>
</file>