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2504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6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8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2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6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B9F1-D9D0-424C-81D1-45DC990DF8A6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665E-F026-C44A-98C0-0B68CC57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0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4"/>
          <p:cNvSpPr txBox="1"/>
          <p:nvPr/>
        </p:nvSpPr>
        <p:spPr>
          <a:xfrm>
            <a:off x="3198344" y="308292"/>
            <a:ext cx="142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5 min </a:t>
            </a:r>
            <a:r>
              <a:rPr lang="fr-FR" sz="1400" b="1" dirty="0" err="1" smtClean="0"/>
              <a:t>EdU</a:t>
            </a:r>
            <a:r>
              <a:rPr lang="fr-FR" sz="1400" b="1" dirty="0" smtClean="0"/>
              <a:t> 25µM</a:t>
            </a:r>
            <a:endParaRPr lang="fr-FR" sz="1400" b="1" dirty="0"/>
          </a:p>
        </p:txBody>
      </p:sp>
      <p:sp>
        <p:nvSpPr>
          <p:cNvPr id="15" name="ZoneTexte 16"/>
          <p:cNvSpPr txBox="1"/>
          <p:nvPr/>
        </p:nvSpPr>
        <p:spPr>
          <a:xfrm>
            <a:off x="5380350" y="308292"/>
            <a:ext cx="1516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10 min </a:t>
            </a:r>
            <a:r>
              <a:rPr lang="fr-FR" sz="1400" b="1" dirty="0" err="1" smtClean="0"/>
              <a:t>EdU</a:t>
            </a:r>
            <a:r>
              <a:rPr lang="fr-FR" sz="1400" b="1" dirty="0" smtClean="0"/>
              <a:t> 25µM</a:t>
            </a:r>
            <a:endParaRPr lang="fr-FR" sz="1400" b="1" dirty="0"/>
          </a:p>
        </p:txBody>
      </p:sp>
      <p:sp>
        <p:nvSpPr>
          <p:cNvPr id="22" name="ZoneTexte 23"/>
          <p:cNvSpPr txBox="1"/>
          <p:nvPr/>
        </p:nvSpPr>
        <p:spPr>
          <a:xfrm>
            <a:off x="1375010" y="308292"/>
            <a:ext cx="142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0 min </a:t>
            </a:r>
            <a:r>
              <a:rPr lang="fr-FR" sz="1400" b="1" dirty="0" err="1" smtClean="0"/>
              <a:t>EdU</a:t>
            </a:r>
            <a:r>
              <a:rPr lang="fr-FR" sz="1400" b="1" dirty="0" smtClean="0"/>
              <a:t> 25µM</a:t>
            </a:r>
            <a:endParaRPr lang="fr-FR" sz="1400" b="1" dirty="0"/>
          </a:p>
        </p:txBody>
      </p:sp>
      <p:pic>
        <p:nvPicPr>
          <p:cNvPr id="25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1" t="64747" r="77433" b="7441"/>
          <a:stretch/>
        </p:blipFill>
        <p:spPr>
          <a:xfrm>
            <a:off x="748179" y="2953372"/>
            <a:ext cx="2121465" cy="2224325"/>
          </a:xfrm>
          <a:prstGeom prst="rect">
            <a:avLst/>
          </a:prstGeom>
        </p:spPr>
      </p:pic>
      <p:pic>
        <p:nvPicPr>
          <p:cNvPr id="26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9" t="64747" r="52862" b="7441"/>
          <a:stretch/>
        </p:blipFill>
        <p:spPr>
          <a:xfrm>
            <a:off x="2901831" y="3400094"/>
            <a:ext cx="1466662" cy="1566250"/>
          </a:xfrm>
          <a:prstGeom prst="rect">
            <a:avLst/>
          </a:prstGeom>
        </p:spPr>
      </p:pic>
      <p:pic>
        <p:nvPicPr>
          <p:cNvPr id="27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8" t="64747" r="27631" b="8309"/>
          <a:stretch/>
        </p:blipFill>
        <p:spPr>
          <a:xfrm>
            <a:off x="5015881" y="3400094"/>
            <a:ext cx="1599446" cy="1517353"/>
          </a:xfrm>
          <a:prstGeom prst="rect">
            <a:avLst/>
          </a:prstGeom>
        </p:spPr>
      </p:pic>
      <p:pic>
        <p:nvPicPr>
          <p:cNvPr id="28" name="Imag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" t="5953" r="81904" b="67340"/>
          <a:stretch/>
        </p:blipFill>
        <p:spPr>
          <a:xfrm>
            <a:off x="825767" y="599830"/>
            <a:ext cx="2108608" cy="2135959"/>
          </a:xfrm>
          <a:prstGeom prst="rect">
            <a:avLst/>
          </a:prstGeom>
        </p:spPr>
      </p:pic>
      <p:pic>
        <p:nvPicPr>
          <p:cNvPr id="29" name="Imag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4" t="5953" r="54858" b="67179"/>
          <a:stretch/>
        </p:blipFill>
        <p:spPr>
          <a:xfrm>
            <a:off x="2906940" y="605309"/>
            <a:ext cx="2041070" cy="2148818"/>
          </a:xfrm>
          <a:prstGeom prst="rect">
            <a:avLst/>
          </a:prstGeom>
        </p:spPr>
      </p:pic>
      <p:pic>
        <p:nvPicPr>
          <p:cNvPr id="30" name="Imag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6" t="5953" r="26272" b="67200"/>
          <a:stretch/>
        </p:blipFill>
        <p:spPr>
          <a:xfrm>
            <a:off x="4948010" y="624260"/>
            <a:ext cx="2385743" cy="2147181"/>
          </a:xfrm>
          <a:prstGeom prst="rect">
            <a:avLst/>
          </a:prstGeom>
        </p:spPr>
      </p:pic>
      <p:pic>
        <p:nvPicPr>
          <p:cNvPr id="31" name="Imag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9" t="64747" r="52862" b="7441"/>
          <a:stretch/>
        </p:blipFill>
        <p:spPr>
          <a:xfrm>
            <a:off x="2889619" y="2953372"/>
            <a:ext cx="2082894" cy="2224325"/>
          </a:xfrm>
          <a:prstGeom prst="rect">
            <a:avLst/>
          </a:prstGeom>
        </p:spPr>
      </p:pic>
      <p:pic>
        <p:nvPicPr>
          <p:cNvPr id="32" name="Imag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8" t="64747" r="27631" b="8309"/>
          <a:stretch/>
        </p:blipFill>
        <p:spPr>
          <a:xfrm>
            <a:off x="4992487" y="2958796"/>
            <a:ext cx="2271469" cy="2154884"/>
          </a:xfrm>
          <a:prstGeom prst="rect">
            <a:avLst/>
          </a:prstGeom>
        </p:spPr>
      </p:pic>
      <p:pic>
        <p:nvPicPr>
          <p:cNvPr id="33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594" y="681631"/>
            <a:ext cx="1766373" cy="2018134"/>
          </a:xfrm>
          <a:prstGeom prst="rect">
            <a:avLst/>
          </a:prstGeom>
        </p:spPr>
      </p:pic>
      <p:pic>
        <p:nvPicPr>
          <p:cNvPr id="34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726" y="3066386"/>
            <a:ext cx="1826274" cy="2018134"/>
          </a:xfrm>
          <a:prstGeom prst="rect">
            <a:avLst/>
          </a:prstGeom>
        </p:spPr>
      </p:pic>
      <p:sp>
        <p:nvSpPr>
          <p:cNvPr id="17" name="ZoneTexte 18"/>
          <p:cNvSpPr txBox="1"/>
          <p:nvPr/>
        </p:nvSpPr>
        <p:spPr>
          <a:xfrm>
            <a:off x="34492" y="3569679"/>
            <a:ext cx="64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i="1" dirty="0" smtClean="0"/>
              <a:t>Δ</a:t>
            </a:r>
            <a:r>
              <a:rPr lang="fr-FR" sz="1400" b="1" i="1" dirty="0" smtClean="0"/>
              <a:t>set1</a:t>
            </a:r>
            <a:endParaRPr lang="fr-FR" sz="1400" b="1" i="1" dirty="0"/>
          </a:p>
        </p:txBody>
      </p:sp>
      <p:sp>
        <p:nvSpPr>
          <p:cNvPr id="16" name="ZoneTexte 17"/>
          <p:cNvSpPr txBox="1"/>
          <p:nvPr/>
        </p:nvSpPr>
        <p:spPr>
          <a:xfrm>
            <a:off x="30447" y="144537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/>
              <a:t>wild</a:t>
            </a:r>
            <a:r>
              <a:rPr lang="fr-FR" sz="1400" b="1" dirty="0" smtClean="0"/>
              <a:t>-type</a:t>
            </a:r>
            <a:endParaRPr lang="fr-FR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356586" y="5301035"/>
            <a:ext cx="838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430655" algn="l"/>
              </a:tabLst>
            </a:pPr>
            <a:r>
              <a:rPr lang="en-AU" sz="1400" b="1" dirty="0">
                <a:latin typeface="Times New Roman" charset="0"/>
                <a:ea typeface="Times" charset="0"/>
                <a:cs typeface="Times New Roman" charset="0"/>
              </a:rPr>
              <a:t>Figure S3. Reduced levels of cells in S-phase in the </a:t>
            </a:r>
            <a:r>
              <a:rPr lang="en-AU" sz="1400" b="1" i="1" dirty="0">
                <a:latin typeface="Times New Roman" charset="0"/>
                <a:ea typeface="Times" charset="0"/>
                <a:cs typeface="Times New Roman" charset="0"/>
              </a:rPr>
              <a:t>∆set1</a:t>
            </a:r>
            <a:r>
              <a:rPr lang="en-AU" sz="1400" b="1" dirty="0">
                <a:latin typeface="Times New Roman" charset="0"/>
                <a:ea typeface="Times" charset="0"/>
                <a:cs typeface="Times New Roman" charset="0"/>
              </a:rPr>
              <a:t> mutant.</a:t>
            </a:r>
            <a:endParaRPr lang="en-US" sz="1400" dirty="0">
              <a:latin typeface="Times" charset="0"/>
              <a:ea typeface="Times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Exponentially growing wild-type and </a:t>
            </a:r>
            <a:r>
              <a:rPr lang="en-AU" sz="1400" i="1" dirty="0">
                <a:latin typeface="Times New Roman" charset="0"/>
                <a:ea typeface="Times" charset="0"/>
                <a:cs typeface="Times New Roman" charset="0"/>
              </a:rPr>
              <a:t>∆set1</a:t>
            </a: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 strains harbouring TK-hENT1 cassettes were incubated with 25 µM of </a:t>
            </a:r>
            <a:r>
              <a:rPr lang="en-AU" sz="1400" dirty="0" err="1">
                <a:latin typeface="Times New Roman" charset="0"/>
                <a:ea typeface="Times" charset="0"/>
                <a:cs typeface="Times New Roman" charset="0"/>
              </a:rPr>
              <a:t>EdU</a:t>
            </a: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 for 0, 5, or 10 min (left panel). Highly selective ‘click’ reaction allowed to measure incorporation of </a:t>
            </a:r>
            <a:r>
              <a:rPr lang="en-AU" sz="1400" dirty="0" err="1">
                <a:latin typeface="Times New Roman" charset="0"/>
                <a:ea typeface="Times" charset="0"/>
                <a:cs typeface="Times New Roman" charset="0"/>
              </a:rPr>
              <a:t>EdU</a:t>
            </a: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 (</a:t>
            </a:r>
            <a:r>
              <a:rPr lang="en-AU" sz="1400" dirty="0" err="1">
                <a:latin typeface="Times New Roman" charset="0"/>
                <a:ea typeface="Times" charset="0"/>
                <a:cs typeface="Times New Roman" charset="0"/>
              </a:rPr>
              <a:t>Talarek</a:t>
            </a: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, et al., 2015).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Bivariate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EdU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Alexa 647 versus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propidium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iodide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400" i="1" dirty="0">
                <a:latin typeface="Times New Roman" charset="0"/>
                <a:ea typeface="Times New Roman" charset="0"/>
                <a:cs typeface="Times New Roman" charset="0"/>
              </a:rPr>
              <a:t>dot plot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allowed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to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determine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the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number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cells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in the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indicated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400" dirty="0" err="1">
                <a:latin typeface="Times New Roman" charset="0"/>
                <a:ea typeface="Times New Roman" charset="0"/>
                <a:cs typeface="Times New Roman" charset="0"/>
              </a:rPr>
              <a:t>cell</a:t>
            </a:r>
            <a:r>
              <a:rPr lang="fr-FR" sz="1400" dirty="0">
                <a:latin typeface="Times New Roman" charset="0"/>
                <a:ea typeface="Times New Roman" charset="0"/>
                <a:cs typeface="Times New Roman" charset="0"/>
              </a:rPr>
              <a:t> cycle phases (</a:t>
            </a:r>
            <a:r>
              <a:rPr lang="en-AU" sz="1400" dirty="0">
                <a:latin typeface="Times New Roman" charset="0"/>
                <a:ea typeface="Times" charset="0"/>
                <a:cs typeface="Times New Roman" charset="0"/>
              </a:rPr>
              <a:t>Table 1). A classical FACS analysis is shown on the right.</a:t>
            </a:r>
            <a:endParaRPr lang="en-US" sz="1400" dirty="0">
              <a:effectLst/>
              <a:latin typeface="Times" charset="0"/>
              <a:ea typeface="Times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8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Times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bernhard</dc:creator>
  <cp:lastModifiedBy>Microsoft Office User</cp:lastModifiedBy>
  <cp:revision>7</cp:revision>
  <dcterms:created xsi:type="dcterms:W3CDTF">2016-05-28T07:13:36Z</dcterms:created>
  <dcterms:modified xsi:type="dcterms:W3CDTF">2016-10-17T00:13:22Z</dcterms:modified>
</cp:coreProperties>
</file>