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2" r:id="rId2"/>
    <p:sldId id="327" r:id="rId3"/>
    <p:sldId id="334" r:id="rId4"/>
    <p:sldId id="309" r:id="rId5"/>
    <p:sldId id="314" r:id="rId6"/>
    <p:sldId id="326" r:id="rId7"/>
  </p:sldIdLst>
  <p:sldSz cx="37490400" cy="51206400"/>
  <p:notesSz cx="7023100" cy="9309100"/>
  <p:defaultTextStyle>
    <a:defPPr>
      <a:defRPr lang="en-US"/>
    </a:defPPr>
    <a:lvl1pPr marL="0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1pPr>
    <a:lvl2pPr marL="2534168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2pPr>
    <a:lvl3pPr marL="5068336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3pPr>
    <a:lvl4pPr marL="7602504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4pPr>
    <a:lvl5pPr marL="10136673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5pPr>
    <a:lvl6pPr marL="12670841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6pPr>
    <a:lvl7pPr marL="15205009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7pPr>
    <a:lvl8pPr marL="17739177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8pPr>
    <a:lvl9pPr marL="20273345" algn="l" defTabSz="5068336" rtl="0" eaLnBrk="1" latinLnBrk="0" hangingPunct="1">
      <a:defRPr sz="997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4" userDrawn="1">
          <p15:clr>
            <a:srgbClr val="A4A3A4"/>
          </p15:clr>
        </p15:guide>
        <p15:guide id="2" pos="11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3" clrIdx="1">
    <p:extLst/>
  </p:cmAuthor>
  <p:cmAuthor id="3" name="Microsoft Office User" initials="Office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20" autoAdjust="0"/>
    <p:restoredTop sz="96586" autoAdjust="0"/>
  </p:normalViewPr>
  <p:slideViewPr>
    <p:cSldViewPr snapToGrid="0">
      <p:cViewPr>
        <p:scale>
          <a:sx n="40" d="100"/>
          <a:sy n="40" d="100"/>
        </p:scale>
        <p:origin x="642" y="-7512"/>
      </p:cViewPr>
      <p:guideLst>
        <p:guide orient="horz" pos="21624"/>
        <p:guide pos="11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ocuments\FGF2%20enhances%20ZIKV%20paper,%20Resubmission%20PlosPath%202018\data%20of%20figures\final%20paper%20graph%20Exp%23180130-5-196,%20VIPERIN%2012hr,%20rIFNalfa%20pIC%20PD98059,%20Feb10,2018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ocuments\FGF2%20enhances%20ZIKV%20paper,%20Resubmission%20PlosPath%202018\data%20of%20figures\ATP%20assay%20Exp180130-5-196,%20pIC%202018.02.01%20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ocuments\FGF2%20enhances%20ZIKV%20paper,%20JVI%202018\data%20of%20figures\ATP%20assay%20Exp%23171207-5-170,%203%20drugs,%202017.12.10%20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ocuments\FGF2%20enhances%20ZIKV%20paper,%20Resubmission%20PlosPath%202018\data%20of%20figures\final%20paper%20graph%20Exp%23180130-5-196,%20VIPERIN%2012hr,%20rIFNalfa%20pIC%20PD98059,%20Feb10,2018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ocuments\FGF2%20enhances%20ZIKV%20paper,%20Resubmission%20PlosPath%202018\data%20of%20figures\ATP%20assay,%20Exp%23171109-5-136,%20pIC,%202017.11.1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esktop\qPCR%20graph,%20Exp%23171203-5-164,%20Viperin,OAS1,MX2%20after%204%20hr%20IFN%20treatment,revised%20%20Jan18,2018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ocuments\LAST%20Resubmission%20PLoS%20Path%202018-2019\last%20resubmission%20new%20data\pPCR%20calculation%20&amp;%20graph,%20FGF2%20assay%20in%20DENV-infected%20HFAs%20and%20ZIKV-infected%20neurons%20Exp180708-6-5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esktop\Plaque%20assay,%20Exp5-163,%205-164,%205-170,%20combo,%205-19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ocuments\Limonta%20et%20al,%20Journal%20of%20Infectious%20Diseases%202018\new%20JID%20paper%20Exp%236-65\JID%20experiments,%20Exp%236-6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esktop\Plaque%20assay,%20Exp5-163,%205-164,%205-170,%20combo,%205-19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monta\Desktop\Plaque%20assay,%20Exp5-163,%205-164,%205-170,%20combo,%205-19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92593714247258"/>
          <c:y val="4.3154229300882842E-2"/>
          <c:w val="0.79632192610539054"/>
          <c:h val="0.751163828243060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635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C9-4D27-9959-43804A27E9E3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C9-4D27-9959-43804A27E9E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C9-4D27-9959-43804A27E9E3}"/>
              </c:ext>
            </c:extLst>
          </c:dPt>
          <c:errBars>
            <c:errBarType val="plus"/>
            <c:errValType val="cust"/>
            <c:noEndCap val="0"/>
            <c:plus>
              <c:numRef>
                <c:f>Sheet1!$G$16:$G$25</c:f>
                <c:numCache>
                  <c:formatCode>General</c:formatCode>
                  <c:ptCount val="10"/>
                  <c:pt idx="1">
                    <c:v>2.1351368435469809</c:v>
                  </c:pt>
                  <c:pt idx="2">
                    <c:v>0.60011069472823664</c:v>
                  </c:pt>
                  <c:pt idx="3">
                    <c:v>0.8863100364625679</c:v>
                  </c:pt>
                  <c:pt idx="4">
                    <c:v>2.8773083281301481</c:v>
                  </c:pt>
                  <c:pt idx="5">
                    <c:v>3.282662770375758</c:v>
                  </c:pt>
                  <c:pt idx="7">
                    <c:v>3.9594063113626556</c:v>
                  </c:pt>
                  <c:pt idx="8">
                    <c:v>8.1618325241400598</c:v>
                  </c:pt>
                  <c:pt idx="9">
                    <c:v>3.4507387058861236</c:v>
                  </c:pt>
                </c:numCache>
              </c:numRef>
            </c:plus>
            <c:minus>
              <c:numRef>
                <c:f>Sheet1!$G$16:$G$25</c:f>
                <c:numCache>
                  <c:formatCode>General</c:formatCode>
                  <c:ptCount val="10"/>
                  <c:pt idx="1">
                    <c:v>2.1351368435469809</c:v>
                  </c:pt>
                  <c:pt idx="2">
                    <c:v>0.60011069472823664</c:v>
                  </c:pt>
                  <c:pt idx="3">
                    <c:v>0.8863100364625679</c:v>
                  </c:pt>
                  <c:pt idx="4">
                    <c:v>2.8773083281301481</c:v>
                  </c:pt>
                  <c:pt idx="5">
                    <c:v>3.282662770375758</c:v>
                  </c:pt>
                  <c:pt idx="7">
                    <c:v>3.9594063113626556</c:v>
                  </c:pt>
                  <c:pt idx="8">
                    <c:v>8.1618325241400598</c:v>
                  </c:pt>
                  <c:pt idx="9">
                    <c:v>3.4507387058861236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Sheet1!$B$22:$B$24</c:f>
              <c:numCache>
                <c:formatCode>General</c:formatCode>
                <c:ptCount val="3"/>
                <c:pt idx="0">
                  <c:v>0</c:v>
                </c:pt>
                <c:pt idx="1">
                  <c:v>6.25</c:v>
                </c:pt>
                <c:pt idx="2">
                  <c:v>12.5</c:v>
                </c:pt>
              </c:numCache>
            </c:numRef>
          </c:cat>
          <c:val>
            <c:numRef>
              <c:f>Sheet1!$E$22:$E$24</c:f>
              <c:numCache>
                <c:formatCode>General</c:formatCode>
                <c:ptCount val="3"/>
                <c:pt idx="0">
                  <c:v>100</c:v>
                </c:pt>
                <c:pt idx="1">
                  <c:v>102.79837652842474</c:v>
                </c:pt>
                <c:pt idx="2">
                  <c:v>94.052796683655458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0C9-4D27-9959-43804A27E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646176"/>
        <c:axId val="464646736"/>
      </c:barChart>
      <c:catAx>
        <c:axId val="464646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rFGF2 (ng/mL)</a:t>
                </a:r>
              </a:p>
            </c:rich>
          </c:tx>
          <c:layout>
            <c:manualLayout>
              <c:xMode val="edge"/>
              <c:yMode val="edge"/>
              <c:x val="0.43586361800928725"/>
              <c:y val="0.92267197069116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646736"/>
        <c:crosses val="autoZero"/>
        <c:auto val="1"/>
        <c:lblAlgn val="ctr"/>
        <c:lblOffset val="100"/>
        <c:noMultiLvlLbl val="0"/>
      </c:catAx>
      <c:valAx>
        <c:axId val="464646736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 ATP level (%)</a:t>
                </a:r>
              </a:p>
            </c:rich>
          </c:tx>
          <c:layout>
            <c:manualLayout>
              <c:xMode val="edge"/>
              <c:yMode val="edge"/>
              <c:x val="0"/>
              <c:y val="0.215662406545772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64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82564937071763"/>
          <c:y val="4.2393050787057969E-2"/>
          <c:w val="0.80878266872613924"/>
          <c:h val="0.755552940283116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ysClr val="windowText" lastClr="000000"/>
                </a:solidFill>
              </a:ln>
              <a:effectLst/>
            </c:spPr>
          </c:dPt>
          <c:errBars>
            <c:errBarType val="plus"/>
            <c:errValType val="cust"/>
            <c:noEndCap val="0"/>
            <c:plus>
              <c:numRef>
                <c:f>Results!$S$49:$U$49</c:f>
                <c:numCache>
                  <c:formatCode>General</c:formatCode>
                  <c:ptCount val="3"/>
                  <c:pt idx="1">
                    <c:v>2.1032522116371193</c:v>
                  </c:pt>
                  <c:pt idx="2">
                    <c:v>0.84221607412827515</c:v>
                  </c:pt>
                </c:numCache>
              </c:numRef>
            </c:plus>
            <c:minus>
              <c:numRef>
                <c:f>Results!$S$49:$U$49</c:f>
                <c:numCache>
                  <c:formatCode>General</c:formatCode>
                  <c:ptCount val="3"/>
                  <c:pt idx="1">
                    <c:v>2.1032522116371193</c:v>
                  </c:pt>
                  <c:pt idx="2">
                    <c:v>0.84221607412827515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Results!$S$47:$U$47</c:f>
              <c:strCache>
                <c:ptCount val="3"/>
                <c:pt idx="0">
                  <c:v>DMSO</c:v>
                </c:pt>
                <c:pt idx="1">
                  <c:v>12.5</c:v>
                </c:pt>
                <c:pt idx="2">
                  <c:v>25</c:v>
                </c:pt>
              </c:strCache>
            </c:strRef>
          </c:cat>
          <c:val>
            <c:numRef>
              <c:f>Results!$S$48:$U$48</c:f>
              <c:numCache>
                <c:formatCode>General</c:formatCode>
                <c:ptCount val="3"/>
                <c:pt idx="0">
                  <c:v>100</c:v>
                </c:pt>
                <c:pt idx="1">
                  <c:v>88.254871370687169</c:v>
                </c:pt>
                <c:pt idx="2">
                  <c:v>82.891939069868428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2607440"/>
        <c:axId val="262608000"/>
      </c:barChart>
      <c:catAx>
        <c:axId val="262607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LY294002 (µM)</a:t>
                </a:r>
              </a:p>
            </c:rich>
          </c:tx>
          <c:layout>
            <c:manualLayout>
              <c:xMode val="edge"/>
              <c:yMode val="edge"/>
              <c:x val="0.57104055063655612"/>
              <c:y val="0.924035925867281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608000"/>
        <c:crosses val="autoZero"/>
        <c:auto val="1"/>
        <c:lblAlgn val="ctr"/>
        <c:lblOffset val="100"/>
        <c:noMultiLvlLbl val="0"/>
      </c:catAx>
      <c:valAx>
        <c:axId val="26260800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ATP level (%)</a:t>
                </a:r>
              </a:p>
            </c:rich>
          </c:tx>
          <c:layout>
            <c:manualLayout>
              <c:xMode val="edge"/>
              <c:yMode val="edge"/>
              <c:x val="0"/>
              <c:y val="0.22018883433577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60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75829632098472"/>
          <c:y val="0.28432888597258676"/>
          <c:w val="0.49362949555417446"/>
          <c:h val="0.61391185476815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pIC!$K$124</c:f>
              <c:strCache>
                <c:ptCount val="1"/>
                <c:pt idx="0">
                  <c:v>DMSO</c:v>
                </c:pt>
              </c:strCache>
            </c:strRef>
          </c:tx>
          <c:spPr>
            <a:solidFill>
              <a:sysClr val="window" lastClr="FFFFFF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pIC!$L$126:$N$126</c:f>
                <c:numCache>
                  <c:formatCode>General</c:formatCode>
                  <c:ptCount val="3"/>
                  <c:pt idx="0">
                    <c:v>18.822570736850849</c:v>
                  </c:pt>
                  <c:pt idx="1">
                    <c:v>106.7859839212974</c:v>
                  </c:pt>
                  <c:pt idx="2">
                    <c:v>22.587745274963314</c:v>
                  </c:pt>
                </c:numCache>
              </c:numRef>
            </c:plus>
            <c:minus>
              <c:numRef>
                <c:f>pIC!$L$126:$N$126</c:f>
                <c:numCache>
                  <c:formatCode>General</c:formatCode>
                  <c:ptCount val="3"/>
                  <c:pt idx="0">
                    <c:v>18.822570736850849</c:v>
                  </c:pt>
                  <c:pt idx="1">
                    <c:v>106.7859839212974</c:v>
                  </c:pt>
                  <c:pt idx="2">
                    <c:v>22.587745274963314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pIC!$L$123:$N$123</c:f>
              <c:strCache>
                <c:ptCount val="3"/>
                <c:pt idx="0">
                  <c:v>Viperin</c:v>
                </c:pt>
                <c:pt idx="1">
                  <c:v>OAS1</c:v>
                </c:pt>
                <c:pt idx="2">
                  <c:v>MX2</c:v>
                </c:pt>
              </c:strCache>
            </c:strRef>
          </c:cat>
          <c:val>
            <c:numRef>
              <c:f>pIC!$L$124:$N$124</c:f>
              <c:numCache>
                <c:formatCode>General</c:formatCode>
                <c:ptCount val="3"/>
                <c:pt idx="0">
                  <c:v>199.41158655236086</c:v>
                </c:pt>
                <c:pt idx="1">
                  <c:v>1024.0385315774788</c:v>
                </c:pt>
                <c:pt idx="2">
                  <c:v>149.4244881942368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67-4B94-A4F4-61E18F5A26AC}"/>
            </c:ext>
          </c:extLst>
        </c:ser>
        <c:ser>
          <c:idx val="1"/>
          <c:order val="1"/>
          <c:tx>
            <c:strRef>
              <c:f>pIC!$K$125</c:f>
              <c:strCache>
                <c:ptCount val="1"/>
                <c:pt idx="0">
                  <c:v>PD98059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pIC!$L$127:$N$127</c:f>
                <c:numCache>
                  <c:formatCode>General</c:formatCode>
                  <c:ptCount val="3"/>
                  <c:pt idx="0">
                    <c:v>240.52122215333728</c:v>
                  </c:pt>
                  <c:pt idx="1">
                    <c:v>323.1719937799121</c:v>
                  </c:pt>
                  <c:pt idx="2">
                    <c:v>10.948850350486948</c:v>
                  </c:pt>
                </c:numCache>
              </c:numRef>
            </c:plus>
            <c:minus>
              <c:numRef>
                <c:f>pIC!$L$127:$N$127</c:f>
                <c:numCache>
                  <c:formatCode>General</c:formatCode>
                  <c:ptCount val="3"/>
                  <c:pt idx="0">
                    <c:v>240.52122215333728</c:v>
                  </c:pt>
                  <c:pt idx="1">
                    <c:v>323.1719937799121</c:v>
                  </c:pt>
                  <c:pt idx="2">
                    <c:v>10.948850350486948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pIC!$L$123:$N$123</c:f>
              <c:strCache>
                <c:ptCount val="3"/>
                <c:pt idx="0">
                  <c:v>Viperin</c:v>
                </c:pt>
                <c:pt idx="1">
                  <c:v>OAS1</c:v>
                </c:pt>
                <c:pt idx="2">
                  <c:v>MX2</c:v>
                </c:pt>
              </c:strCache>
            </c:strRef>
          </c:cat>
          <c:val>
            <c:numRef>
              <c:f>pIC!$L$125:$N$125</c:f>
              <c:numCache>
                <c:formatCode>General</c:formatCode>
                <c:ptCount val="3"/>
                <c:pt idx="0">
                  <c:v>608.27820906696866</c:v>
                </c:pt>
                <c:pt idx="1">
                  <c:v>1605.9823719636145</c:v>
                </c:pt>
                <c:pt idx="2">
                  <c:v>198.79177792794047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67-4B94-A4F4-61E18F5A2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2610800"/>
        <c:axId val="262595328"/>
      </c:barChart>
      <c:catAx>
        <c:axId val="26261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595328"/>
        <c:crosses val="autoZero"/>
        <c:auto val="1"/>
        <c:lblAlgn val="ctr"/>
        <c:lblOffset val="100"/>
        <c:noMultiLvlLbl val="0"/>
      </c:catAx>
      <c:valAx>
        <c:axId val="262595328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 </a:t>
                </a:r>
                <a:r>
                  <a:rPr lang="en-US" dirty="0"/>
                  <a:t>ISG </a:t>
                </a:r>
                <a:r>
                  <a:rPr lang="en-US" dirty="0" smtClean="0"/>
                  <a:t>mRNA (</a:t>
                </a:r>
                <a:r>
                  <a:rPr lang="en-US" smtClean="0"/>
                  <a:t>relative to</a:t>
                </a:r>
              </a:p>
              <a:p>
                <a:pPr>
                  <a:defRPr/>
                </a:pPr>
                <a:r>
                  <a:rPr lang="en-US" smtClean="0"/>
                  <a:t> </a:t>
                </a:r>
                <a:r>
                  <a:rPr lang="en-US" dirty="0" smtClean="0"/>
                  <a:t>untreated)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"/>
              <c:y val="0.3383236319121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61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82194234609364"/>
          <c:y val="0.5247828590516801"/>
          <c:w val="0.24261220472440945"/>
          <c:h val="0.141346705620377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67736242467879"/>
          <c:y val="3.8208449013149209E-2"/>
          <c:w val="0.78682593506777787"/>
          <c:h val="0.779682215735741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635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68-408D-89CB-FB038620E0AB}"/>
              </c:ext>
            </c:extLst>
          </c:dPt>
          <c:errBars>
            <c:errBarType val="plus"/>
            <c:errValType val="cust"/>
            <c:noEndCap val="0"/>
            <c:plus>
              <c:numRef>
                <c:f>Results!$L$30:$L$34</c:f>
                <c:numCache>
                  <c:formatCode>General</c:formatCode>
                  <c:ptCount val="5"/>
                  <c:pt idx="1">
                    <c:v>4.585202684685922</c:v>
                  </c:pt>
                </c:numCache>
              </c:numRef>
            </c:plus>
            <c:minus>
              <c:numRef>
                <c:f>Results!$L$30:$L$34</c:f>
                <c:numCache>
                  <c:formatCode>General</c:formatCode>
                  <c:ptCount val="5"/>
                  <c:pt idx="1">
                    <c:v>4.585202684685922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Results!$F$30:$F$31</c:f>
              <c:strCache>
                <c:ptCount val="2"/>
                <c:pt idx="0">
                  <c:v>DMSO</c:v>
                </c:pt>
                <c:pt idx="1">
                  <c:v>PD98059 </c:v>
                </c:pt>
              </c:strCache>
            </c:strRef>
          </c:cat>
          <c:val>
            <c:numRef>
              <c:f>Results!$J$30:$J$31</c:f>
              <c:numCache>
                <c:formatCode>General</c:formatCode>
                <c:ptCount val="2"/>
                <c:pt idx="0">
                  <c:v>99.545998837805357</c:v>
                </c:pt>
                <c:pt idx="1">
                  <c:v>71.742804808021546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68-408D-89CB-FB038620E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2597568"/>
        <c:axId val="262598128"/>
      </c:barChart>
      <c:catAx>
        <c:axId val="26259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598128"/>
        <c:crosses val="autoZero"/>
        <c:auto val="1"/>
        <c:lblAlgn val="ctr"/>
        <c:lblOffset val="100"/>
        <c:noMultiLvlLbl val="0"/>
      </c:catAx>
      <c:valAx>
        <c:axId val="2625981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ATP level (%)</a:t>
                </a:r>
              </a:p>
            </c:rich>
          </c:tx>
          <c:layout>
            <c:manualLayout>
              <c:xMode val="edge"/>
              <c:yMode val="edge"/>
              <c:x val="5.8819482940659267E-3"/>
              <c:y val="0.22852987752170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59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90379793933912"/>
          <c:y val="3.8605012192402269E-2"/>
          <c:w val="0.79388302592323112"/>
          <c:h val="0.855043265407040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ysClr val="windowText" lastClr="0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E3-40DC-ACFE-9C50F956E4AE}"/>
              </c:ext>
            </c:extLst>
          </c:dPt>
          <c:errBars>
            <c:errBarType val="plus"/>
            <c:errValType val="cust"/>
            <c:noEndCap val="0"/>
            <c:plus>
              <c:numRef>
                <c:f>Results!$I$38:$I$44</c:f>
                <c:numCache>
                  <c:formatCode>General</c:formatCode>
                  <c:ptCount val="7"/>
                  <c:pt idx="1">
                    <c:v>1.4315814386017889</c:v>
                  </c:pt>
                  <c:pt idx="2">
                    <c:v>2.3668556915939121</c:v>
                  </c:pt>
                </c:numCache>
              </c:numRef>
            </c:plus>
            <c:minus>
              <c:numRef>
                <c:f>Results!$I$38:$I$44</c:f>
                <c:numCache>
                  <c:formatCode>General</c:formatCode>
                  <c:ptCount val="7"/>
                  <c:pt idx="1">
                    <c:v>1.4315814386017889</c:v>
                  </c:pt>
                  <c:pt idx="2">
                    <c:v>2.3668556915939121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Results!$D$38:$D$40</c:f>
              <c:strCache>
                <c:ptCount val="3"/>
                <c:pt idx="0">
                  <c:v>DMSO</c:v>
                </c:pt>
                <c:pt idx="1">
                  <c:v>25</c:v>
                </c:pt>
                <c:pt idx="2">
                  <c:v>50</c:v>
                </c:pt>
              </c:strCache>
            </c:strRef>
          </c:cat>
          <c:val>
            <c:numRef>
              <c:f>Results!$G$38:$G$40</c:f>
              <c:numCache>
                <c:formatCode>General</c:formatCode>
                <c:ptCount val="3"/>
                <c:pt idx="0">
                  <c:v>100</c:v>
                </c:pt>
                <c:pt idx="1">
                  <c:v>93.714946397488575</c:v>
                </c:pt>
                <c:pt idx="2">
                  <c:v>79.71392355099573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5E3-40DC-ACFE-9C50F956E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2600368"/>
        <c:axId val="262600928"/>
      </c:barChart>
      <c:catAx>
        <c:axId val="26260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600928"/>
        <c:crosses val="autoZero"/>
        <c:auto val="1"/>
        <c:lblAlgn val="ctr"/>
        <c:lblOffset val="100"/>
        <c:noMultiLvlLbl val="0"/>
      </c:catAx>
      <c:valAx>
        <c:axId val="2626009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 ATP level (%)</a:t>
                </a:r>
              </a:p>
            </c:rich>
          </c:tx>
          <c:layout>
            <c:manualLayout>
              <c:xMode val="edge"/>
              <c:yMode val="edge"/>
              <c:x val="0"/>
              <c:y val="0.275895041504418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60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28703126946555"/>
          <c:y val="0.21707716507605432"/>
          <c:w val="0.47917665989174646"/>
          <c:h val="0.67782407407407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pIC!$C$135</c:f>
              <c:strCache>
                <c:ptCount val="1"/>
                <c:pt idx="0">
                  <c:v>DMSO</c:v>
                </c:pt>
              </c:strCache>
            </c:strRef>
          </c:tx>
          <c:spPr>
            <a:solidFill>
              <a:sysClr val="window" lastClr="FFFFFF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pIC!$D$137:$G$137</c:f>
                <c:numCache>
                  <c:formatCode>General</c:formatCode>
                  <c:ptCount val="4"/>
                  <c:pt idx="0">
                    <c:v>513.85797139637532</c:v>
                  </c:pt>
                  <c:pt idx="1">
                    <c:v>2432.0010960088962</c:v>
                  </c:pt>
                  <c:pt idx="2">
                    <c:v>2931.3402436087104</c:v>
                  </c:pt>
                  <c:pt idx="3">
                    <c:v>210.27201714997284</c:v>
                  </c:pt>
                </c:numCache>
              </c:numRef>
            </c:plus>
            <c:minus>
              <c:numRef>
                <c:f>pIC!$D$137:$G$137</c:f>
                <c:numCache>
                  <c:formatCode>General</c:formatCode>
                  <c:ptCount val="4"/>
                  <c:pt idx="0">
                    <c:v>513.85797139637532</c:v>
                  </c:pt>
                  <c:pt idx="1">
                    <c:v>2432.0010960088962</c:v>
                  </c:pt>
                  <c:pt idx="2">
                    <c:v>2931.3402436087104</c:v>
                  </c:pt>
                  <c:pt idx="3">
                    <c:v>210.27201714997284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pIC!$D$134:$G$134</c:f>
              <c:strCache>
                <c:ptCount val="4"/>
                <c:pt idx="0">
                  <c:v>Viperin</c:v>
                </c:pt>
                <c:pt idx="1">
                  <c:v>OAS1</c:v>
                </c:pt>
                <c:pt idx="2">
                  <c:v>MX2</c:v>
                </c:pt>
                <c:pt idx="3">
                  <c:v>IFN-β</c:v>
                </c:pt>
              </c:strCache>
            </c:strRef>
          </c:cat>
          <c:val>
            <c:numRef>
              <c:f>pIC!$D$135:$G$135</c:f>
              <c:numCache>
                <c:formatCode>General</c:formatCode>
                <c:ptCount val="4"/>
                <c:pt idx="0">
                  <c:v>1848.9939803444788</c:v>
                </c:pt>
                <c:pt idx="1">
                  <c:v>3852.1423351387598</c:v>
                </c:pt>
                <c:pt idx="2">
                  <c:v>3367.1198266145111</c:v>
                </c:pt>
                <c:pt idx="3">
                  <c:v>920.51148024616236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40-4864-9A10-0A94CC30D41B}"/>
            </c:ext>
          </c:extLst>
        </c:ser>
        <c:ser>
          <c:idx val="1"/>
          <c:order val="1"/>
          <c:tx>
            <c:strRef>
              <c:f>pIC!$C$136</c:f>
              <c:strCache>
                <c:ptCount val="1"/>
                <c:pt idx="0">
                  <c:v>PD98059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pIC!$D$138:$G$138</c:f>
                <c:numCache>
                  <c:formatCode>General</c:formatCode>
                  <c:ptCount val="4"/>
                  <c:pt idx="0">
                    <c:v>2030.2218062310842</c:v>
                  </c:pt>
                  <c:pt idx="1">
                    <c:v>4699.6572600957243</c:v>
                  </c:pt>
                  <c:pt idx="2">
                    <c:v>16168.699184973613</c:v>
                  </c:pt>
                  <c:pt idx="3">
                    <c:v>260.2498053419539</c:v>
                  </c:pt>
                </c:numCache>
              </c:numRef>
            </c:plus>
            <c:minus>
              <c:numRef>
                <c:f>pIC!$D$138:$G$138</c:f>
                <c:numCache>
                  <c:formatCode>General</c:formatCode>
                  <c:ptCount val="4"/>
                  <c:pt idx="0">
                    <c:v>2030.2218062310842</c:v>
                  </c:pt>
                  <c:pt idx="1">
                    <c:v>4699.6572600957243</c:v>
                  </c:pt>
                  <c:pt idx="2">
                    <c:v>16168.699184973613</c:v>
                  </c:pt>
                  <c:pt idx="3">
                    <c:v>260.2498053419539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pIC!$D$134:$G$134</c:f>
              <c:strCache>
                <c:ptCount val="4"/>
                <c:pt idx="0">
                  <c:v>Viperin</c:v>
                </c:pt>
                <c:pt idx="1">
                  <c:v>OAS1</c:v>
                </c:pt>
                <c:pt idx="2">
                  <c:v>MX2</c:v>
                </c:pt>
                <c:pt idx="3">
                  <c:v>IFN-β</c:v>
                </c:pt>
              </c:strCache>
            </c:strRef>
          </c:cat>
          <c:val>
            <c:numRef>
              <c:f>pIC!$D$136:$G$136</c:f>
              <c:numCache>
                <c:formatCode>General</c:formatCode>
                <c:ptCount val="4"/>
                <c:pt idx="0">
                  <c:v>8076.8621177913092</c:v>
                </c:pt>
                <c:pt idx="1">
                  <c:v>8935.1750734288707</c:v>
                </c:pt>
                <c:pt idx="2">
                  <c:v>17033.315052078167</c:v>
                </c:pt>
                <c:pt idx="3">
                  <c:v>1730.4770889936751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40-4864-9A10-0A94CC30D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323680"/>
        <c:axId val="459324240"/>
      </c:barChart>
      <c:catAx>
        <c:axId val="45932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9324240"/>
        <c:crosses val="autoZero"/>
        <c:auto val="1"/>
        <c:lblAlgn val="ctr"/>
        <c:lblOffset val="100"/>
        <c:noMultiLvlLbl val="0"/>
      </c:catAx>
      <c:valAx>
        <c:axId val="459324240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ISG mRNA (relative to untreated)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9885566291145147E-3"/>
              <c:y val="0.285321388164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932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626238022960708"/>
          <c:y val="0.49142662642396778"/>
          <c:w val="0.24953169416854479"/>
          <c:h val="0.15463887885770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10140920532891"/>
          <c:y val="3.7181311825063582E-2"/>
          <c:w val="0.51802742372695609"/>
          <c:h val="0.7978436253630996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635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E71-4AAF-B84C-A6CE2E929513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71-4AAF-B84C-A6CE2E929513}"/>
              </c:ext>
            </c:extLst>
          </c:dPt>
          <c:errBars>
            <c:errBarType val="plus"/>
            <c:errValType val="cust"/>
            <c:noEndCap val="0"/>
            <c:plus>
              <c:numRef>
                <c:f>'[Chart in Microsoft PowerPoint]pIC IFN beta'!$D$89:$G$89</c:f>
                <c:numCache>
                  <c:formatCode>General</c:formatCode>
                  <c:ptCount val="4"/>
                  <c:pt idx="0">
                    <c:v>15759.643114462144</c:v>
                  </c:pt>
                  <c:pt idx="1">
                    <c:v>35476.539673023894</c:v>
                  </c:pt>
                  <c:pt idx="2">
                    <c:v>19176.93618654992</c:v>
                  </c:pt>
                  <c:pt idx="3">
                    <c:v>119160.50685294865</c:v>
                  </c:pt>
                </c:numCache>
              </c:numRef>
            </c:plus>
            <c:minus>
              <c:numRef>
                <c:f>'[Chart in Microsoft PowerPoint]pIC IFN beta'!$D$89:$G$89</c:f>
                <c:numCache>
                  <c:formatCode>General</c:formatCode>
                  <c:ptCount val="4"/>
                  <c:pt idx="0">
                    <c:v>15759.643114462144</c:v>
                  </c:pt>
                  <c:pt idx="1">
                    <c:v>35476.539673023894</c:v>
                  </c:pt>
                  <c:pt idx="2">
                    <c:v>19176.93618654992</c:v>
                  </c:pt>
                  <c:pt idx="3">
                    <c:v>119160.50685294865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'[Chart in Microsoft PowerPoint]pIC IFN beta'!$D$83:$G$83</c:f>
              <c:strCache>
                <c:ptCount val="2"/>
                <c:pt idx="0">
                  <c:v>Control Ab</c:v>
                </c:pt>
                <c:pt idx="1">
                  <c:v>Anti-FGF2</c:v>
                </c:pt>
              </c:strCache>
            </c:strRef>
          </c:cat>
          <c:val>
            <c:numRef>
              <c:f>'[Chart in Microsoft PowerPoint]pIC IFN beta'!$D$87:$G$87</c:f>
              <c:numCache>
                <c:formatCode>General</c:formatCode>
                <c:ptCount val="4"/>
                <c:pt idx="0">
                  <c:v>16010.30641021066</c:v>
                </c:pt>
                <c:pt idx="1">
                  <c:v>35854.866839627641</c:v>
                </c:pt>
                <c:pt idx="2">
                  <c:v>19351.322472324267</c:v>
                </c:pt>
                <c:pt idx="3">
                  <c:v>120239.76709389429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E71-4AAF-B84C-A6CE2E929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326480"/>
        <c:axId val="459327040"/>
      </c:barChart>
      <c:catAx>
        <c:axId val="45932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4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9327040"/>
        <c:crosses val="autoZero"/>
        <c:auto val="1"/>
        <c:lblAlgn val="ctr"/>
        <c:lblOffset val="100"/>
        <c:noMultiLvlLbl val="0"/>
      </c:catAx>
      <c:valAx>
        <c:axId val="459327040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IFN-</a:t>
                </a:r>
                <a:r>
                  <a:rPr lang="el-GR" dirty="0" smtClean="0"/>
                  <a:t>β</a:t>
                </a:r>
                <a:r>
                  <a:rPr lang="en-US" dirty="0" smtClean="0"/>
                  <a:t> mRNA (relative to untreated)</a:t>
                </a:r>
                <a:endParaRPr lang="el-GR" dirty="0"/>
              </a:p>
            </c:rich>
          </c:tx>
          <c:layout>
            <c:manualLayout>
              <c:xMode val="edge"/>
              <c:yMode val="edge"/>
              <c:x val="1.9420122594301624E-3"/>
              <c:y val="0.1255505963261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9326480"/>
        <c:crosses val="autoZero"/>
        <c:crossBetween val="between"/>
        <c:minorUnit val="1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711467052358629"/>
          <c:y val="0.36206243999653231"/>
          <c:w val="0.22288536024558195"/>
          <c:h val="0.338274942663198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25413288139722"/>
          <c:y val="3.6188031448206981E-2"/>
          <c:w val="0.8024041648484358"/>
          <c:h val="0.778632333333333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635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B1-4FC5-AF34-6D7EC3672CA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B1-4FC5-AF34-6D7EC3672CAB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B1-4FC5-AF34-6D7EC3672CAB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CB1-4FC5-AF34-6D7EC3672CAB}"/>
              </c:ext>
            </c:extLst>
          </c:dPt>
          <c:errBars>
            <c:errBarType val="plus"/>
            <c:errValType val="cust"/>
            <c:noEndCap val="0"/>
            <c:plus>
              <c:numRef>
                <c:f>Results!$R$20:$R$23</c:f>
                <c:numCache>
                  <c:formatCode>General</c:formatCode>
                  <c:ptCount val="4"/>
                  <c:pt idx="1">
                    <c:v>3.3931292714521888</c:v>
                  </c:pt>
                  <c:pt idx="2">
                    <c:v>3.8948064822903272</c:v>
                  </c:pt>
                </c:numCache>
              </c:numRef>
            </c:plus>
            <c:minus>
              <c:numRef>
                <c:f>Results!$R$20:$R$23</c:f>
                <c:numCache>
                  <c:formatCode>General</c:formatCode>
                  <c:ptCount val="4"/>
                  <c:pt idx="1">
                    <c:v>3.3931292714521888</c:v>
                  </c:pt>
                  <c:pt idx="2">
                    <c:v>3.8948064822903272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Results!$M$20:$M$22</c:f>
              <c:strCache>
                <c:ptCount val="3"/>
                <c:pt idx="0">
                  <c:v>Control</c:v>
                </c:pt>
                <c:pt idx="1">
                  <c:v>0.02</c:v>
                </c:pt>
                <c:pt idx="2">
                  <c:v>0.1</c:v>
                </c:pt>
              </c:strCache>
            </c:strRef>
          </c:cat>
          <c:val>
            <c:numRef>
              <c:f>Results!$P$20:$P$22</c:f>
              <c:numCache>
                <c:formatCode>General</c:formatCode>
                <c:ptCount val="3"/>
                <c:pt idx="0">
                  <c:v>100</c:v>
                </c:pt>
                <c:pt idx="1">
                  <c:v>95.467310035760022</c:v>
                </c:pt>
                <c:pt idx="2">
                  <c:v>101.69998589163026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CB1-4FC5-AF34-6D7EC3672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329280"/>
        <c:axId val="459329840"/>
      </c:barChart>
      <c:catAx>
        <c:axId val="459329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Poly(I:C) </a:t>
                </a:r>
                <a:r>
                  <a:rPr lang="en-US" dirty="0"/>
                  <a:t>(µg)</a:t>
                </a:r>
              </a:p>
            </c:rich>
          </c:tx>
          <c:layout>
            <c:manualLayout>
              <c:xMode val="edge"/>
              <c:yMode val="edge"/>
              <c:x val="0.57790121856509491"/>
              <c:y val="0.932745233188415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9329840"/>
        <c:crosses val="autoZero"/>
        <c:auto val="1"/>
        <c:lblAlgn val="ctr"/>
        <c:lblOffset val="100"/>
        <c:noMultiLvlLbl val="0"/>
      </c:catAx>
      <c:valAx>
        <c:axId val="4593298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ATP level (%)</a:t>
                </a:r>
              </a:p>
            </c:rich>
          </c:tx>
          <c:layout>
            <c:manualLayout>
              <c:xMode val="edge"/>
              <c:yMode val="edge"/>
              <c:x val="9.9952303149007E-3"/>
              <c:y val="0.25455302231808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932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8023913042569"/>
          <c:y val="4.2662891773734453E-2"/>
          <c:w val="0.46872182231423803"/>
          <c:h val="0.83980646220258226"/>
        </c:manualLayout>
      </c:layout>
      <c:barChart>
        <c:barDir val="col"/>
        <c:grouping val="clustered"/>
        <c:varyColors val="0"/>
        <c:ser>
          <c:idx val="0"/>
          <c:order val="0"/>
          <c:tx>
            <c:v>DMSO</c:v>
          </c:tx>
          <c:spPr>
            <a:solidFill>
              <a:sysClr val="window" lastClr="FFFFFF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'4 hr'!$Z$74:$AB$74</c:f>
                <c:numCache>
                  <c:formatCode>General</c:formatCode>
                  <c:ptCount val="3"/>
                  <c:pt idx="0">
                    <c:v>739.46128269999997</c:v>
                  </c:pt>
                  <c:pt idx="1">
                    <c:v>271.94899089978372</c:v>
                  </c:pt>
                  <c:pt idx="2">
                    <c:v>52.666798693255572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 hr'!$Z$71:$AB$71</c:f>
              <c:strCache>
                <c:ptCount val="3"/>
                <c:pt idx="0">
                  <c:v>Viperin</c:v>
                </c:pt>
                <c:pt idx="1">
                  <c:v>OAS1</c:v>
                </c:pt>
                <c:pt idx="2">
                  <c:v>MX2</c:v>
                </c:pt>
              </c:strCache>
            </c:strRef>
          </c:cat>
          <c:val>
            <c:numRef>
              <c:f>'4 hr'!$Z$72:$AB$72</c:f>
              <c:numCache>
                <c:formatCode>General</c:formatCode>
                <c:ptCount val="3"/>
                <c:pt idx="0">
                  <c:v>1789.4107750000001</c:v>
                </c:pt>
                <c:pt idx="1">
                  <c:v>1162.3895346978368</c:v>
                </c:pt>
                <c:pt idx="2">
                  <c:v>224.58031373557731</c:v>
                </c:pt>
              </c:numCache>
            </c:numRef>
          </c:val>
        </c:ser>
        <c:ser>
          <c:idx val="1"/>
          <c:order val="1"/>
          <c:tx>
            <c:v>BGJ398</c:v>
          </c:tx>
          <c:spPr>
            <a:solidFill>
              <a:schemeClr val="tx1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'4 hr'!$Z$75:$AB$75</c:f>
                <c:numCache>
                  <c:formatCode>General</c:formatCode>
                  <c:ptCount val="3"/>
                  <c:pt idx="0">
                    <c:v>1129.607387</c:v>
                  </c:pt>
                  <c:pt idx="1">
                    <c:v>152.42876560074458</c:v>
                  </c:pt>
                  <c:pt idx="2">
                    <c:v>63.172026120158193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 hr'!$Z$71:$AB$71</c:f>
              <c:strCache>
                <c:ptCount val="3"/>
                <c:pt idx="0">
                  <c:v>Viperin</c:v>
                </c:pt>
                <c:pt idx="1">
                  <c:v>OAS1</c:v>
                </c:pt>
                <c:pt idx="2">
                  <c:v>MX2</c:v>
                </c:pt>
              </c:strCache>
            </c:strRef>
          </c:cat>
          <c:val>
            <c:numRef>
              <c:f>'4 hr'!$Z$73:$AB$73</c:f>
              <c:numCache>
                <c:formatCode>General</c:formatCode>
                <c:ptCount val="3"/>
                <c:pt idx="0">
                  <c:v>3440.7915320000002</c:v>
                </c:pt>
                <c:pt idx="1">
                  <c:v>1784.3915419649402</c:v>
                </c:pt>
                <c:pt idx="2">
                  <c:v>267.15343579149504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3055120"/>
        <c:axId val="533055680"/>
      </c:barChart>
      <c:catAx>
        <c:axId val="53305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3055680"/>
        <c:crosses val="autoZero"/>
        <c:auto val="1"/>
        <c:lblAlgn val="ctr"/>
        <c:lblOffset val="100"/>
        <c:noMultiLvlLbl val="0"/>
      </c:catAx>
      <c:valAx>
        <c:axId val="533055680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ISG mRNA (relative to untreated)</a:t>
                </a:r>
              </a:p>
            </c:rich>
          </c:tx>
          <c:layout>
            <c:manualLayout>
              <c:xMode val="edge"/>
              <c:yMode val="edge"/>
              <c:x val="7.1717159996895874E-2"/>
              <c:y val="0.135198445482308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305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989710444687156"/>
          <c:y val="0.40858712819776266"/>
          <c:w val="0.15464519673946162"/>
          <c:h val="0.15247527213260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9511002901011"/>
          <c:y val="3.9092654149737303E-2"/>
          <c:w val="0.83610567695053795"/>
          <c:h val="0.853212234103812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ysClr val="windowText" lastClr="0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87-4882-8FBD-9AF208E323A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ysClr val="windowText" lastClr="00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87-4882-8FBD-9AF208E323AB}"/>
              </c:ext>
            </c:extLst>
          </c:dPt>
          <c:errBars>
            <c:errBarType val="plus"/>
            <c:errValType val="cust"/>
            <c:noEndCap val="0"/>
            <c:plus>
              <c:numRef>
                <c:f>Results!$W$53:$W$54</c:f>
                <c:numCache>
                  <c:formatCode>General</c:formatCode>
                  <c:ptCount val="2"/>
                  <c:pt idx="1">
                    <c:v>1.7530816614546803E-2</c:v>
                  </c:pt>
                </c:numCache>
              </c:numRef>
            </c:plus>
            <c:minus>
              <c:numRef>
                <c:f>Results!$W$53:$W$54</c:f>
                <c:numCache>
                  <c:formatCode>General</c:formatCode>
                  <c:ptCount val="2"/>
                  <c:pt idx="1">
                    <c:v>1.7530816614546803E-2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Results!$Q$53:$Q$54</c:f>
              <c:strCache>
                <c:ptCount val="2"/>
                <c:pt idx="0">
                  <c:v>DMSO</c:v>
                </c:pt>
                <c:pt idx="1">
                  <c:v>BGJ398</c:v>
                </c:pt>
              </c:strCache>
            </c:strRef>
          </c:cat>
          <c:val>
            <c:numRef>
              <c:f>Results!$U$53:$U$54</c:f>
              <c:numCache>
                <c:formatCode>General</c:formatCode>
                <c:ptCount val="2"/>
                <c:pt idx="0">
                  <c:v>1</c:v>
                </c:pt>
                <c:pt idx="1">
                  <c:v>0.93180842577238387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87-4882-8FBD-9AF208E32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3057920"/>
        <c:axId val="533058480"/>
      </c:barChart>
      <c:catAx>
        <c:axId val="533057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3058480"/>
        <c:crosses val="autoZero"/>
        <c:auto val="1"/>
        <c:lblAlgn val="ctr"/>
        <c:lblOffset val="100"/>
        <c:noMultiLvlLbl val="0"/>
      </c:catAx>
      <c:valAx>
        <c:axId val="5330584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LDH activity in media (fold)</a:t>
                </a:r>
              </a:p>
            </c:rich>
          </c:tx>
          <c:layout>
            <c:manualLayout>
              <c:xMode val="edge"/>
              <c:yMode val="edge"/>
              <c:x val="0"/>
              <c:y val="9.147444657579308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305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85756107409652"/>
          <c:y val="4.3154229300882842E-2"/>
          <c:w val="0.79739030217376672"/>
          <c:h val="0.751163828243060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635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CED-41BF-8383-4E5DE3EF4548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CED-41BF-8383-4E5DE3EF454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CED-41BF-8383-4E5DE3EF4548}"/>
              </c:ext>
            </c:extLst>
          </c:dPt>
          <c:errBars>
            <c:errBarType val="plus"/>
            <c:errValType val="cust"/>
            <c:noEndCap val="0"/>
            <c:plus>
              <c:numRef>
                <c:f>Sheet1!$G$16:$G$25</c:f>
                <c:numCache>
                  <c:formatCode>General</c:formatCode>
                  <c:ptCount val="10"/>
                  <c:pt idx="1">
                    <c:v>2.1351368435469809</c:v>
                  </c:pt>
                  <c:pt idx="2">
                    <c:v>0.60011069472823664</c:v>
                  </c:pt>
                  <c:pt idx="4">
                    <c:v>2.8773083281301481</c:v>
                  </c:pt>
                  <c:pt idx="5">
                    <c:v>3.282662770375758</c:v>
                  </c:pt>
                  <c:pt idx="6">
                    <c:v>2.1689208388319794</c:v>
                  </c:pt>
                  <c:pt idx="7">
                    <c:v>3.9594063113626556</c:v>
                  </c:pt>
                  <c:pt idx="8">
                    <c:v>8.1618325241400598</c:v>
                  </c:pt>
                  <c:pt idx="9">
                    <c:v>3.4507387058861236</c:v>
                  </c:pt>
                </c:numCache>
              </c:numRef>
            </c:plus>
            <c:minus>
              <c:numRef>
                <c:f>Sheet1!$G$16:$G$25</c:f>
                <c:numCache>
                  <c:formatCode>General</c:formatCode>
                  <c:ptCount val="10"/>
                  <c:pt idx="1">
                    <c:v>2.1351368435469809</c:v>
                  </c:pt>
                  <c:pt idx="2">
                    <c:v>0.60011069472823664</c:v>
                  </c:pt>
                  <c:pt idx="4">
                    <c:v>2.8773083281301481</c:v>
                  </c:pt>
                  <c:pt idx="5">
                    <c:v>3.282662770375758</c:v>
                  </c:pt>
                  <c:pt idx="6">
                    <c:v>2.1689208388319794</c:v>
                  </c:pt>
                  <c:pt idx="7">
                    <c:v>3.9594063113626556</c:v>
                  </c:pt>
                  <c:pt idx="8">
                    <c:v>8.1618325241400598</c:v>
                  </c:pt>
                  <c:pt idx="9">
                    <c:v>3.4507387058861236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Sheet1!$B$19:$B$21</c:f>
              <c:strCache>
                <c:ptCount val="3"/>
                <c:pt idx="0">
                  <c:v>Control Ab</c:v>
                </c:pt>
                <c:pt idx="1">
                  <c:v>6</c:v>
                </c:pt>
                <c:pt idx="2">
                  <c:v>12</c:v>
                </c:pt>
              </c:strCache>
            </c:strRef>
          </c:cat>
          <c:val>
            <c:numRef>
              <c:f>Sheet1!$E$19:$E$21</c:f>
              <c:numCache>
                <c:formatCode>General</c:formatCode>
                <c:ptCount val="3"/>
                <c:pt idx="0">
                  <c:v>100</c:v>
                </c:pt>
                <c:pt idx="1">
                  <c:v>97.10370913580303</c:v>
                </c:pt>
                <c:pt idx="2">
                  <c:v>100.06459108940655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CED-41BF-8383-4E5DE3EF4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648976"/>
        <c:axId val="464649536"/>
      </c:barChart>
      <c:catAx>
        <c:axId val="464648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Anti-FGF2 (µg/mL)</a:t>
                </a:r>
              </a:p>
            </c:rich>
          </c:tx>
          <c:layout>
            <c:manualLayout>
              <c:xMode val="edge"/>
              <c:yMode val="edge"/>
              <c:x val="0.52602479978464234"/>
              <c:y val="0.92267197069116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649536"/>
        <c:crosses val="autoZero"/>
        <c:auto val="1"/>
        <c:lblAlgn val="ctr"/>
        <c:lblOffset val="100"/>
        <c:noMultiLvlLbl val="0"/>
      </c:catAx>
      <c:valAx>
        <c:axId val="4646495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 ATP level (%)</a:t>
                </a:r>
              </a:p>
            </c:rich>
          </c:tx>
          <c:layout>
            <c:manualLayout>
              <c:xMode val="edge"/>
              <c:yMode val="edge"/>
              <c:x val="6.41025641025641E-3"/>
              <c:y val="0.214084123717489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64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86349396340643"/>
          <c:y val="4.1583051502630058E-2"/>
          <c:w val="0.80693818285122298"/>
          <c:h val="0.760223562938837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635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4A-4AD2-BEB5-6B31BBDAE3C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4A-4AD2-BEB5-6B31BBDAE3C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635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4A-4AD2-BEB5-6B31BBDAE3C2}"/>
              </c:ext>
            </c:extLst>
          </c:dPt>
          <c:errBars>
            <c:errBarType val="plus"/>
            <c:errValType val="cust"/>
            <c:noEndCap val="0"/>
            <c:plus>
              <c:numRef>
                <c:f>Results!$M$55:$M$67</c:f>
                <c:numCache>
                  <c:formatCode>General</c:formatCode>
                  <c:ptCount val="13"/>
                  <c:pt idx="1">
                    <c:v>3.5005839652884911</c:v>
                  </c:pt>
                  <c:pt idx="2">
                    <c:v>2.9226552083926549</c:v>
                  </c:pt>
                  <c:pt idx="4">
                    <c:v>3.8062218437232782</c:v>
                  </c:pt>
                  <c:pt idx="5">
                    <c:v>3.5480033580030077</c:v>
                  </c:pt>
                  <c:pt idx="6">
                    <c:v>19.535773140072433</c:v>
                  </c:pt>
                  <c:pt idx="7">
                    <c:v>4.5745656181046064</c:v>
                  </c:pt>
                  <c:pt idx="8">
                    <c:v>5.8119983217941131</c:v>
                  </c:pt>
                  <c:pt idx="9">
                    <c:v>2.9351401749144652</c:v>
                  </c:pt>
                  <c:pt idx="10">
                    <c:v>5.369102611366344</c:v>
                  </c:pt>
                  <c:pt idx="11">
                    <c:v>6.283267443773588</c:v>
                  </c:pt>
                  <c:pt idx="12">
                    <c:v>3.1060759269883031</c:v>
                  </c:pt>
                </c:numCache>
              </c:numRef>
            </c:plus>
            <c:minus>
              <c:numRef>
                <c:f>Results!$M$55:$M$67</c:f>
                <c:numCache>
                  <c:formatCode>General</c:formatCode>
                  <c:ptCount val="13"/>
                  <c:pt idx="1">
                    <c:v>3.5005839652884911</c:v>
                  </c:pt>
                  <c:pt idx="2">
                    <c:v>2.9226552083926549</c:v>
                  </c:pt>
                  <c:pt idx="4">
                    <c:v>3.8062218437232782</c:v>
                  </c:pt>
                  <c:pt idx="5">
                    <c:v>3.5480033580030077</c:v>
                  </c:pt>
                  <c:pt idx="6">
                    <c:v>19.535773140072433</c:v>
                  </c:pt>
                  <c:pt idx="7">
                    <c:v>4.5745656181046064</c:v>
                  </c:pt>
                  <c:pt idx="8">
                    <c:v>5.8119983217941131</c:v>
                  </c:pt>
                  <c:pt idx="9">
                    <c:v>2.9351401749144652</c:v>
                  </c:pt>
                  <c:pt idx="10">
                    <c:v>5.369102611366344</c:v>
                  </c:pt>
                  <c:pt idx="11">
                    <c:v>6.283267443773588</c:v>
                  </c:pt>
                  <c:pt idx="12">
                    <c:v>3.1060759269883031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Results!$H$58:$H$60</c:f>
              <c:strCache>
                <c:ptCount val="3"/>
                <c:pt idx="0">
                  <c:v>DMSO</c:v>
                </c:pt>
                <c:pt idx="1">
                  <c:v>1.25</c:v>
                </c:pt>
                <c:pt idx="2">
                  <c:v>2.5</c:v>
                </c:pt>
              </c:strCache>
            </c:strRef>
          </c:cat>
          <c:val>
            <c:numRef>
              <c:f>Results!$K$58:$K$60</c:f>
              <c:numCache>
                <c:formatCode>General</c:formatCode>
                <c:ptCount val="3"/>
                <c:pt idx="0">
                  <c:v>100</c:v>
                </c:pt>
                <c:pt idx="1">
                  <c:v>95.829631707959024</c:v>
                </c:pt>
                <c:pt idx="2">
                  <c:v>97.464847241942863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4A-4AD2-BEB5-6B31BBDAE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651776"/>
        <c:axId val="464652336"/>
      </c:barChart>
      <c:catAx>
        <c:axId val="464651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BGJ398 (</a:t>
                </a:r>
                <a:r>
                  <a:rPr lang="en-US" dirty="0" err="1"/>
                  <a:t>nM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58047656302577566"/>
              <c:y val="0.92267197069116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652336"/>
        <c:crosses val="autoZero"/>
        <c:auto val="1"/>
        <c:lblAlgn val="ctr"/>
        <c:lblOffset val="100"/>
        <c:noMultiLvlLbl val="0"/>
      </c:catAx>
      <c:valAx>
        <c:axId val="464652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 ATP level (%)</a:t>
                </a:r>
              </a:p>
            </c:rich>
          </c:tx>
          <c:layout>
            <c:manualLayout>
              <c:xMode val="edge"/>
              <c:yMode val="edge"/>
              <c:x val="0"/>
              <c:y val="0.227535512345106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65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75087059276373"/>
          <c:y val="3.8023962816342127E-2"/>
          <c:w val="0.68479832944549845"/>
          <c:h val="0.7807460011328896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ysClr val="windowText" lastClr="000000"/>
                </a:solidFill>
              </a:ln>
              <a:effectLst/>
            </c:spPr>
          </c:dPt>
          <c:errBars>
            <c:errBarType val="plus"/>
            <c:errValType val="cust"/>
            <c:noEndCap val="0"/>
            <c:plus>
              <c:numRef>
                <c:f>'rFGF2 in DENV-infected HFA'!$O$47:$Q$47</c:f>
                <c:numCache>
                  <c:formatCode>General</c:formatCode>
                  <c:ptCount val="3"/>
                  <c:pt idx="0">
                    <c:v>6651299.639695839</c:v>
                  </c:pt>
                  <c:pt idx="1">
                    <c:v>14091097.138325643</c:v>
                  </c:pt>
                  <c:pt idx="2">
                    <c:v>14748385.614460869</c:v>
                  </c:pt>
                </c:numCache>
              </c:numRef>
            </c:plus>
            <c:minus>
              <c:numRef>
                <c:f>'rFGF2 in DENV-infected HFA'!$O$47:$Q$47</c:f>
                <c:numCache>
                  <c:formatCode>General</c:formatCode>
                  <c:ptCount val="3"/>
                  <c:pt idx="0">
                    <c:v>6651299.639695839</c:v>
                  </c:pt>
                  <c:pt idx="1">
                    <c:v>14091097.138325643</c:v>
                  </c:pt>
                  <c:pt idx="2">
                    <c:v>14748385.614460869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'rFGF2 in DENV-infected HFA'!$O$41:$Q$41</c:f>
              <c:numCache>
                <c:formatCode>General</c:formatCode>
                <c:ptCount val="3"/>
                <c:pt idx="0">
                  <c:v>0</c:v>
                </c:pt>
                <c:pt idx="1">
                  <c:v>6.25</c:v>
                </c:pt>
                <c:pt idx="2">
                  <c:v>12.5</c:v>
                </c:pt>
              </c:numCache>
            </c:numRef>
          </c:cat>
          <c:val>
            <c:numRef>
              <c:f>'rFGF2 in DENV-infected HFA'!$O$45:$Q$45</c:f>
              <c:numCache>
                <c:formatCode>General</c:formatCode>
                <c:ptCount val="3"/>
                <c:pt idx="0">
                  <c:v>16066848.71580708</c:v>
                </c:pt>
                <c:pt idx="1">
                  <c:v>33307198.395007815</c:v>
                </c:pt>
                <c:pt idx="2">
                  <c:v>36398254.650600746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6587936"/>
        <c:axId val="536588496"/>
      </c:barChart>
      <c:catAx>
        <c:axId val="536587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rFGF2 (ng/mL)</a:t>
                </a:r>
              </a:p>
            </c:rich>
          </c:tx>
          <c:layout>
            <c:manualLayout>
              <c:xMode val="edge"/>
              <c:yMode val="edge"/>
              <c:x val="0.49921856691886024"/>
              <c:y val="0.93186489114196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6588496"/>
        <c:crosses val="autoZero"/>
        <c:auto val="1"/>
        <c:lblAlgn val="ctr"/>
        <c:lblOffset val="100"/>
        <c:noMultiLvlLbl val="0"/>
      </c:catAx>
      <c:valAx>
        <c:axId val="536588496"/>
        <c:scaling>
          <c:logBase val="10"/>
          <c:orientation val="minMax"/>
          <c:min val="1000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DENV-2 </a:t>
                </a:r>
                <a:r>
                  <a:rPr lang="en-US" dirty="0"/>
                  <a:t>RNA </a:t>
                </a:r>
                <a:r>
                  <a:rPr lang="en-US" dirty="0" smtClean="0"/>
                  <a:t>(relative </a:t>
                </a:r>
                <a:r>
                  <a:rPr lang="en-US" dirty="0"/>
                  <a:t>to </a:t>
                </a:r>
                <a:r>
                  <a:rPr lang="en-US" dirty="0" smtClean="0"/>
                  <a:t>mock)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6.8149063022104632E-3"/>
              <c:y val="0.106104540548436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65879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70165930980577"/>
          <c:y val="3.5238445290956412E-2"/>
          <c:w val="0.7518309981993474"/>
          <c:h val="0.776270539204175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63500">
                <a:solidFill>
                  <a:sysClr val="windowText" lastClr="000000"/>
                </a:solidFill>
              </a:ln>
              <a:effectLst/>
            </c:spPr>
          </c:dPt>
          <c:errBars>
            <c:errBarType val="plus"/>
            <c:errValType val="cust"/>
            <c:noEndCap val="0"/>
            <c:plus>
              <c:numRef>
                <c:f>'Exp6-52'!$O$135:$Q$135</c:f>
                <c:numCache>
                  <c:formatCode>General</c:formatCode>
                  <c:ptCount val="3"/>
                  <c:pt idx="0">
                    <c:v>62271.805640898026</c:v>
                  </c:pt>
                  <c:pt idx="1">
                    <c:v>63508.529610858837</c:v>
                  </c:pt>
                  <c:pt idx="2">
                    <c:v>148052.16798292566</c:v>
                  </c:pt>
                </c:numCache>
              </c:numRef>
            </c:plus>
            <c:minus>
              <c:numRef>
                <c:f>'Exp6-52'!$O$135:$Q$135</c:f>
                <c:numCache>
                  <c:formatCode>General</c:formatCode>
                  <c:ptCount val="3"/>
                  <c:pt idx="0">
                    <c:v>62271.805640898026</c:v>
                  </c:pt>
                  <c:pt idx="1">
                    <c:v>63508.529610858837</c:v>
                  </c:pt>
                  <c:pt idx="2">
                    <c:v>148052.16798292566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'Exp6-52'!$O$129:$Q$129</c:f>
              <c:numCache>
                <c:formatCode>General</c:formatCode>
                <c:ptCount val="3"/>
                <c:pt idx="0">
                  <c:v>0</c:v>
                </c:pt>
                <c:pt idx="1">
                  <c:v>6.25</c:v>
                </c:pt>
                <c:pt idx="2">
                  <c:v>12.5</c:v>
                </c:pt>
              </c:numCache>
            </c:numRef>
          </c:cat>
          <c:val>
            <c:numRef>
              <c:f>'Exp6-52'!$O$133:$Q$133</c:f>
              <c:numCache>
                <c:formatCode>General</c:formatCode>
                <c:ptCount val="3"/>
                <c:pt idx="0">
                  <c:v>196666.66666666666</c:v>
                </c:pt>
                <c:pt idx="1">
                  <c:v>400000</c:v>
                </c:pt>
                <c:pt idx="2">
                  <c:v>516666.66666666669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6590736"/>
        <c:axId val="536591296"/>
      </c:barChart>
      <c:catAx>
        <c:axId val="536590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rFGF2 (ng/mL)</a:t>
                </a:r>
              </a:p>
            </c:rich>
          </c:tx>
          <c:layout>
            <c:manualLayout>
              <c:xMode val="edge"/>
              <c:yMode val="edge"/>
              <c:x val="0.47145704562783186"/>
              <c:y val="0.927918523256739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6591296"/>
        <c:crosses val="autoZero"/>
        <c:auto val="1"/>
        <c:lblAlgn val="ctr"/>
        <c:lblOffset val="100"/>
        <c:noMultiLvlLbl val="0"/>
      </c:catAx>
      <c:valAx>
        <c:axId val="536591296"/>
        <c:scaling>
          <c:logBase val="10"/>
          <c:orientation val="minMax"/>
          <c:max val="10000000"/>
          <c:min val="10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DENV-2 </a:t>
                </a:r>
                <a:r>
                  <a:rPr lang="en-US" dirty="0"/>
                  <a:t>titer (PFU/mL)</a:t>
                </a:r>
              </a:p>
            </c:rich>
          </c:tx>
          <c:layout>
            <c:manualLayout>
              <c:xMode val="edge"/>
              <c:yMode val="edge"/>
              <c:x val="2.0528394406384297E-3"/>
              <c:y val="0.113187201397917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65907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57619649641636"/>
          <c:y val="3.9220075618790581E-2"/>
          <c:w val="0.62273046964827439"/>
          <c:h val="0.773848968430126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'counting after rFGF2'!$C$110</c:f>
              <c:strCache>
                <c:ptCount val="1"/>
                <c:pt idx="0">
                  <c:v>48 hr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635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'counting after rFGF2'!$D$112:$F$112</c:f>
                <c:numCache>
                  <c:formatCode>General</c:formatCode>
                  <c:ptCount val="3"/>
                  <c:pt idx="0">
                    <c:v>7045.7433958383699</c:v>
                  </c:pt>
                  <c:pt idx="1">
                    <c:v>17020.828743369431</c:v>
                  </c:pt>
                  <c:pt idx="2">
                    <c:v>15799.076977258304</c:v>
                  </c:pt>
                </c:numCache>
              </c:numRef>
            </c:plus>
            <c:minus>
              <c:numRef>
                <c:f>'counting after rFGF2'!$D$112:$F$112</c:f>
                <c:numCache>
                  <c:formatCode>General</c:formatCode>
                  <c:ptCount val="3"/>
                  <c:pt idx="0">
                    <c:v>7045.7433958383699</c:v>
                  </c:pt>
                  <c:pt idx="1">
                    <c:v>17020.828743369431</c:v>
                  </c:pt>
                  <c:pt idx="2">
                    <c:v>15799.076977258304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'counting after rFGF2'!$D$109:$F$109</c:f>
              <c:numCache>
                <c:formatCode>General</c:formatCode>
                <c:ptCount val="3"/>
                <c:pt idx="0">
                  <c:v>0</c:v>
                </c:pt>
                <c:pt idx="1">
                  <c:v>6.25</c:v>
                </c:pt>
                <c:pt idx="2">
                  <c:v>12.5</c:v>
                </c:pt>
              </c:numCache>
            </c:numRef>
          </c:cat>
          <c:val>
            <c:numRef>
              <c:f>'counting after rFGF2'!$D$110:$F$110</c:f>
              <c:numCache>
                <c:formatCode>General</c:formatCode>
                <c:ptCount val="3"/>
                <c:pt idx="0">
                  <c:v>41600</c:v>
                </c:pt>
                <c:pt idx="1">
                  <c:v>51275</c:v>
                </c:pt>
                <c:pt idx="2">
                  <c:v>46750</c:v>
                </c:pt>
              </c:numCache>
            </c:numRef>
          </c:val>
        </c:ser>
        <c:ser>
          <c:idx val="1"/>
          <c:order val="1"/>
          <c:tx>
            <c:strRef>
              <c:f>'counting after rFGF2'!$C$111</c:f>
              <c:strCache>
                <c:ptCount val="1"/>
                <c:pt idx="0">
                  <c:v>96 hr</c:v>
                </c:pt>
              </c:strCache>
            </c:strRef>
          </c:tx>
          <c:spPr>
            <a:solidFill>
              <a:schemeClr val="tx1"/>
            </a:solidFill>
            <a:ln w="635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'counting after rFGF2'!$D$113:$F$113</c:f>
                <c:numCache>
                  <c:formatCode>General</c:formatCode>
                  <c:ptCount val="3"/>
                  <c:pt idx="0">
                    <c:v>9371.2918592428432</c:v>
                  </c:pt>
                  <c:pt idx="1">
                    <c:v>26882.351707641454</c:v>
                  </c:pt>
                  <c:pt idx="2">
                    <c:v>29503.149549384274</c:v>
                  </c:pt>
                </c:numCache>
              </c:numRef>
            </c:plus>
            <c:minus>
              <c:numRef>
                <c:f>'counting after rFGF2'!$D$113:$F$113</c:f>
                <c:numCache>
                  <c:formatCode>General</c:formatCode>
                  <c:ptCount val="3"/>
                  <c:pt idx="0">
                    <c:v>9371.2918592428432</c:v>
                  </c:pt>
                  <c:pt idx="1">
                    <c:v>26882.351707641454</c:v>
                  </c:pt>
                  <c:pt idx="2">
                    <c:v>29503.149549384274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'counting after rFGF2'!$D$109:$F$109</c:f>
              <c:numCache>
                <c:formatCode>General</c:formatCode>
                <c:ptCount val="3"/>
                <c:pt idx="0">
                  <c:v>0</c:v>
                </c:pt>
                <c:pt idx="1">
                  <c:v>6.25</c:v>
                </c:pt>
                <c:pt idx="2">
                  <c:v>12.5</c:v>
                </c:pt>
              </c:numCache>
            </c:numRef>
          </c:cat>
          <c:val>
            <c:numRef>
              <c:f>'counting after rFGF2'!$D$111:$F$111</c:f>
              <c:numCache>
                <c:formatCode>General</c:formatCode>
                <c:ptCount val="3"/>
                <c:pt idx="0">
                  <c:v>45066.666666666664</c:v>
                </c:pt>
                <c:pt idx="1">
                  <c:v>59575</c:v>
                </c:pt>
                <c:pt idx="2">
                  <c:v>61550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6594096"/>
        <c:axId val="536594656"/>
      </c:barChart>
      <c:catAx>
        <c:axId val="536594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rFGF2 (ng/mL)</a:t>
                </a:r>
              </a:p>
            </c:rich>
          </c:tx>
          <c:layout>
            <c:manualLayout>
              <c:xMode val="edge"/>
              <c:yMode val="edge"/>
              <c:x val="0.40764459861323354"/>
              <c:y val="0.929721577558504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6594656"/>
        <c:crosses val="autoZero"/>
        <c:auto val="1"/>
        <c:lblAlgn val="ctr"/>
        <c:lblOffset val="100"/>
        <c:noMultiLvlLbl val="0"/>
      </c:catAx>
      <c:valAx>
        <c:axId val="53659465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Number of HFAs (cells/mL)</a:t>
                </a:r>
              </a:p>
            </c:rich>
          </c:tx>
          <c:layout>
            <c:manualLayout>
              <c:xMode val="edge"/>
              <c:yMode val="edge"/>
              <c:x val="6.6514579476812958E-4"/>
              <c:y val="5.58893701340564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3659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564226311625579"/>
          <c:y val="0.33122243300228466"/>
          <c:w val="0.15435774047719492"/>
          <c:h val="0.180672007900713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206725436654481"/>
          <c:y val="4.0043986690520464E-2"/>
          <c:w val="0.3470422394438975"/>
          <c:h val="0.84964010575072013"/>
        </c:manualLayout>
      </c:layout>
      <c:barChart>
        <c:barDir val="col"/>
        <c:grouping val="clustered"/>
        <c:varyColors val="0"/>
        <c:ser>
          <c:idx val="0"/>
          <c:order val="0"/>
          <c:tx>
            <c:v>DMSO</c:v>
          </c:tx>
          <c:spPr>
            <a:solidFill>
              <a:sysClr val="window" lastClr="FFFFFF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'Exp6-52'!$J$255:$K$255</c:f>
                <c:numCache>
                  <c:formatCode>General</c:formatCode>
                  <c:ptCount val="2"/>
                  <c:pt idx="0">
                    <c:v>60092.521257733104</c:v>
                  </c:pt>
                  <c:pt idx="1">
                    <c:v>148136.57362192645</c:v>
                  </c:pt>
                </c:numCache>
              </c:numRef>
            </c:plus>
            <c:minus>
              <c:numRef>
                <c:f>'Exp6-52'!$J$255:$K$255</c:f>
                <c:numCache>
                  <c:formatCode>General</c:formatCode>
                  <c:ptCount val="2"/>
                  <c:pt idx="0">
                    <c:v>60092.521257733104</c:v>
                  </c:pt>
                  <c:pt idx="1">
                    <c:v>148136.57362192645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'Exp6-52'!$J$252:$K$252</c:f>
              <c:numCache>
                <c:formatCode>General</c:formatCode>
                <c:ptCount val="2"/>
                <c:pt idx="0">
                  <c:v>12.5</c:v>
                </c:pt>
                <c:pt idx="1">
                  <c:v>25</c:v>
                </c:pt>
              </c:numCache>
            </c:numRef>
          </c:cat>
          <c:val>
            <c:numRef>
              <c:f>'Exp6-52'!$J$253:$K$253</c:f>
              <c:numCache>
                <c:formatCode>General</c:formatCode>
                <c:ptCount val="2"/>
                <c:pt idx="0">
                  <c:v>466666.66666666669</c:v>
                </c:pt>
                <c:pt idx="1">
                  <c:v>425000</c:v>
                </c:pt>
              </c:numCache>
            </c:numRef>
          </c:val>
        </c:ser>
        <c:ser>
          <c:idx val="1"/>
          <c:order val="1"/>
          <c:tx>
            <c:v>LY294002 (uM)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'Exp6-52'!$J$256:$K$256</c:f>
                <c:numCache>
                  <c:formatCode>General</c:formatCode>
                  <c:ptCount val="2"/>
                  <c:pt idx="0">
                    <c:v>47987.266829626598</c:v>
                  </c:pt>
                  <c:pt idx="1">
                    <c:v>33333.333333333387</c:v>
                  </c:pt>
                </c:numCache>
              </c:numRef>
            </c:plus>
            <c:minus>
              <c:numRef>
                <c:f>'Exp6-52'!$J$256:$K$256</c:f>
                <c:numCache>
                  <c:formatCode>General</c:formatCode>
                  <c:ptCount val="2"/>
                  <c:pt idx="0">
                    <c:v>47987.266829626598</c:v>
                  </c:pt>
                  <c:pt idx="1">
                    <c:v>33333.333333333387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'Exp6-52'!$J$252:$K$252</c:f>
              <c:numCache>
                <c:formatCode>General</c:formatCode>
                <c:ptCount val="2"/>
                <c:pt idx="0">
                  <c:v>12.5</c:v>
                </c:pt>
                <c:pt idx="1">
                  <c:v>25</c:v>
                </c:pt>
              </c:numCache>
            </c:numRef>
          </c:cat>
          <c:val>
            <c:numRef>
              <c:f>'Exp6-52'!$J$254:$K$254</c:f>
              <c:numCache>
                <c:formatCode>General</c:formatCode>
                <c:ptCount val="2"/>
                <c:pt idx="0">
                  <c:v>411666.66666666669</c:v>
                </c:pt>
                <c:pt idx="1">
                  <c:v>366666.66666666669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3176976"/>
        <c:axId val="263177536"/>
      </c:barChart>
      <c:catAx>
        <c:axId val="263176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3177536"/>
        <c:crosses val="autoZero"/>
        <c:auto val="1"/>
        <c:lblAlgn val="ctr"/>
        <c:lblOffset val="100"/>
        <c:noMultiLvlLbl val="0"/>
      </c:catAx>
      <c:valAx>
        <c:axId val="263177536"/>
        <c:scaling>
          <c:logBase val="10"/>
          <c:orientation val="minMax"/>
          <c:max val="1000000"/>
          <c:min val="10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ZIKV titer (PFU/mL)</a:t>
                </a:r>
              </a:p>
            </c:rich>
          </c:tx>
          <c:layout>
            <c:manualLayout>
              <c:xMode val="edge"/>
              <c:yMode val="edge"/>
              <c:x val="0.16173482161993147"/>
              <c:y val="0.156896565499339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317697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932332754987948"/>
          <c:y val="0.3792107304276871"/>
          <c:w val="0.29067667245012052"/>
          <c:h val="0.18739086644232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36310309089685"/>
          <c:y val="3.6696897043807658E-2"/>
          <c:w val="0.36872938446094639"/>
          <c:h val="0.84522634085820525"/>
        </c:manualLayout>
      </c:layout>
      <c:barChart>
        <c:barDir val="col"/>
        <c:grouping val="clustered"/>
        <c:varyColors val="0"/>
        <c:ser>
          <c:idx val="0"/>
          <c:order val="0"/>
          <c:tx>
            <c:v>DMSO</c:v>
          </c:tx>
          <c:spPr>
            <a:solidFill>
              <a:sysClr val="window" lastClr="FFFFFF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'Exp6-52'!$C$255:$D$255</c:f>
                <c:numCache>
                  <c:formatCode>General</c:formatCode>
                  <c:ptCount val="2"/>
                  <c:pt idx="0">
                    <c:v>85049.005481153828</c:v>
                  </c:pt>
                  <c:pt idx="1">
                    <c:v>120185.04251546628</c:v>
                  </c:pt>
                </c:numCache>
              </c:numRef>
            </c:plus>
            <c:minus>
              <c:numRef>
                <c:f>'Exp6-52'!$C$255:$D$255</c:f>
                <c:numCache>
                  <c:formatCode>General</c:formatCode>
                  <c:ptCount val="2"/>
                  <c:pt idx="0">
                    <c:v>85049.005481153828</c:v>
                  </c:pt>
                  <c:pt idx="1">
                    <c:v>120185.04251546628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'Exp6-52'!$C$252:$D$252</c:f>
              <c:numCache>
                <c:formatCode>General</c:formatCode>
                <c:ptCount val="2"/>
                <c:pt idx="0">
                  <c:v>5</c:v>
                </c:pt>
                <c:pt idx="1">
                  <c:v>10</c:v>
                </c:pt>
              </c:numCache>
            </c:numRef>
          </c:cat>
          <c:val>
            <c:numRef>
              <c:f>'Exp6-52'!$C$253:$D$253</c:f>
              <c:numCache>
                <c:formatCode>General</c:formatCode>
                <c:ptCount val="2"/>
                <c:pt idx="0">
                  <c:v>480000</c:v>
                </c:pt>
                <c:pt idx="1">
                  <c:v>466666.66666666669</c:v>
                </c:pt>
              </c:numCache>
            </c:numRef>
          </c:val>
        </c:ser>
        <c:ser>
          <c:idx val="1"/>
          <c:order val="1"/>
          <c:tx>
            <c:v>U-73122 (uM)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'Exp6-52'!$C$256:$D$256</c:f>
                <c:numCache>
                  <c:formatCode>General</c:formatCode>
                  <c:ptCount val="2"/>
                  <c:pt idx="0">
                    <c:v>145296.63145135579</c:v>
                  </c:pt>
                  <c:pt idx="1">
                    <c:v>204124.1452319315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'Exp6-52'!$C$252:$D$252</c:f>
              <c:numCache>
                <c:formatCode>General</c:formatCode>
                <c:ptCount val="2"/>
                <c:pt idx="0">
                  <c:v>5</c:v>
                </c:pt>
                <c:pt idx="1">
                  <c:v>10</c:v>
                </c:pt>
              </c:numCache>
            </c:numRef>
          </c:cat>
          <c:val>
            <c:numRef>
              <c:f>'Exp6-52'!$C$254:$D$254</c:f>
              <c:numCache>
                <c:formatCode>General</c:formatCode>
                <c:ptCount val="2"/>
                <c:pt idx="0">
                  <c:v>383333.33333333331</c:v>
                </c:pt>
                <c:pt idx="1">
                  <c:v>600000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3180336"/>
        <c:axId val="263180896"/>
      </c:barChart>
      <c:catAx>
        <c:axId val="26318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3180896"/>
        <c:crosses val="autoZero"/>
        <c:auto val="1"/>
        <c:lblAlgn val="ctr"/>
        <c:lblOffset val="100"/>
        <c:noMultiLvlLbl val="0"/>
      </c:catAx>
      <c:valAx>
        <c:axId val="263180896"/>
        <c:scaling>
          <c:logBase val="10"/>
          <c:orientation val="minMax"/>
          <c:max val="1000000"/>
          <c:min val="10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ZIKV titer (PFU/mL)</a:t>
                </a:r>
              </a:p>
            </c:rich>
          </c:tx>
          <c:layout>
            <c:manualLayout>
              <c:xMode val="edge"/>
              <c:yMode val="edge"/>
              <c:x val="4.0707927893793043E-3"/>
              <c:y val="0.141841778142097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31803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429426166889481"/>
          <c:y val="0.38382212545034916"/>
          <c:w val="0.35249947226011424"/>
          <c:h val="0.194276396150558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17656095789727"/>
          <c:y val="4.5343908573099993E-2"/>
          <c:w val="0.80960212197756409"/>
          <c:h val="0.738537686696769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635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 w="63500">
                <a:solidFill>
                  <a:sysClr val="windowText" lastClr="000000"/>
                </a:solidFill>
              </a:ln>
              <a:effectLst/>
            </c:spPr>
          </c:dPt>
          <c:errBars>
            <c:errBarType val="plus"/>
            <c:errValType val="cust"/>
            <c:noEndCap val="0"/>
            <c:plus>
              <c:numRef>
                <c:f>Results!$H$49:$J$49</c:f>
                <c:numCache>
                  <c:formatCode>General</c:formatCode>
                  <c:ptCount val="3"/>
                  <c:pt idx="1">
                    <c:v>2.5023873232586773</c:v>
                  </c:pt>
                  <c:pt idx="2">
                    <c:v>4.4342687920819541</c:v>
                  </c:pt>
                </c:numCache>
              </c:numRef>
            </c:plus>
            <c:minus>
              <c:numRef>
                <c:f>Results!$H$49:$J$49</c:f>
                <c:numCache>
                  <c:formatCode>General</c:formatCode>
                  <c:ptCount val="3"/>
                  <c:pt idx="1">
                    <c:v>2.5023873232586773</c:v>
                  </c:pt>
                  <c:pt idx="2">
                    <c:v>4.4342687920819541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Results!$H$47:$J$47</c:f>
              <c:strCache>
                <c:ptCount val="3"/>
                <c:pt idx="0">
                  <c:v>DMSO</c:v>
                </c:pt>
                <c:pt idx="1">
                  <c:v>5</c:v>
                </c:pt>
                <c:pt idx="2">
                  <c:v>10</c:v>
                </c:pt>
              </c:strCache>
            </c:strRef>
          </c:cat>
          <c:val>
            <c:numRef>
              <c:f>Results!$H$48:$J$48</c:f>
              <c:numCache>
                <c:formatCode>General</c:formatCode>
                <c:ptCount val="3"/>
                <c:pt idx="0">
                  <c:v>100</c:v>
                </c:pt>
                <c:pt idx="1">
                  <c:v>99.468537554109119</c:v>
                </c:pt>
                <c:pt idx="2">
                  <c:v>104.50147090121334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2604640"/>
        <c:axId val="262605200"/>
      </c:barChart>
      <c:catAx>
        <c:axId val="262604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U-73122 (µM)</a:t>
                </a:r>
              </a:p>
            </c:rich>
          </c:tx>
          <c:layout>
            <c:manualLayout>
              <c:xMode val="edge"/>
              <c:yMode val="edge"/>
              <c:x val="0.5880076170011066"/>
              <c:y val="0.918748286137364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605200"/>
        <c:crosses val="autoZero"/>
        <c:auto val="1"/>
        <c:lblAlgn val="ctr"/>
        <c:lblOffset val="100"/>
        <c:noMultiLvlLbl val="0"/>
      </c:catAx>
      <c:valAx>
        <c:axId val="262605200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ATP level (%)</a:t>
                </a:r>
              </a:p>
            </c:rich>
          </c:tx>
          <c:layout>
            <c:manualLayout>
              <c:xMode val="edge"/>
              <c:yMode val="edge"/>
              <c:x val="1.224143679767869E-2"/>
              <c:y val="0.206597685599897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260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40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1780" y="8380311"/>
            <a:ext cx="31866840" cy="17827413"/>
          </a:xfrm>
        </p:spPr>
        <p:txBody>
          <a:bodyPr anchor="b"/>
          <a:lstStyle>
            <a:lvl1pPr algn="ctr">
              <a:defRPr sz="2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6300" y="26895217"/>
            <a:ext cx="28117800" cy="12363023"/>
          </a:xfrm>
        </p:spPr>
        <p:txBody>
          <a:bodyPr/>
          <a:lstStyle>
            <a:lvl1pPr marL="0" indent="0" algn="ctr">
              <a:buNone/>
              <a:defRPr sz="9840"/>
            </a:lvl1pPr>
            <a:lvl2pPr marL="1874520" indent="0" algn="ctr">
              <a:buNone/>
              <a:defRPr sz="8200"/>
            </a:lvl2pPr>
            <a:lvl3pPr marL="3749040" indent="0" algn="ctr">
              <a:buNone/>
              <a:defRPr sz="7380"/>
            </a:lvl3pPr>
            <a:lvl4pPr marL="5623560" indent="0" algn="ctr">
              <a:buNone/>
              <a:defRPr sz="6560"/>
            </a:lvl4pPr>
            <a:lvl5pPr marL="7498080" indent="0" algn="ctr">
              <a:buNone/>
              <a:defRPr sz="6560"/>
            </a:lvl5pPr>
            <a:lvl6pPr marL="9372600" indent="0" algn="ctr">
              <a:buNone/>
              <a:defRPr sz="6560"/>
            </a:lvl6pPr>
            <a:lvl7pPr marL="11247120" indent="0" algn="ctr">
              <a:buNone/>
              <a:defRPr sz="6560"/>
            </a:lvl7pPr>
            <a:lvl8pPr marL="13121640" indent="0" algn="ctr">
              <a:buNone/>
              <a:defRPr sz="6560"/>
            </a:lvl8pPr>
            <a:lvl9pPr marL="14996160" indent="0" algn="ctr">
              <a:buNone/>
              <a:defRPr sz="6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6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829069" y="2726267"/>
            <a:ext cx="8083868" cy="433950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7467" y="2726267"/>
            <a:ext cx="23782973" cy="433950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1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3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941" y="12766055"/>
            <a:ext cx="32335470" cy="21300436"/>
          </a:xfrm>
        </p:spPr>
        <p:txBody>
          <a:bodyPr anchor="b"/>
          <a:lstStyle>
            <a:lvl1pPr>
              <a:defRPr sz="2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7941" y="34268002"/>
            <a:ext cx="32335470" cy="11201396"/>
          </a:xfrm>
        </p:spPr>
        <p:txBody>
          <a:bodyPr/>
          <a:lstStyle>
            <a:lvl1pPr marL="0" indent="0">
              <a:buNone/>
              <a:defRPr sz="9840">
                <a:solidFill>
                  <a:schemeClr val="tx1"/>
                </a:solidFill>
              </a:defRPr>
            </a:lvl1pPr>
            <a:lvl2pPr marL="187452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3749040" indent="0">
              <a:buNone/>
              <a:defRPr sz="7380">
                <a:solidFill>
                  <a:schemeClr val="tx1">
                    <a:tint val="75000"/>
                  </a:schemeClr>
                </a:solidFill>
              </a:defRPr>
            </a:lvl3pPr>
            <a:lvl4pPr marL="5623560" indent="0">
              <a:buNone/>
              <a:defRPr sz="6560">
                <a:solidFill>
                  <a:schemeClr val="tx1">
                    <a:tint val="75000"/>
                  </a:schemeClr>
                </a:solidFill>
              </a:defRPr>
            </a:lvl4pPr>
            <a:lvl5pPr marL="7498080" indent="0">
              <a:buNone/>
              <a:defRPr sz="6560">
                <a:solidFill>
                  <a:schemeClr val="tx1">
                    <a:tint val="75000"/>
                  </a:schemeClr>
                </a:solidFill>
              </a:defRPr>
            </a:lvl5pPr>
            <a:lvl6pPr marL="9372600" indent="0">
              <a:buNone/>
              <a:defRPr sz="6560">
                <a:solidFill>
                  <a:schemeClr val="tx1">
                    <a:tint val="75000"/>
                  </a:schemeClr>
                </a:solidFill>
              </a:defRPr>
            </a:lvl6pPr>
            <a:lvl7pPr marL="11247120" indent="0">
              <a:buNone/>
              <a:defRPr sz="6560">
                <a:solidFill>
                  <a:schemeClr val="tx1">
                    <a:tint val="75000"/>
                  </a:schemeClr>
                </a:solidFill>
              </a:defRPr>
            </a:lvl7pPr>
            <a:lvl8pPr marL="13121640" indent="0">
              <a:buNone/>
              <a:defRPr sz="6560">
                <a:solidFill>
                  <a:schemeClr val="tx1">
                    <a:tint val="75000"/>
                  </a:schemeClr>
                </a:solidFill>
              </a:defRPr>
            </a:lvl8pPr>
            <a:lvl9pPr marL="14996160" indent="0">
              <a:buNone/>
              <a:defRPr sz="6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3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7465" y="13631334"/>
            <a:ext cx="15933420" cy="32489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79515" y="13631334"/>
            <a:ext cx="15933420" cy="324899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4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348" y="2726278"/>
            <a:ext cx="32335470" cy="98975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2352" y="12552684"/>
            <a:ext cx="15860194" cy="6151876"/>
          </a:xfrm>
        </p:spPr>
        <p:txBody>
          <a:bodyPr anchor="b"/>
          <a:lstStyle>
            <a:lvl1pPr marL="0" indent="0">
              <a:buNone/>
              <a:defRPr sz="9840" b="1"/>
            </a:lvl1pPr>
            <a:lvl2pPr marL="1874520" indent="0">
              <a:buNone/>
              <a:defRPr sz="8200" b="1"/>
            </a:lvl2pPr>
            <a:lvl3pPr marL="3749040" indent="0">
              <a:buNone/>
              <a:defRPr sz="7380" b="1"/>
            </a:lvl3pPr>
            <a:lvl4pPr marL="5623560" indent="0">
              <a:buNone/>
              <a:defRPr sz="6560" b="1"/>
            </a:lvl4pPr>
            <a:lvl5pPr marL="7498080" indent="0">
              <a:buNone/>
              <a:defRPr sz="6560" b="1"/>
            </a:lvl5pPr>
            <a:lvl6pPr marL="9372600" indent="0">
              <a:buNone/>
              <a:defRPr sz="6560" b="1"/>
            </a:lvl6pPr>
            <a:lvl7pPr marL="11247120" indent="0">
              <a:buNone/>
              <a:defRPr sz="6560" b="1"/>
            </a:lvl7pPr>
            <a:lvl8pPr marL="13121640" indent="0">
              <a:buNone/>
              <a:defRPr sz="6560" b="1"/>
            </a:lvl8pPr>
            <a:lvl9pPr marL="14996160" indent="0">
              <a:buNone/>
              <a:defRPr sz="6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2352" y="18704560"/>
            <a:ext cx="15860194" cy="27511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979517" y="12552684"/>
            <a:ext cx="15938303" cy="6151876"/>
          </a:xfrm>
        </p:spPr>
        <p:txBody>
          <a:bodyPr anchor="b"/>
          <a:lstStyle>
            <a:lvl1pPr marL="0" indent="0">
              <a:buNone/>
              <a:defRPr sz="9840" b="1"/>
            </a:lvl1pPr>
            <a:lvl2pPr marL="1874520" indent="0">
              <a:buNone/>
              <a:defRPr sz="8200" b="1"/>
            </a:lvl2pPr>
            <a:lvl3pPr marL="3749040" indent="0">
              <a:buNone/>
              <a:defRPr sz="7380" b="1"/>
            </a:lvl3pPr>
            <a:lvl4pPr marL="5623560" indent="0">
              <a:buNone/>
              <a:defRPr sz="6560" b="1"/>
            </a:lvl4pPr>
            <a:lvl5pPr marL="7498080" indent="0">
              <a:buNone/>
              <a:defRPr sz="6560" b="1"/>
            </a:lvl5pPr>
            <a:lvl6pPr marL="9372600" indent="0">
              <a:buNone/>
              <a:defRPr sz="6560" b="1"/>
            </a:lvl6pPr>
            <a:lvl7pPr marL="11247120" indent="0">
              <a:buNone/>
              <a:defRPr sz="6560" b="1"/>
            </a:lvl7pPr>
            <a:lvl8pPr marL="13121640" indent="0">
              <a:buNone/>
              <a:defRPr sz="6560" b="1"/>
            </a:lvl8pPr>
            <a:lvl9pPr marL="14996160" indent="0">
              <a:buNone/>
              <a:defRPr sz="6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979517" y="18704560"/>
            <a:ext cx="15938303" cy="27511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0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3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7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348" y="3413760"/>
            <a:ext cx="12091630" cy="11948160"/>
          </a:xfrm>
        </p:spPr>
        <p:txBody>
          <a:bodyPr anchor="b"/>
          <a:lstStyle>
            <a:lvl1pPr>
              <a:defRPr sz="1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8303" y="7372785"/>
            <a:ext cx="18979515" cy="36389733"/>
          </a:xfrm>
        </p:spPr>
        <p:txBody>
          <a:bodyPr/>
          <a:lstStyle>
            <a:lvl1pPr>
              <a:defRPr sz="13120"/>
            </a:lvl1pPr>
            <a:lvl2pPr>
              <a:defRPr sz="11480"/>
            </a:lvl2pPr>
            <a:lvl3pPr>
              <a:defRPr sz="984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2348" y="15361920"/>
            <a:ext cx="12091630" cy="28459857"/>
          </a:xfrm>
        </p:spPr>
        <p:txBody>
          <a:bodyPr/>
          <a:lstStyle>
            <a:lvl1pPr marL="0" indent="0">
              <a:buNone/>
              <a:defRPr sz="6560"/>
            </a:lvl1pPr>
            <a:lvl2pPr marL="1874520" indent="0">
              <a:buNone/>
              <a:defRPr sz="5740"/>
            </a:lvl2pPr>
            <a:lvl3pPr marL="3749040" indent="0">
              <a:buNone/>
              <a:defRPr sz="4920"/>
            </a:lvl3pPr>
            <a:lvl4pPr marL="5623560" indent="0">
              <a:buNone/>
              <a:defRPr sz="4100"/>
            </a:lvl4pPr>
            <a:lvl5pPr marL="7498080" indent="0">
              <a:buNone/>
              <a:defRPr sz="4100"/>
            </a:lvl5pPr>
            <a:lvl6pPr marL="9372600" indent="0">
              <a:buNone/>
              <a:defRPr sz="4100"/>
            </a:lvl6pPr>
            <a:lvl7pPr marL="11247120" indent="0">
              <a:buNone/>
              <a:defRPr sz="4100"/>
            </a:lvl7pPr>
            <a:lvl8pPr marL="13121640" indent="0">
              <a:buNone/>
              <a:defRPr sz="4100"/>
            </a:lvl8pPr>
            <a:lvl9pPr marL="14996160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3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348" y="3413760"/>
            <a:ext cx="12091630" cy="11948160"/>
          </a:xfrm>
        </p:spPr>
        <p:txBody>
          <a:bodyPr anchor="b"/>
          <a:lstStyle>
            <a:lvl1pPr>
              <a:defRPr sz="1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938303" y="7372785"/>
            <a:ext cx="18979515" cy="36389733"/>
          </a:xfrm>
        </p:spPr>
        <p:txBody>
          <a:bodyPr anchor="t"/>
          <a:lstStyle>
            <a:lvl1pPr marL="0" indent="0">
              <a:buNone/>
              <a:defRPr sz="13120"/>
            </a:lvl1pPr>
            <a:lvl2pPr marL="1874520" indent="0">
              <a:buNone/>
              <a:defRPr sz="11480"/>
            </a:lvl2pPr>
            <a:lvl3pPr marL="3749040" indent="0">
              <a:buNone/>
              <a:defRPr sz="9840"/>
            </a:lvl3pPr>
            <a:lvl4pPr marL="5623560" indent="0">
              <a:buNone/>
              <a:defRPr sz="8200"/>
            </a:lvl4pPr>
            <a:lvl5pPr marL="7498080" indent="0">
              <a:buNone/>
              <a:defRPr sz="8200"/>
            </a:lvl5pPr>
            <a:lvl6pPr marL="9372600" indent="0">
              <a:buNone/>
              <a:defRPr sz="8200"/>
            </a:lvl6pPr>
            <a:lvl7pPr marL="11247120" indent="0">
              <a:buNone/>
              <a:defRPr sz="8200"/>
            </a:lvl7pPr>
            <a:lvl8pPr marL="13121640" indent="0">
              <a:buNone/>
              <a:defRPr sz="8200"/>
            </a:lvl8pPr>
            <a:lvl9pPr marL="14996160" indent="0">
              <a:buNone/>
              <a:defRPr sz="8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2348" y="15361920"/>
            <a:ext cx="12091630" cy="28459857"/>
          </a:xfrm>
        </p:spPr>
        <p:txBody>
          <a:bodyPr/>
          <a:lstStyle>
            <a:lvl1pPr marL="0" indent="0">
              <a:buNone/>
              <a:defRPr sz="6560"/>
            </a:lvl1pPr>
            <a:lvl2pPr marL="1874520" indent="0">
              <a:buNone/>
              <a:defRPr sz="5740"/>
            </a:lvl2pPr>
            <a:lvl3pPr marL="3749040" indent="0">
              <a:buNone/>
              <a:defRPr sz="4920"/>
            </a:lvl3pPr>
            <a:lvl4pPr marL="5623560" indent="0">
              <a:buNone/>
              <a:defRPr sz="4100"/>
            </a:lvl4pPr>
            <a:lvl5pPr marL="7498080" indent="0">
              <a:buNone/>
              <a:defRPr sz="4100"/>
            </a:lvl5pPr>
            <a:lvl6pPr marL="9372600" indent="0">
              <a:buNone/>
              <a:defRPr sz="4100"/>
            </a:lvl6pPr>
            <a:lvl7pPr marL="11247120" indent="0">
              <a:buNone/>
              <a:defRPr sz="4100"/>
            </a:lvl7pPr>
            <a:lvl8pPr marL="13121640" indent="0">
              <a:buNone/>
              <a:defRPr sz="4100"/>
            </a:lvl8pPr>
            <a:lvl9pPr marL="14996160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8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7465" y="2726278"/>
            <a:ext cx="32335470" cy="989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7465" y="13631334"/>
            <a:ext cx="32335470" cy="3248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7465" y="47460758"/>
            <a:ext cx="8435340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2418C-58E2-4421-8400-7725BE89EE0C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18695" y="47460758"/>
            <a:ext cx="12653010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477595" y="47460758"/>
            <a:ext cx="8435340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98059-FFBE-4309-993F-2DEA04497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7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749040" rtl="0" eaLnBrk="1" latinLnBrk="0" hangingPunct="1">
        <a:lnSpc>
          <a:spcPct val="90000"/>
        </a:lnSpc>
        <a:spcBef>
          <a:spcPct val="0"/>
        </a:spcBef>
        <a:buNone/>
        <a:defRPr sz="18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7260" indent="-937260" algn="l" defTabSz="3749040" rtl="0" eaLnBrk="1" latinLnBrk="0" hangingPunct="1">
        <a:lnSpc>
          <a:spcPct val="90000"/>
        </a:lnSpc>
        <a:spcBef>
          <a:spcPts val="4100"/>
        </a:spcBef>
        <a:buFont typeface="Arial" panose="020B0604020202020204" pitchFamily="34" charset="0"/>
        <a:buChar char="•"/>
        <a:defRPr sz="11480" kern="1200">
          <a:solidFill>
            <a:schemeClr val="tx1"/>
          </a:solidFill>
          <a:latin typeface="+mn-lt"/>
          <a:ea typeface="+mn-ea"/>
          <a:cs typeface="+mn-cs"/>
        </a:defRPr>
      </a:lvl1pPr>
      <a:lvl2pPr marL="281178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9840" kern="1200">
          <a:solidFill>
            <a:schemeClr val="tx1"/>
          </a:solidFill>
          <a:latin typeface="+mn-lt"/>
          <a:ea typeface="+mn-ea"/>
          <a:cs typeface="+mn-cs"/>
        </a:defRPr>
      </a:lvl2pPr>
      <a:lvl3pPr marL="468630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56082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7380" kern="1200">
          <a:solidFill>
            <a:schemeClr val="tx1"/>
          </a:solidFill>
          <a:latin typeface="+mn-lt"/>
          <a:ea typeface="+mn-ea"/>
          <a:cs typeface="+mn-cs"/>
        </a:defRPr>
      </a:lvl4pPr>
      <a:lvl5pPr marL="843534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7380" kern="1200">
          <a:solidFill>
            <a:schemeClr val="tx1"/>
          </a:solidFill>
          <a:latin typeface="+mn-lt"/>
          <a:ea typeface="+mn-ea"/>
          <a:cs typeface="+mn-cs"/>
        </a:defRPr>
      </a:lvl5pPr>
      <a:lvl6pPr marL="1030986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7380" kern="1200">
          <a:solidFill>
            <a:schemeClr val="tx1"/>
          </a:solidFill>
          <a:latin typeface="+mn-lt"/>
          <a:ea typeface="+mn-ea"/>
          <a:cs typeface="+mn-cs"/>
        </a:defRPr>
      </a:lvl6pPr>
      <a:lvl7pPr marL="1218438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7380" kern="1200">
          <a:solidFill>
            <a:schemeClr val="tx1"/>
          </a:solidFill>
          <a:latin typeface="+mn-lt"/>
          <a:ea typeface="+mn-ea"/>
          <a:cs typeface="+mn-cs"/>
        </a:defRPr>
      </a:lvl7pPr>
      <a:lvl8pPr marL="1405890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7380" kern="1200">
          <a:solidFill>
            <a:schemeClr val="tx1"/>
          </a:solidFill>
          <a:latin typeface="+mn-lt"/>
          <a:ea typeface="+mn-ea"/>
          <a:cs typeface="+mn-cs"/>
        </a:defRPr>
      </a:lvl8pPr>
      <a:lvl9pPr marL="15933420" indent="-937260" algn="l" defTabSz="3749040" rtl="0" eaLnBrk="1" latinLnBrk="0" hangingPunct="1">
        <a:lnSpc>
          <a:spcPct val="90000"/>
        </a:lnSpc>
        <a:spcBef>
          <a:spcPts val="2050"/>
        </a:spcBef>
        <a:buFont typeface="Arial" panose="020B0604020202020204" pitchFamily="34" charset="0"/>
        <a:buChar char="•"/>
        <a:defRPr sz="7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1pPr>
      <a:lvl2pPr marL="187452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2pPr>
      <a:lvl3pPr marL="374904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3pPr>
      <a:lvl4pPr marL="562356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4pPr>
      <a:lvl5pPr marL="749808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5pPr>
      <a:lvl6pPr marL="937260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6pPr>
      <a:lvl7pPr marL="1124712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7pPr>
      <a:lvl8pPr marL="1312164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8pPr>
      <a:lvl9pPr marL="14996160" algn="l" defTabSz="3749040" rtl="0" eaLnBrk="1" latinLnBrk="0" hangingPunct="1">
        <a:defRPr sz="7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.png"/><Relationship Id="rId7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8.xml"/><Relationship Id="rId4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6.wdp"/><Relationship Id="rId1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image" Target="../media/image13.jpeg"/><Relationship Id="rId17" Type="http://schemas.microsoft.com/office/2007/relationships/hdphoto" Target="../media/hdphoto8.wdp"/><Relationship Id="rId2" Type="http://schemas.openxmlformats.org/officeDocument/2006/relationships/image" Target="../media/image8.jp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microsoft.com/office/2007/relationships/hdphoto" Target="../media/hdphoto4.wdp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2" y="1652629"/>
            <a:ext cx="9159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Supplementary Figure 1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2" y="3493641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4548" y="27079912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39438" y="27451899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280563"/>
              </p:ext>
            </p:extLst>
          </p:nvPr>
        </p:nvGraphicFramePr>
        <p:xfrm>
          <a:off x="20124760" y="6831551"/>
          <a:ext cx="11887200" cy="804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645910" y="18111596"/>
            <a:ext cx="11887200" cy="8046720"/>
            <a:chOff x="20293830" y="10157795"/>
            <a:chExt cx="11887200" cy="8046720"/>
          </a:xfrm>
        </p:grpSpPr>
        <p:graphicFrame>
          <p:nvGraphicFramePr>
            <p:cNvPr id="19" name="Char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93072975"/>
                </p:ext>
              </p:extLst>
            </p:nvPr>
          </p:nvGraphicFramePr>
          <p:xfrm>
            <a:off x="20293830" y="10157795"/>
            <a:ext cx="11887200" cy="8046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0" name="Straight Connector 19"/>
            <p:cNvCxnSpPr/>
            <p:nvPr/>
          </p:nvCxnSpPr>
          <p:spPr>
            <a:xfrm>
              <a:off x="25759891" y="17478649"/>
              <a:ext cx="6250979" cy="24064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0124760" y="18018150"/>
            <a:ext cx="12475082" cy="8350758"/>
            <a:chOff x="2336416" y="24449768"/>
            <a:chExt cx="11887200" cy="8046720"/>
          </a:xfrm>
        </p:grpSpPr>
        <p:graphicFrame>
          <p:nvGraphicFramePr>
            <p:cNvPr id="22" name="Chart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10178279"/>
                </p:ext>
              </p:extLst>
            </p:nvPr>
          </p:nvGraphicFramePr>
          <p:xfrm>
            <a:off x="2336416" y="24449768"/>
            <a:ext cx="11887200" cy="8046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3" name="Straight Connector 22"/>
            <p:cNvCxnSpPr/>
            <p:nvPr/>
          </p:nvCxnSpPr>
          <p:spPr>
            <a:xfrm>
              <a:off x="7781476" y="31782326"/>
              <a:ext cx="6232086" cy="16261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615019" y="38284789"/>
            <a:ext cx="342488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S1.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 of FGF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signaling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HFAs viability and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recombinant FGF2 effect on DENV2-infected HFAs.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HFAs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were treated for three days with or without recombinant human FGF2 (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i-ii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neutralizing antibody to FGF2 or isotype-matched mouse IgG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 the FGF receptor inhibitor BGJ398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at the same concentrations used for ZIKV replication studies.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HFAs were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harvested by trypsin detachment and counted with a mini automated cell counter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at the 2 and 4 days of culture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or relative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cell viability was determined by measuring cellular ATP levels using the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CellTiter-Glo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assay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kit at the 2 day of culture 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-iv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). Values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are expressed as the mean of three independent experiments. Error bars represent standard error of the mean.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HFAs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were pre-treated for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with or without recombinant human FGF2 (6.25-12.5 ng/ml) prior to infection with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DENV-2 (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MOI=3) and cultured in the presence or absence of the cytokine. Two days later, total RNA was extracted from the cells followed by viral RNA quantitation by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qRT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-PCR. (C) Culture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supernatants were also collected and viral titers were determined by plaque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assay.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Values are expressed as the mean of three independent experiments. Error bars represent standard error of the mean. *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P&lt;0.05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(Student’s t-test).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14358" y="16965922"/>
            <a:ext cx="82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940851" y="17105253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006294" y="4867115"/>
            <a:ext cx="611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62182" y="4657807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744846" y="28281501"/>
            <a:ext cx="12200021" cy="9132399"/>
            <a:chOff x="2815389" y="8311786"/>
            <a:chExt cx="12200021" cy="9132399"/>
          </a:xfrm>
        </p:grpSpPr>
        <p:graphicFrame>
          <p:nvGraphicFramePr>
            <p:cNvPr id="33" name="Chart 3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08295690"/>
                </p:ext>
              </p:extLst>
            </p:nvPr>
          </p:nvGraphicFramePr>
          <p:xfrm>
            <a:off x="2815389" y="8311786"/>
            <a:ext cx="12200021" cy="91323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10014286" y="9059066"/>
              <a:ext cx="1398303" cy="8118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798254" y="8905955"/>
              <a:ext cx="1398303" cy="8118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0124760" y="28607657"/>
            <a:ext cx="12373106" cy="8806243"/>
            <a:chOff x="21035168" y="8311786"/>
            <a:chExt cx="13346272" cy="9854294"/>
          </a:xfrm>
        </p:grpSpPr>
        <p:graphicFrame>
          <p:nvGraphicFramePr>
            <p:cNvPr id="40" name="Chart 3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88410028"/>
                </p:ext>
              </p:extLst>
            </p:nvPr>
          </p:nvGraphicFramePr>
          <p:xfrm>
            <a:off x="21035168" y="8311786"/>
            <a:ext cx="13346272" cy="98542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1" name="TextBox 40"/>
            <p:cNvSpPr txBox="1"/>
            <p:nvPr/>
          </p:nvSpPr>
          <p:spPr>
            <a:xfrm>
              <a:off x="31879673" y="10924506"/>
              <a:ext cx="1398303" cy="8118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542918" y="11306930"/>
              <a:ext cx="1398303" cy="8118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graphicFrame>
        <p:nvGraphicFramePr>
          <p:cNvPr id="43" name="Char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973520"/>
              </p:ext>
            </p:extLst>
          </p:nvPr>
        </p:nvGraphicFramePr>
        <p:xfrm>
          <a:off x="2961115" y="5882778"/>
          <a:ext cx="13818044" cy="885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840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2" y="1652629"/>
            <a:ext cx="9159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1498" y="3501072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42709" y="15123947"/>
            <a:ext cx="82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044496" y="3501072"/>
            <a:ext cx="611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790140" y="15062519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90556" y="4782067"/>
            <a:ext cx="26677968" cy="9664897"/>
            <a:chOff x="3213382" y="8211136"/>
            <a:chExt cx="30035892" cy="10467010"/>
          </a:xfrm>
        </p:grpSpPr>
        <p:grpSp>
          <p:nvGrpSpPr>
            <p:cNvPr id="3" name="Group 2"/>
            <p:cNvGrpSpPr/>
            <p:nvPr/>
          </p:nvGrpSpPr>
          <p:grpSpPr>
            <a:xfrm>
              <a:off x="3213382" y="8211136"/>
              <a:ext cx="30035892" cy="10467010"/>
              <a:chOff x="3198896" y="24112000"/>
              <a:chExt cx="30035892" cy="1046701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0510" y="24819887"/>
                <a:ext cx="12961335" cy="975912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3453" y="24819886"/>
                <a:ext cx="12961335" cy="9759122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0027932" y="24112000"/>
                <a:ext cx="232604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Mock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5974149" y="24112000"/>
                <a:ext cx="18194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ZIKV</a:t>
                </a:r>
              </a:p>
            </p:txBody>
          </p:sp>
          <p:sp>
            <p:nvSpPr>
              <p:cNvPr id="30" name="TextBox 19"/>
              <p:cNvSpPr txBox="1"/>
              <p:nvPr/>
            </p:nvSpPr>
            <p:spPr>
              <a:xfrm rot="16200000">
                <a:off x="2693639" y="28991153"/>
                <a:ext cx="2026177" cy="10156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4000" b="1" dirty="0">
                    <a:solidFill>
                      <a:srgbClr val="CC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 rot="16200000">
              <a:off x="16706992" y="12066917"/>
              <a:ext cx="6063915" cy="9015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4000" b="1" dirty="0">
                  <a:solidFill>
                    <a:srgbClr val="CC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ZIKV E  </a:t>
              </a:r>
              <a:r>
                <a:rPr lang="pt-B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pt-BR" sz="4000" b="1" dirty="0">
                  <a:solidFill>
                    <a:srgbClr val="CC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pt-BR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90555" y="15969130"/>
            <a:ext cx="26831421" cy="9707424"/>
            <a:chOff x="3213382" y="23402407"/>
            <a:chExt cx="30208673" cy="10552484"/>
          </a:xfrm>
        </p:grpSpPr>
        <p:grpSp>
          <p:nvGrpSpPr>
            <p:cNvPr id="4" name="Group 3"/>
            <p:cNvGrpSpPr/>
            <p:nvPr/>
          </p:nvGrpSpPr>
          <p:grpSpPr>
            <a:xfrm>
              <a:off x="3213382" y="23402407"/>
              <a:ext cx="30208673" cy="10552484"/>
              <a:chOff x="3198895" y="36302655"/>
              <a:chExt cx="30208673" cy="10552484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0510" y="37054287"/>
                <a:ext cx="13016757" cy="980085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90812" y="37010541"/>
                <a:ext cx="13016756" cy="9800852"/>
              </a:xfrm>
              <a:prstGeom prst="rect">
                <a:avLst/>
              </a:prstGeom>
            </p:spPr>
          </p:pic>
          <p:sp>
            <p:nvSpPr>
              <p:cNvPr id="25" name="TextBox 19"/>
              <p:cNvSpPr txBox="1"/>
              <p:nvPr/>
            </p:nvSpPr>
            <p:spPr>
              <a:xfrm rot="16200000">
                <a:off x="674769" y="40310419"/>
                <a:ext cx="6063915" cy="10156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4000" b="1" dirty="0">
                    <a:solidFill>
                      <a:srgbClr val="CC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ZIKV E  </a:t>
                </a:r>
                <a:r>
                  <a:rPr lang="pt-BR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pt-BR" sz="4000" b="1" dirty="0">
                    <a:solidFill>
                      <a:srgbClr val="CC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pt-BR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164857" y="36302655"/>
                <a:ext cx="40521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ZIKV + rFGF2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711895" y="36302655"/>
                <a:ext cx="5007017" cy="769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ZIKV + BGJ398</a:t>
                </a:r>
              </a:p>
            </p:txBody>
          </p:sp>
        </p:grpSp>
        <p:sp>
          <p:nvSpPr>
            <p:cNvPr id="21" name="TextBox 19"/>
            <p:cNvSpPr txBox="1"/>
            <p:nvPr/>
          </p:nvSpPr>
          <p:spPr>
            <a:xfrm rot="16200000">
              <a:off x="16855392" y="27410170"/>
              <a:ext cx="6063915" cy="10156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4000" b="1" dirty="0">
                  <a:solidFill>
                    <a:srgbClr val="CC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ZIKV E  </a:t>
              </a:r>
              <a:r>
                <a:rPr lang="pt-B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pt-BR" sz="4000" b="1" dirty="0">
                  <a:solidFill>
                    <a:srgbClr val="CC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pt-BR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216379" y="26992401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97636" y="26992401"/>
            <a:ext cx="611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40376" y="36519708"/>
            <a:ext cx="82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558551" y="36519709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3619" y="28338359"/>
            <a:ext cx="14788683" cy="7634909"/>
            <a:chOff x="1853619" y="32257219"/>
            <a:chExt cx="14788683" cy="7634909"/>
          </a:xfrm>
        </p:grpSpPr>
        <p:graphicFrame>
          <p:nvGraphicFramePr>
            <p:cNvPr id="31" name="Chart 30"/>
            <p:cNvGraphicFramePr>
              <a:graphicFrameLocks/>
            </p:cNvGraphicFramePr>
            <p:nvPr>
              <p:extLst/>
            </p:nvPr>
          </p:nvGraphicFramePr>
          <p:xfrm>
            <a:off x="1853619" y="32257219"/>
            <a:ext cx="14590111" cy="76349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2788758" y="35194058"/>
              <a:ext cx="3853544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DMSO</a:t>
              </a:r>
            </a:p>
            <a:p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LY294002 (µM)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780115" y="28338359"/>
            <a:ext cx="12162813" cy="7634909"/>
            <a:chOff x="19780109" y="32474948"/>
            <a:chExt cx="11745619" cy="7417180"/>
          </a:xfrm>
        </p:grpSpPr>
        <p:graphicFrame>
          <p:nvGraphicFramePr>
            <p:cNvPr id="23" name="Chart 2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4128306"/>
                </p:ext>
              </p:extLst>
            </p:nvPr>
          </p:nvGraphicFramePr>
          <p:xfrm>
            <a:off x="19780109" y="32474948"/>
            <a:ext cx="11475406" cy="74171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9" name="TextBox 38"/>
            <p:cNvSpPr txBox="1"/>
            <p:nvPr/>
          </p:nvSpPr>
          <p:spPr>
            <a:xfrm>
              <a:off x="27935709" y="35392932"/>
              <a:ext cx="359001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DMSO</a:t>
              </a:r>
            </a:p>
            <a:p>
              <a:r>
                <a:rPr lang="en-US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U-73122 (µM)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905002" y="3430994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48283" y="26992400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853620" y="46294098"/>
            <a:ext cx="337508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Figure S2. FGF2 signaling and viral spreading in HFAs.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(A) Automated high-content immunofluorescence imaging (20X) of mock 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and ZIKV-infected (PRVABC-59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MOI=0.3)) HFAs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treated with 12.5 µg/mL of recombinant FGF2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or 2.5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of FGF receptor inhibitor BGJ398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 ZIKV-infected cells were identified using a mouse monoclonal antibody to E protein. Nuclei were stained with DAPI. Bars = 100 µm. (B) ZIKV-infected HFAs (MOI=0.3) were treated with or without inhibitors of (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PI3K/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(LY294002) and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PLCγ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(U-73122) for 2 days at the indicated concentrations.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Cellular ATP levels in HFAs were determined two days after drug treatment using the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CellTiter-Glo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assay kit. Values are expressed as the mean of three independent experiments. Error bars represent standard error of the mean.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752691" y="38155685"/>
            <a:ext cx="12449519" cy="7658140"/>
            <a:chOff x="19752691" y="38155685"/>
            <a:chExt cx="12449519" cy="7658140"/>
          </a:xfrm>
        </p:grpSpPr>
        <p:graphicFrame>
          <p:nvGraphicFramePr>
            <p:cNvPr id="34" name="Chart 3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77701475"/>
                </p:ext>
              </p:extLst>
            </p:nvPr>
          </p:nvGraphicFramePr>
          <p:xfrm>
            <a:off x="19752691" y="38155685"/>
            <a:ext cx="12449519" cy="7658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cxnSp>
          <p:nvCxnSpPr>
            <p:cNvPr id="45" name="Straight Connector 44"/>
            <p:cNvCxnSpPr/>
            <p:nvPr/>
          </p:nvCxnSpPr>
          <p:spPr>
            <a:xfrm>
              <a:off x="25317854" y="45067356"/>
              <a:ext cx="6734271" cy="1497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271400" y="37791762"/>
            <a:ext cx="12263334" cy="8191201"/>
            <a:chOff x="4271400" y="37791762"/>
            <a:chExt cx="12263334" cy="8191201"/>
          </a:xfrm>
        </p:grpSpPr>
        <p:graphicFrame>
          <p:nvGraphicFramePr>
            <p:cNvPr id="35" name="Chart 3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5712264"/>
                </p:ext>
              </p:extLst>
            </p:nvPr>
          </p:nvGraphicFramePr>
          <p:xfrm>
            <a:off x="4271400" y="37791762"/>
            <a:ext cx="12263334" cy="819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cxnSp>
          <p:nvCxnSpPr>
            <p:cNvPr id="46" name="Straight Connector 45"/>
            <p:cNvCxnSpPr/>
            <p:nvPr/>
          </p:nvCxnSpPr>
          <p:spPr>
            <a:xfrm>
              <a:off x="9775682" y="45298817"/>
              <a:ext cx="6587266" cy="12109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97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F57DF601-9642-4CBF-962B-3ADFE597608E}"/>
              </a:ext>
            </a:extLst>
          </p:cNvPr>
          <p:cNvGrpSpPr/>
          <p:nvPr/>
        </p:nvGrpSpPr>
        <p:grpSpPr>
          <a:xfrm>
            <a:off x="3289882" y="34012219"/>
            <a:ext cx="14503718" cy="10133395"/>
            <a:chOff x="3257104" y="4348474"/>
            <a:chExt cx="15643004" cy="13023921"/>
          </a:xfrm>
        </p:grpSpPr>
        <p:graphicFrame>
          <p:nvGraphicFramePr>
            <p:cNvPr id="47" name="Chart 46">
              <a:extLst>
                <a:ext uri="{FF2B5EF4-FFF2-40B4-BE49-F238E27FC236}">
                  <a16:creationId xmlns="" xmlns:a16="http://schemas.microsoft.com/office/drawing/2014/main" id="{6AA95D5B-2234-4DAB-98A3-D2118873341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00398517"/>
                </p:ext>
              </p:extLst>
            </p:nvPr>
          </p:nvGraphicFramePr>
          <p:xfrm>
            <a:off x="3257104" y="4348474"/>
            <a:ext cx="15643004" cy="130239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7ECC6CF-06D0-4FB5-9323-72256F73959D}"/>
                </a:ext>
              </a:extLst>
            </p:cNvPr>
            <p:cNvSpPr txBox="1"/>
            <p:nvPr/>
          </p:nvSpPr>
          <p:spPr>
            <a:xfrm>
              <a:off x="7972625" y="11484267"/>
              <a:ext cx="1355970" cy="846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05002" y="1652629"/>
            <a:ext cx="8946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2" y="3349954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535943" y="3349953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002" y="3349954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76626" y="14377565"/>
            <a:ext cx="611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88343" y="25141675"/>
            <a:ext cx="588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956662"/>
              </p:ext>
            </p:extLst>
          </p:nvPr>
        </p:nvGraphicFramePr>
        <p:xfrm>
          <a:off x="21312790" y="15393228"/>
          <a:ext cx="10440000" cy="90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250002" y="4747340"/>
            <a:ext cx="10440000" cy="9178216"/>
            <a:chOff x="3971109" y="24404098"/>
            <a:chExt cx="11438466" cy="9966714"/>
          </a:xfrm>
        </p:grpSpPr>
        <p:graphicFrame>
          <p:nvGraphicFramePr>
            <p:cNvPr id="28" name="Chart 27"/>
            <p:cNvGraphicFramePr>
              <a:graphicFrameLocks/>
            </p:cNvGraphicFramePr>
            <p:nvPr>
              <p:extLst/>
            </p:nvPr>
          </p:nvGraphicFramePr>
          <p:xfrm>
            <a:off x="3971109" y="24404098"/>
            <a:ext cx="11438466" cy="89949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30" name="Straight Connector 29"/>
            <p:cNvCxnSpPr/>
            <p:nvPr/>
          </p:nvCxnSpPr>
          <p:spPr>
            <a:xfrm>
              <a:off x="9274181" y="33420601"/>
              <a:ext cx="5957798" cy="30703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290804" y="33602112"/>
              <a:ext cx="3924550" cy="768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PD98059 (µM)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67222" y="24772897"/>
            <a:ext cx="14651889" cy="9495387"/>
            <a:chOff x="4247466" y="36359030"/>
            <a:chExt cx="14949402" cy="11408814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5734179"/>
                </p:ext>
              </p:extLst>
            </p:nvPr>
          </p:nvGraphicFramePr>
          <p:xfrm>
            <a:off x="4247466" y="36359030"/>
            <a:ext cx="14949402" cy="114088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8441878" y="40566883"/>
              <a:ext cx="1355970" cy="17543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**</a:t>
              </a:r>
            </a:p>
            <a:p>
              <a:pPr algn="ctr"/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24426" y="40276736"/>
              <a:ext cx="1355970" cy="846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005957" y="39334491"/>
              <a:ext cx="1355970" cy="846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832911" y="42422176"/>
              <a:ext cx="1355970" cy="846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11510" y="15253081"/>
            <a:ext cx="14782090" cy="9002857"/>
            <a:chOff x="3753853" y="22672203"/>
            <a:chExt cx="14406922" cy="9356963"/>
          </a:xfrm>
        </p:grpSpPr>
        <p:grpSp>
          <p:nvGrpSpPr>
            <p:cNvPr id="8" name="Group 7"/>
            <p:cNvGrpSpPr/>
            <p:nvPr/>
          </p:nvGrpSpPr>
          <p:grpSpPr>
            <a:xfrm>
              <a:off x="3753853" y="22672203"/>
              <a:ext cx="14406922" cy="9356963"/>
              <a:chOff x="3753853" y="22672203"/>
              <a:chExt cx="14406922" cy="9356963"/>
            </a:xfrm>
          </p:grpSpPr>
          <p:graphicFrame>
            <p:nvGraphicFramePr>
              <p:cNvPr id="37" name="Chart 36"/>
              <p:cNvGraphicFramePr>
                <a:graphicFrameLocks/>
              </p:cNvGraphicFramePr>
              <p:nvPr>
                <p:extLst/>
              </p:nvPr>
            </p:nvGraphicFramePr>
            <p:xfrm>
              <a:off x="3753853" y="22672203"/>
              <a:ext cx="14406922" cy="93393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5" name="Rectangle 4"/>
              <p:cNvSpPr/>
              <p:nvPr/>
            </p:nvSpPr>
            <p:spPr>
              <a:xfrm>
                <a:off x="14868226" y="27747138"/>
                <a:ext cx="723896" cy="1535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flipH="1">
                <a:off x="7123872" y="30839184"/>
                <a:ext cx="3823246" cy="10374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031736" y="30585551"/>
                <a:ext cx="11811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0.02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2288650" y="30585551"/>
                <a:ext cx="11811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380563" y="31293437"/>
                <a:ext cx="3704262" cy="735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Poly(I:C) 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(µg)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3142410" y="23342268"/>
              <a:ext cx="1355970" cy="258532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***</a:t>
              </a:r>
            </a:p>
            <a:p>
              <a:pPr algn="ctr"/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983074" y="4747339"/>
            <a:ext cx="10769716" cy="9251939"/>
            <a:chOff x="21312790" y="6737685"/>
            <a:chExt cx="12317375" cy="9595714"/>
          </a:xfrm>
        </p:grpSpPr>
        <p:graphicFrame>
          <p:nvGraphicFramePr>
            <p:cNvPr id="42" name="Chart 4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7174680"/>
                </p:ext>
              </p:extLst>
            </p:nvPr>
          </p:nvGraphicFramePr>
          <p:xfrm>
            <a:off x="21312790" y="6737685"/>
            <a:ext cx="12317375" cy="95957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43" name="Straight Connector 42"/>
            <p:cNvCxnSpPr/>
            <p:nvPr/>
          </p:nvCxnSpPr>
          <p:spPr>
            <a:xfrm>
              <a:off x="26933241" y="15544198"/>
              <a:ext cx="6490485" cy="1128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59CA46F-92F9-412F-A72F-D5827F56992E}"/>
              </a:ext>
            </a:extLst>
          </p:cNvPr>
          <p:cNvSpPr txBox="1"/>
          <p:nvPr/>
        </p:nvSpPr>
        <p:spPr>
          <a:xfrm>
            <a:off x="1956521" y="34869339"/>
            <a:ext cx="782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942336" y="3731676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3107" y="25461202"/>
            <a:ext cx="884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19777" y="14745251"/>
            <a:ext cx="824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956520" y="44202019"/>
            <a:ext cx="3355268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Figure S3. Effect of FGF2 signaling inhibition,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poly(I:C)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transfection and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IFN-</a:t>
            </a:r>
            <a:r>
              <a:rPr lang="el-G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treatment on HFAs viability and expression of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ISGs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HFAs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were treated with PD98059 or DMSO for two days (A) or treated with neutralizing mouse anti-FGF2 antibody or an isotype-matched mouse IgG for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followed by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poly(I:C)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after which cellular ATP levels (B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were measured using the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CellTiter-Glo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assay kit.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Total RNA was extracted from HFAs pre-treated with neutralizing mouse anti-FGF2 antibody or an isotype-matched mouse IgG for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followed by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poly(I:C)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transfection for 12 hr. Relative levels of IFN-α mRNA were quantitated by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qRT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-PCR.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HFAs were treated with DMSO alone or the MEK inhibitor PD98059 (50 µM) for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and then transfected with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poly(I:C)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for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after which cellular ATP levels were measured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or levels of ISG transcripts were determined by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qRT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-PCR (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 (C) Expression of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ISG mRNA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qRT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-PCR was measured after pre-treatment of HFAs with FGF receptor inhibitor BGJ398 (2.5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or DMSO for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followed by IFN-α (25 U/mL) treatment for 4 hr. (D) ISGs expression was determined in HFAs by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qRT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-PCR after pre-treatment with PD98059 (50 µM) or DMSO for 24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followed by IFN-α (25 U/mL) treatment for 12 hr. Values are expressed as the mean of three independent experiments. Error bars represent standard error of the mean. *P&lt;0.05, **P&lt;0.01, ***P&lt;0.001 (Student’s t-test).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535943" y="26105457"/>
            <a:ext cx="16030236" cy="8368898"/>
            <a:chOff x="33323876" y="26289690"/>
            <a:chExt cx="11392310" cy="8139392"/>
          </a:xfrm>
        </p:grpSpPr>
        <p:graphicFrame>
          <p:nvGraphicFramePr>
            <p:cNvPr id="51" name="Chart 5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79305730"/>
                </p:ext>
              </p:extLst>
            </p:nvPr>
          </p:nvGraphicFramePr>
          <p:xfrm>
            <a:off x="33323876" y="26289690"/>
            <a:ext cx="11392310" cy="81393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52" name="TextBox 51"/>
            <p:cNvSpPr txBox="1"/>
            <p:nvPr/>
          </p:nvSpPr>
          <p:spPr>
            <a:xfrm>
              <a:off x="37321255" y="27129844"/>
              <a:ext cx="1175047" cy="7854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3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904" y="5303481"/>
            <a:ext cx="14549120" cy="1091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48" y="19646538"/>
            <a:ext cx="14386560" cy="10789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48" y="5303481"/>
            <a:ext cx="14462760" cy="108470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2" y="1652629"/>
            <a:ext cx="9159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2" y="3428327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79783" y="3428326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2" y="17924439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79783" y="17924438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095649"/>
              </p:ext>
            </p:extLst>
          </p:nvPr>
        </p:nvGraphicFramePr>
        <p:xfrm>
          <a:off x="20432083" y="22205986"/>
          <a:ext cx="13832761" cy="888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1752600" y="31911480"/>
            <a:ext cx="339280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Figure S4. BGJ398 does not induce cytotoxicity in human fetal brain explants.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Representative bright field microcopy imaging (10X) showing mock-infected neural explant after 96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 culture. H&amp;E stained tissue sections (X20) of (B) DMSO- and (C) BGJ398-treated explants did not reveal gross histopathological abnormalities. Bars = 200 µM. (D) LDH enzyme was measured in explant culture media supernatants after 96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of DMSO- or 10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BGJ398-treatment. </a:t>
            </a:r>
          </a:p>
        </p:txBody>
      </p:sp>
    </p:spTree>
    <p:extLst>
      <p:ext uri="{BB962C8B-B14F-4D97-AF65-F5344CB8AC3E}">
        <p14:creationId xmlns:p14="http://schemas.microsoft.com/office/powerpoint/2010/main" val="5923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5002" y="1652629"/>
            <a:ext cx="9159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Figure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9246" y="3193549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29631" y="3453278"/>
            <a:ext cx="145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4572" y="3453278"/>
            <a:ext cx="1875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ZIKV 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564597" y="3453278"/>
            <a:ext cx="439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+   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ZIKV 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7" b="50024"/>
          <a:stretch/>
        </p:blipFill>
        <p:spPr>
          <a:xfrm>
            <a:off x="13878224" y="4209212"/>
            <a:ext cx="9804716" cy="9758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19" b="50151"/>
          <a:stretch/>
        </p:blipFill>
        <p:spPr>
          <a:xfrm>
            <a:off x="3065642" y="4209212"/>
            <a:ext cx="9798468" cy="9733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06" r="50062"/>
          <a:stretch/>
        </p:blipFill>
        <p:spPr>
          <a:xfrm>
            <a:off x="24811131" y="4209212"/>
            <a:ext cx="9751018" cy="9801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1" b="49965"/>
          <a:stretch/>
        </p:blipFill>
        <p:spPr>
          <a:xfrm>
            <a:off x="13690018" y="15305158"/>
            <a:ext cx="9780504" cy="9769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23" r="49938"/>
          <a:stretch/>
        </p:blipFill>
        <p:spPr>
          <a:xfrm>
            <a:off x="24677914" y="15305158"/>
            <a:ext cx="9775232" cy="9797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73" b="49968"/>
          <a:stretch/>
        </p:blipFill>
        <p:spPr>
          <a:xfrm>
            <a:off x="2935705" y="15305158"/>
            <a:ext cx="9729204" cy="976937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10769" y="14289495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84893" y="14664638"/>
            <a:ext cx="145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276700" y="14664638"/>
            <a:ext cx="1875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ZIKV 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453612" y="14664638"/>
            <a:ext cx="4277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+   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ZIKV E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5978" y="25424186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55234" y="36603726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95636" y="25823203"/>
            <a:ext cx="2548561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TUNEL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54966" y="25823202"/>
            <a:ext cx="145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39778" y="37036362"/>
            <a:ext cx="145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98906" y="25845305"/>
            <a:ext cx="4328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+ 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TUNEL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208944" y="37012258"/>
            <a:ext cx="426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+ 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TUNEL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48" b="49859"/>
          <a:stretch/>
        </p:blipFill>
        <p:spPr>
          <a:xfrm>
            <a:off x="2813814" y="26490649"/>
            <a:ext cx="9831858" cy="97906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30" b="49993"/>
          <a:stretch/>
        </p:blipFill>
        <p:spPr>
          <a:xfrm>
            <a:off x="13694961" y="26516815"/>
            <a:ext cx="9776794" cy="97644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953" r="49790"/>
          <a:stretch/>
        </p:blipFill>
        <p:spPr>
          <a:xfrm>
            <a:off x="24665424" y="26571389"/>
            <a:ext cx="9804130" cy="97722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58" b="50109"/>
          <a:stretch/>
        </p:blipFill>
        <p:spPr>
          <a:xfrm>
            <a:off x="13784086" y="37744248"/>
            <a:ext cx="9771326" cy="974184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2" b="50001"/>
          <a:stretch/>
        </p:blipFill>
        <p:spPr>
          <a:xfrm>
            <a:off x="2829876" y="37667316"/>
            <a:ext cx="9784214" cy="97629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23" r="49987"/>
          <a:stretch/>
        </p:blipFill>
        <p:spPr>
          <a:xfrm>
            <a:off x="24523304" y="37686521"/>
            <a:ext cx="9765664" cy="9797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413316" y="8143557"/>
            <a:ext cx="2125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051654" y="19982074"/>
            <a:ext cx="247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BGJ398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1394762" y="31103548"/>
            <a:ext cx="1876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1005015" y="42261226"/>
            <a:ext cx="2421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BGJ398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862324" y="37039955"/>
            <a:ext cx="2548561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TUNEL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5002" y="47930572"/>
            <a:ext cx="334517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S5. BGJ398 reduces ZIKV spread and virus-induced apoptosis in human fetal brain explants.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confocal imaging (20X) of neural tissue 2-days post-infection (with PRVABC-59 ZIKV) and treatment with BGJ398 (10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or DMSO. (A and B) ZIKV envelope protein was detected using the mouse anti-E 4G2 antibody. (C and D) Apoptotic cells were detected using an 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TUNEL assay. Nuclei were stained with DAPI. </a:t>
            </a:r>
          </a:p>
        </p:txBody>
      </p:sp>
    </p:spTree>
    <p:extLst>
      <p:ext uri="{BB962C8B-B14F-4D97-AF65-F5344CB8AC3E}">
        <p14:creationId xmlns:p14="http://schemas.microsoft.com/office/powerpoint/2010/main" val="3163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4346" y="2702140"/>
            <a:ext cx="3355865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Table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Sheet 1.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Description of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RNAseq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libraries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acutely infected HFAs. Description of samples, the number of reads obtained for each sample and the number of reads that aligned to the human genome are indicated.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Sheet 2.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Differentially expressed genes as detected by the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Kallisto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/Sleuth pipeline in the acutely infected HFAs.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Kallisto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was run with default parameters. During Sleuth analysis, two factors were defined, one for donor (including donors 1, 2 and 3) and another one for infection condition (Zika and mock), and the following design was defined for analysis: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sleuth_prep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(s2c, ~ condition + patient,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target_mapping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= t2g). Results with a FDR &lt; 0.05 and a fold-change &gt; 2 were considered differentially expressed, and finally were annotated with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BioMart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Upregulated genes are in black font and downregulated are in blue font.</a:t>
            </a:r>
          </a:p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19350</TotalTime>
  <Words>1267</Words>
  <Application>Microsoft Office PowerPoint</Application>
  <PresentationFormat>Custom</PresentationFormat>
  <Paragraphs>119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Shangmei</dc:creator>
  <cp:lastModifiedBy>dlimonta</cp:lastModifiedBy>
  <cp:revision>905</cp:revision>
  <cp:lastPrinted>2017-12-22T21:19:33Z</cp:lastPrinted>
  <dcterms:created xsi:type="dcterms:W3CDTF">2016-09-22T00:29:35Z</dcterms:created>
  <dcterms:modified xsi:type="dcterms:W3CDTF">2019-02-05T01:07:39Z</dcterms:modified>
</cp:coreProperties>
</file>