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4" r:id="rId3"/>
    <p:sldId id="285" r:id="rId4"/>
    <p:sldId id="262" r:id="rId5"/>
    <p:sldId id="268" r:id="rId6"/>
    <p:sldId id="279" r:id="rId7"/>
    <p:sldId id="281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es17\Dropbox\Sepsis_Dropbox PRIVATE\Neonates\figs\SpainNeo_viol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26" y="235118"/>
            <a:ext cx="3203387" cy="31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es17\Dropbox\Sepsis_Dropbox PRIVATE\Neonates\figs\GSE25504COCO_viol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16" y="264300"/>
            <a:ext cx="32051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8759" y="79634"/>
            <a:ext cx="3470215" cy="3605917"/>
            <a:chOff x="968759" y="79634"/>
            <a:chExt cx="3470215" cy="3605917"/>
          </a:xfrm>
        </p:grpSpPr>
        <p:sp>
          <p:nvSpPr>
            <p:cNvPr id="6" name="TextBox 5"/>
            <p:cNvSpPr txBox="1"/>
            <p:nvPr/>
          </p:nvSpPr>
          <p:spPr>
            <a:xfrm>
              <a:off x="968759" y="7963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1258" y="7963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8759" y="331621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48200" y="38862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Supplemental Figure 1. Violin plots of the SMS distribution across all patients for each cohort. </a:t>
            </a:r>
            <a:endParaRPr lang="en-US" dirty="0"/>
          </a:p>
        </p:txBody>
      </p:sp>
      <p:pic>
        <p:nvPicPr>
          <p:cNvPr id="1030" name="Picture 6" descr="C:\Users\tes17\Dropbox\Sepsis_Dropbox PRIVATE\Neonates\figs\GSE69686_violi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56" y="3500885"/>
            <a:ext cx="3584940" cy="29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/>
          <a:stretch/>
        </p:blipFill>
        <p:spPr bwMode="auto">
          <a:xfrm>
            <a:off x="210761" y="1071678"/>
            <a:ext cx="4515910" cy="39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14979"/>
          <a:stretch/>
        </p:blipFill>
        <p:spPr bwMode="auto">
          <a:xfrm>
            <a:off x="4830141" y="1069239"/>
            <a:ext cx="4180701" cy="398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3554" y="5257800"/>
            <a:ext cx="8184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Supplemental Figure 2. The SMS shows no substantial differences depending on culture status of a carefully-defined sepsis cohort, nor on time since birth. Note that group size drop substantially in the split cohorts. Controls are time-matched (early with early, late with late), and are identical in comparisons of culture status.</a:t>
            </a:r>
            <a:r>
              <a:rPr lang="en-US" dirty="0"/>
              <a:t> Thus, the same controls are counted twice in their respective comparison groups.</a:t>
            </a:r>
          </a:p>
        </p:txBody>
      </p:sp>
    </p:spTree>
    <p:extLst>
      <p:ext uri="{BB962C8B-B14F-4D97-AF65-F5344CB8AC3E}">
        <p14:creationId xmlns:p14="http://schemas.microsoft.com/office/powerpoint/2010/main" val="12631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51029"/>
              </p:ext>
            </p:extLst>
          </p:nvPr>
        </p:nvGraphicFramePr>
        <p:xfrm>
          <a:off x="1219200" y="152400"/>
          <a:ext cx="6553199" cy="5641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/>
                <a:gridCol w="377464"/>
                <a:gridCol w="91925"/>
                <a:gridCol w="1287942"/>
                <a:gridCol w="91925"/>
                <a:gridCol w="665344"/>
                <a:gridCol w="407026"/>
                <a:gridCol w="1236424"/>
                <a:gridCol w="91925"/>
                <a:gridCol w="1236424"/>
              </a:tblGrid>
              <a:tr h="91101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Two different methods for estimating optimal test characteristics (one optimized for sensitivity, the other (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Youden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jointly optimized for sensitivity and specificity):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101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 at sensitivity = 95%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 at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Youden</a:t>
                      </a: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optima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03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sensitivity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specificity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Sensitivity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specificity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 et al.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N=94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0.959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0.356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0.837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0.933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Wynn et al.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N=84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0.946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0.717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0.865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0.870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Cernada et al.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N=36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0.941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0.737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0.737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7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mean: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0.949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0.603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0.847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101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866">
                <a:tc gridSpan="10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B: Evaluation of test characteristics at the mean outcome for a sensitivity near 95%: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Sensitivity = 94.9%, Specificity = 60.3%, prevalence = 8.9%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NPV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99.2%,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PPV =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18.9%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10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true positive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true negative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test positive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844.6</a:t>
                      </a: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3616.7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4461.3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test negative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45.4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5493.3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5538.7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890.0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9110.0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10000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101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866">
                <a:tc gridSpan="10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C: Evaluation of test characteristics at the mean outcome at the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Youden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optima: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Sensitivity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90.1%, Specificity =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84.7%,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prevalence =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NPV =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98.9%,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PPV =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36.5%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10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true positive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true negative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test positive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801.9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1393.8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2195.7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test negative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88.1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7716.2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7804.3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890.0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9110.0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42" marR="37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5746659"/>
            <a:ext cx="8839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Supplemental Table 1. Point estimates of sensitivity and specificity of the SMS in the three cohorts. Two methods for choosing an optimal point are used: a minimum sensitivity (95%) and the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Youden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joint maximization. </a:t>
            </a:r>
            <a:r>
              <a:rPr lang="en-US" sz="1600" dirty="0"/>
              <a:t>In B and C, </a:t>
            </a:r>
            <a:r>
              <a:rPr lang="en-US" sz="1600" dirty="0" smtClean="0"/>
              <a:t>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 estimates for the mean performance at both points is calculated using the assumption of prevalence </a:t>
            </a:r>
            <a:r>
              <a:rPr lang="en-US" alt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of 10% in a VLBW or pre-term neonatal cohort.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147508"/>
            <a:ext cx="4953000" cy="6543786"/>
            <a:chOff x="2133599" y="152400"/>
            <a:chExt cx="4753480" cy="654378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8" t="6158"/>
            <a:stretch/>
          </p:blipFill>
          <p:spPr bwMode="auto">
            <a:xfrm>
              <a:off x="4816415" y="4419600"/>
              <a:ext cx="2062796" cy="227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8"/>
            <a:stretch/>
          </p:blipFill>
          <p:spPr bwMode="auto">
            <a:xfrm>
              <a:off x="2133599" y="4419600"/>
              <a:ext cx="2425990" cy="227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0" t="6023" b="11561"/>
            <a:stretch/>
          </p:blipFill>
          <p:spPr bwMode="auto">
            <a:xfrm>
              <a:off x="4840524" y="162928"/>
              <a:ext cx="2046555" cy="1999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4" b="11147"/>
            <a:stretch/>
          </p:blipFill>
          <p:spPr bwMode="auto">
            <a:xfrm>
              <a:off x="2133600" y="152400"/>
              <a:ext cx="2425989" cy="200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2" t="5222" b="9178"/>
            <a:stretch/>
          </p:blipFill>
          <p:spPr bwMode="auto">
            <a:xfrm>
              <a:off x="4847829" y="2258487"/>
              <a:ext cx="2039250" cy="206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5" b="9953"/>
            <a:stretch/>
          </p:blipFill>
          <p:spPr bwMode="auto">
            <a:xfrm>
              <a:off x="2133599" y="2281369"/>
              <a:ext cx="2425989" cy="2044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888610" y="1905000"/>
            <a:ext cx="2569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Supplemental Figure 3. Diagnostic performance of clinical labs from </a:t>
            </a:r>
            <a:r>
              <a:rPr lang="en-US" dirty="0" err="1" smtClean="0"/>
              <a:t>Cernada</a:t>
            </a:r>
            <a:r>
              <a:rPr lang="en-US" dirty="0" smtClean="0"/>
              <a:t> et al</a:t>
            </a:r>
            <a:r>
              <a:rPr lang="en-US" dirty="0"/>
              <a:t>. comparing controls to sepsis. Only </a:t>
            </a:r>
            <a:r>
              <a:rPr lang="en-US" dirty="0" smtClean="0"/>
              <a:t>N=36 </a:t>
            </a:r>
            <a:r>
              <a:rPr lang="en-US" dirty="0"/>
              <a:t>patients had these data 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1502" y="838200"/>
            <a:ext cx="5536439" cy="4800600"/>
            <a:chOff x="1905000" y="457200"/>
            <a:chExt cx="5536439" cy="48006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9" t="10913"/>
            <a:stretch/>
          </p:blipFill>
          <p:spPr bwMode="auto">
            <a:xfrm>
              <a:off x="5061267" y="2746075"/>
              <a:ext cx="2380172" cy="251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11"/>
            <a:stretch/>
          </p:blipFill>
          <p:spPr bwMode="auto">
            <a:xfrm>
              <a:off x="1913626" y="2743200"/>
              <a:ext cx="28194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1" t="10811" b="10811"/>
            <a:stretch/>
          </p:blipFill>
          <p:spPr bwMode="auto">
            <a:xfrm>
              <a:off x="5041858" y="457200"/>
              <a:ext cx="2399581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11" b="10811"/>
            <a:stretch/>
          </p:blipFill>
          <p:spPr bwMode="auto">
            <a:xfrm>
              <a:off x="1905000" y="457200"/>
              <a:ext cx="28194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155806" y="2466796"/>
            <a:ext cx="2569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Supplemental Figure 4. Diagnostic performance of clinical labs from Smith et al. comparing controls to sepsis. Only N=68 patients had these data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40" y="90613"/>
            <a:ext cx="2306420" cy="205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90458"/>
            <a:ext cx="2588223" cy="204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83" y="2286000"/>
            <a:ext cx="2292204" cy="20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0"/>
            <a:ext cx="2581586" cy="205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21" y="4480788"/>
            <a:ext cx="2313178" cy="223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4473073"/>
            <a:ext cx="2581586" cy="223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04908" y="78180"/>
            <a:ext cx="4005078" cy="4667306"/>
            <a:chOff x="2438400" y="76201"/>
            <a:chExt cx="4005078" cy="4667306"/>
          </a:xfrm>
        </p:grpSpPr>
        <p:sp>
          <p:nvSpPr>
            <p:cNvPr id="10" name="TextBox 9"/>
            <p:cNvSpPr txBox="1"/>
            <p:nvPr/>
          </p:nvSpPr>
          <p:spPr>
            <a:xfrm>
              <a:off x="2438400" y="76201"/>
              <a:ext cx="1504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WBC&gt;15 or WBC&lt;3k (binary)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8528" y="76201"/>
              <a:ext cx="150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WBC (raw)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5313" y="2247313"/>
              <a:ext cx="150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ANC (raw)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8400" y="4427635"/>
              <a:ext cx="150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CRP&gt;10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8400" y="2247313"/>
              <a:ext cx="150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ANC&gt;1500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8528" y="4435730"/>
              <a:ext cx="1504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CRP (raw)</a:t>
              </a:r>
              <a:endParaRPr lang="en-US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6000" y="19812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Supplemental Figure 5. Diagnostic performance of clinical labs from Wynn et al. in each of the four subgroups (early vs. late onset, clinical vs. culture-positive sepsis). N for each subgroup is listed in the legend of each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69675"/>
              </p:ext>
            </p:extLst>
          </p:nvPr>
        </p:nvGraphicFramePr>
        <p:xfrm>
          <a:off x="381000" y="228600"/>
          <a:ext cx="8381998" cy="5783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/>
                <a:gridCol w="586495"/>
                <a:gridCol w="586495"/>
                <a:gridCol w="586495"/>
                <a:gridCol w="1024471"/>
                <a:gridCol w="686142"/>
                <a:gridCol w="1127172"/>
                <a:gridCol w="586495"/>
                <a:gridCol w="586495"/>
                <a:gridCol w="586495"/>
                <a:gridCol w="907235"/>
              </a:tblGrid>
              <a:tr h="1736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Cernada</a:t>
                      </a:r>
                      <a:r>
                        <a:rPr lang="en-US" sz="1400" b="1" u="none" strike="noStrike" dirty="0">
                          <a:effectLst/>
                        </a:rPr>
                        <a:t> et al. Cohort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</a:tr>
              <a:tr h="17368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Initial model: binary labs alone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Initial model: continuous (raw) labs alone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68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Updated model: binary labs + SMS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Updated model: continuous (raw)  + SMS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Outcome: absent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Outcome: absent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       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Initial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[0,0.01)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[0.01,0.15)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Outcome: present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Outcome: present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      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Initial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[0,0.01)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[0.01,0.15)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[0.15,1]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Combined Data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Combined Data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      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48" marR="6048" marT="60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Initial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[0,0.01)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[0.01,0.15)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[0.15,1]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ctr"/>
                </a:tc>
              </a:tr>
              <a:tr h="17368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_________________________________________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_________________________________________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</a:tr>
              <a:tr h="173688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 NRI(Categorical) [95% CI]: 0.3636 [ 0.0794 - 0.6479 ] ; p-value: 0.01217 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 NRI(Categorical) [95% CI]: 0.3636 [ 0.0794 - 0.6479 ] ; p-value: 0.01217 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688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 NRI(Continuous) [95% CI]: 1.4652 [ 0.9684 - 1.962 ] ; p-value: 0 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 NRI(Continuous) [95% CI]: 1.2299 [ 0.6794 - 1.7805 ] ; p-value: 1e-05 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60198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Supplemental Table 2. </a:t>
            </a:r>
            <a:r>
              <a:rPr lang="en-US" dirty="0" err="1" smtClean="0"/>
              <a:t>Cernada</a:t>
            </a:r>
            <a:r>
              <a:rPr lang="en-US" dirty="0" smtClean="0"/>
              <a:t> et al. net reclassification of labs alone vs. labs plus SMS, testing either binary or continuous lab values.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037053"/>
              </p:ext>
            </p:extLst>
          </p:nvPr>
        </p:nvGraphicFramePr>
        <p:xfrm>
          <a:off x="381000" y="228601"/>
          <a:ext cx="8382001" cy="5509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912"/>
                <a:gridCol w="596938"/>
                <a:gridCol w="596938"/>
                <a:gridCol w="596938"/>
                <a:gridCol w="882971"/>
                <a:gridCol w="596938"/>
                <a:gridCol w="1147239"/>
                <a:gridCol w="596938"/>
                <a:gridCol w="596938"/>
                <a:gridCol w="596938"/>
                <a:gridCol w="1035313"/>
              </a:tblGrid>
              <a:tr h="2125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Smith et al. Cohort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2125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Initial model: binary labs alone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Initial model: continuous (raw) labs alone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52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Updated model: binary labs + SMS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Updated model: continuous (raw)  + SMS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 Outcome: absent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Outcome: absent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[0,0.01)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Outcome: present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Outcome: present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Initial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[0,0.01)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Combined Data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 Combined Data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59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_________________________________________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_________________________________________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</a:tr>
              <a:tr h="168298">
                <a:tc gridSpan="6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 NRI(Categorical) [95% CI]: 0.1292 [ -0.0325 - 0.2908 ] ; p-value: 0.11726 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 NRI(Categorical) [95% CI]: 0.3 [ 0.0992 - 0.5008 ] ; p-value: 0.00341 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98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 NRI(Continuous) [95% CI]: 1.225 [ 0.8106 - 1.6394 ] ; p-value: 0 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 NRI(Continuous) [95% CI]: 0.7083 [ 0.2386 - 1.178 ] ; p-value: 0.00312 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0524" y="5867400"/>
            <a:ext cx="8296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Supplemental Table 3. Smith </a:t>
            </a:r>
            <a:r>
              <a:rPr lang="en-US" dirty="0"/>
              <a:t>et al. net reclassification of labs alone vs. labs plus SMS, testing either binary or continuous lab values.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285478"/>
              </p:ext>
            </p:extLst>
          </p:nvPr>
        </p:nvGraphicFramePr>
        <p:xfrm>
          <a:off x="371475" y="112380"/>
          <a:ext cx="8534401" cy="5478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947"/>
                <a:gridCol w="580860"/>
                <a:gridCol w="580860"/>
                <a:gridCol w="580860"/>
                <a:gridCol w="968099"/>
                <a:gridCol w="446597"/>
                <a:gridCol w="1344386"/>
                <a:gridCol w="580860"/>
                <a:gridCol w="580860"/>
                <a:gridCol w="580860"/>
                <a:gridCol w="1101212"/>
              </a:tblGrid>
              <a:tr h="2234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Wynn et al. Cohort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</a:tr>
              <a:tr h="2234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Initial model: binary labs alone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Initial model: continuous (raw) labs alone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49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Updated model: binary labs + SMS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Updated model: continuous (raw)  + SMS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48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Outcome: absent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Outcome: absent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      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Initial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70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62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Outcome: present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Outcome: present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      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 Updated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% reclassified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[0.01,0.15)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Combined Data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 Combined Data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      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      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Updated Model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Initial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[0,0.01)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[0.15,1]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% reclassified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[0,0.01)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[0.01,0.15)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73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9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[0.15,1]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[0.15,1]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ctr"/>
                </a:tc>
              </a:tr>
              <a:tr h="16148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 _________________________________________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 _________________________________________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</a:tr>
              <a:tr h="161483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 NRI(Categorical) [95% CI]: 0.6904 [ 0.5501 - 0.8306 ] ; p-value: 0 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 NRI(Categorical) [95% CI]: 0.668 [ 0.4803 - 0.8558 ] ; p-value: 0 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483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 NRI(Continuous) [95% CI]: 1.2632 [ 0.9264 - 1.6001 ] ; p-value: 0 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 NRI(Continuous) [95% CI]: 0.8637 [ 0.5033 - 1.2241 ] ; p-value: 0 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6" marR="6346" marT="63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5747266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Supplemental Table 4. Wynn </a:t>
            </a:r>
            <a:r>
              <a:rPr lang="en-US" dirty="0"/>
              <a:t>et al. net reclassification of labs alone vs. labs plus SMS, testing either binary or continuous lab values.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1619</Words>
  <Application>Microsoft Office PowerPoint</Application>
  <PresentationFormat>On-screen Show (4:3)</PresentationFormat>
  <Paragraphs>533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the 11-gene Sepsis MetaScore in neonatal sepsis</dc:title>
  <dc:creator>Sweeney</dc:creator>
  <cp:lastModifiedBy>Tim Sweeney</cp:lastModifiedBy>
  <cp:revision>50</cp:revision>
  <dcterms:created xsi:type="dcterms:W3CDTF">2006-08-16T00:00:00Z</dcterms:created>
  <dcterms:modified xsi:type="dcterms:W3CDTF">2016-12-06T17:28:27Z</dcterms:modified>
</cp:coreProperties>
</file>