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</p:sldMasterIdLst>
  <p:notesMasterIdLst>
    <p:notesMasterId r:id="rId25"/>
  </p:notesMasterIdLst>
  <p:sldIdLst>
    <p:sldId id="312" r:id="rId5"/>
    <p:sldId id="370" r:id="rId6"/>
    <p:sldId id="380" r:id="rId7"/>
    <p:sldId id="371" r:id="rId8"/>
    <p:sldId id="308" r:id="rId9"/>
    <p:sldId id="335" r:id="rId10"/>
    <p:sldId id="310" r:id="rId11"/>
    <p:sldId id="375" r:id="rId12"/>
    <p:sldId id="346" r:id="rId13"/>
    <p:sldId id="360" r:id="rId14"/>
    <p:sldId id="359" r:id="rId15"/>
    <p:sldId id="376" r:id="rId16"/>
    <p:sldId id="328" r:id="rId17"/>
    <p:sldId id="368" r:id="rId18"/>
    <p:sldId id="314" r:id="rId19"/>
    <p:sldId id="356" r:id="rId20"/>
    <p:sldId id="377" r:id="rId21"/>
    <p:sldId id="365" r:id="rId22"/>
    <p:sldId id="381" r:id="rId23"/>
    <p:sldId id="379" r:id="rId24"/>
  </p:sldIdLst>
  <p:sldSz cx="6858000" cy="9144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86" autoAdjust="0"/>
    <p:restoredTop sz="93714" autoAdjust="0"/>
  </p:normalViewPr>
  <p:slideViewPr>
    <p:cSldViewPr snapToGrid="0">
      <p:cViewPr>
        <p:scale>
          <a:sx n="80" d="100"/>
          <a:sy n="80" d="100"/>
        </p:scale>
        <p:origin x="-546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78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F20A18D-5977-4531-9107-0C7FF11AD467}" type="datetimeFigureOut">
              <a:rPr lang="en-US" smtClean="0"/>
              <a:t>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97100" y="696913"/>
            <a:ext cx="2616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3715B23-8B9C-4416-B9D5-AD18D99BE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87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8A6CB-9591-499F-8186-2ECCADAF5D0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02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083015-9D68-4A2C-8DCB-7C01816162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00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DBD571-F823-4743-BA34-C47BAF5599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57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067089-BC55-487E-9D89-CEAB330AEA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92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36A4ED-DCC4-4EC9-9865-B981A975C56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14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60C1EC-4122-4A06-BC2D-7C0ED7AE2E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7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66AEBC-B13F-4C9C-8E2A-4EE265012F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35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CA782-DABE-4467-A610-8A4BA85D26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C01C1-B233-43C9-866A-6201C7F0E2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55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165F49-66F2-4B81-83CF-2F6AC4E815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46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C0D4CF-BF7C-49BD-BCBC-12F2D28CF4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29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FE96-0D47-4B83-A927-511DBB0D3B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DF2-3590-44C3-9422-BE8FA8393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74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FE96-0D47-4B83-A927-511DBB0D3B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DF2-3590-44C3-9422-BE8FA8393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61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FE96-0D47-4B83-A927-511DBB0D3B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DF2-3590-44C3-9422-BE8FA8393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09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FE96-0D47-4B83-A927-511DBB0D3B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DF2-3590-44C3-9422-BE8FA8393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50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FE96-0D47-4B83-A927-511DBB0D3B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DF2-3590-44C3-9422-BE8FA8393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04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FE96-0D47-4B83-A927-511DBB0D3B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DF2-3590-44C3-9422-BE8FA8393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49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FE96-0D47-4B83-A927-511DBB0D3B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DF2-3590-44C3-9422-BE8FA8393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67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FE96-0D47-4B83-A927-511DBB0D3B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DF2-3590-44C3-9422-BE8FA8393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453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FE96-0D47-4B83-A927-511DBB0D3B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DF2-3590-44C3-9422-BE8FA8393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121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FE96-0D47-4B83-A927-511DBB0D3B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DF2-3590-44C3-9422-BE8FA8393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99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FE96-0D47-4B83-A927-511DBB0D3B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3DF2-3590-44C3-9422-BE8FA8393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59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57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35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80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695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03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16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88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18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87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19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50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761585-781F-47F9-8BAC-24A8F467A1D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7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3FE96-0D47-4B83-A927-511DBB0D3B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3DF2-3590-44C3-9422-BE8FA8393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4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8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11" Type="http://schemas.openxmlformats.org/officeDocument/2006/relationships/image" Target="../media/image119.pn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1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17" Type="http://schemas.openxmlformats.org/officeDocument/2006/relationships/image" Target="../media/image33.jpeg"/><Relationship Id="rId2" Type="http://schemas.openxmlformats.org/officeDocument/2006/relationships/image" Target="../media/image19.tiff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19" Type="http://schemas.openxmlformats.org/officeDocument/2006/relationships/image" Target="../media/image34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tiff"/><Relationship Id="rId5" Type="http://schemas.openxmlformats.org/officeDocument/2006/relationships/image" Target="../media/image48.png"/><Relationship Id="rId10" Type="http://schemas.openxmlformats.org/officeDocument/2006/relationships/image" Target="../media/image53.tiff"/><Relationship Id="rId4" Type="http://schemas.openxmlformats.org/officeDocument/2006/relationships/image" Target="../media/image47.png"/><Relationship Id="rId9" Type="http://schemas.openxmlformats.org/officeDocument/2006/relationships/image" Target="../media/image5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tiff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12" Type="http://schemas.openxmlformats.org/officeDocument/2006/relationships/image" Target="../media/image67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tiff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66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S1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3255" y="325437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5643" y="111395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pic>
        <p:nvPicPr>
          <p:cNvPr id="2050" name="Picture 2" descr="C:\US HMS Postdoc Program\Meningoma project\Results for TFs LEPR in meningioma\RNAseq data for TFs\GEO_BT_TFs_averaged(1)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49" b="3934"/>
          <a:stretch/>
        </p:blipFill>
        <p:spPr bwMode="auto">
          <a:xfrm>
            <a:off x="2635511" y="1746250"/>
            <a:ext cx="1702047" cy="16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 rot="10800000">
            <a:off x="2549633" y="1062038"/>
            <a:ext cx="1389611" cy="7431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870" dirty="0"/>
              <a:t>PA</a:t>
            </a:r>
          </a:p>
          <a:p>
            <a:r>
              <a:rPr lang="en-US" sz="870" dirty="0"/>
              <a:t>EP</a:t>
            </a:r>
          </a:p>
          <a:p>
            <a:r>
              <a:rPr lang="en-US" sz="870" dirty="0"/>
              <a:t>Meningioma</a:t>
            </a:r>
          </a:p>
          <a:p>
            <a:r>
              <a:rPr lang="en-US" sz="870" dirty="0"/>
              <a:t>MB</a:t>
            </a:r>
          </a:p>
          <a:p>
            <a:r>
              <a:rPr lang="en-US" sz="870" dirty="0"/>
              <a:t>PNET</a:t>
            </a:r>
          </a:p>
          <a:p>
            <a:r>
              <a:rPr lang="en-US" sz="870" dirty="0"/>
              <a:t>PCNSL</a:t>
            </a:r>
          </a:p>
          <a:p>
            <a:r>
              <a:rPr lang="en-US" sz="870" dirty="0"/>
              <a:t>AT/RT</a:t>
            </a:r>
          </a:p>
          <a:p>
            <a:r>
              <a:rPr lang="en-US" sz="870" dirty="0"/>
              <a:t>GBM</a:t>
            </a:r>
          </a:p>
          <a:p>
            <a:r>
              <a:rPr lang="en-US" sz="870" dirty="0"/>
              <a:t>NB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2955" y="3594431"/>
            <a:ext cx="4558457" cy="2132188"/>
            <a:chOff x="642935" y="3951991"/>
            <a:chExt cx="4558457" cy="2132188"/>
          </a:xfrm>
        </p:grpSpPr>
        <p:pic>
          <p:nvPicPr>
            <p:cNvPr id="6" name="Picture 2" descr="C:\Users\Ziming Du\AppData\Local\Microsoft\Windows\Temporary Internet Files\Content.IE5\87NBKKON\Meningioma_SFT_firehose_rnaseq_TFs_plus_EP.jpe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805" r="2949" b="3231"/>
            <a:stretch/>
          </p:blipFill>
          <p:spPr bwMode="auto">
            <a:xfrm>
              <a:off x="1111419" y="4248149"/>
              <a:ext cx="4089973" cy="1771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42935" y="4231364"/>
              <a:ext cx="540041" cy="185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80" dirty="0"/>
                <a:t>SIX1</a:t>
              </a:r>
            </a:p>
            <a:p>
              <a:pPr algn="r"/>
              <a:r>
                <a:rPr lang="en-US" sz="880" dirty="0"/>
                <a:t>SIX2</a:t>
              </a:r>
            </a:p>
            <a:p>
              <a:pPr algn="r"/>
              <a:r>
                <a:rPr lang="en-US" sz="880" dirty="0"/>
                <a:t>FOXC1</a:t>
              </a:r>
            </a:p>
            <a:p>
              <a:pPr algn="r"/>
              <a:r>
                <a:rPr lang="en-US" sz="880" dirty="0"/>
                <a:t>FOXC2</a:t>
              </a:r>
            </a:p>
            <a:p>
              <a:pPr algn="r"/>
              <a:r>
                <a:rPr lang="en-US" sz="880" dirty="0"/>
                <a:t>BNC2</a:t>
              </a:r>
            </a:p>
            <a:p>
              <a:pPr algn="r"/>
              <a:r>
                <a:rPr lang="en-US" sz="880" dirty="0"/>
                <a:t>MEOX2</a:t>
              </a:r>
            </a:p>
            <a:p>
              <a:pPr algn="r"/>
              <a:r>
                <a:rPr lang="en-US" sz="880" dirty="0"/>
                <a:t>KLF5</a:t>
              </a:r>
            </a:p>
            <a:p>
              <a:pPr algn="r"/>
              <a:r>
                <a:rPr lang="en-US" sz="880" dirty="0"/>
                <a:t>GFAP</a:t>
              </a:r>
            </a:p>
            <a:p>
              <a:pPr algn="r"/>
              <a:r>
                <a:rPr lang="en-US" sz="880" dirty="0"/>
                <a:t>OLIG2</a:t>
              </a:r>
            </a:p>
            <a:p>
              <a:pPr algn="r"/>
              <a:r>
                <a:rPr lang="en-US" sz="880" dirty="0"/>
                <a:t>SOX2</a:t>
              </a:r>
            </a:p>
            <a:p>
              <a:pPr algn="r"/>
              <a:r>
                <a:rPr lang="en-US" sz="880" dirty="0"/>
                <a:t>INI1</a:t>
              </a:r>
            </a:p>
            <a:p>
              <a:pPr algn="r"/>
              <a:r>
                <a:rPr lang="en-US" sz="880" dirty="0"/>
                <a:t>STAT6</a:t>
              </a:r>
            </a:p>
            <a:p>
              <a:pPr algn="r"/>
              <a:r>
                <a:rPr lang="en-US" sz="880" dirty="0"/>
                <a:t>CD34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32974" y="3961185"/>
              <a:ext cx="72327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Meningioma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07722" y="3961185"/>
              <a:ext cx="33054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SFT</a:t>
              </a:r>
            </a:p>
          </p:txBody>
        </p:sp>
        <p:sp>
          <p:nvSpPr>
            <p:cNvPr id="21" name="Left Bracket 20"/>
            <p:cNvSpPr/>
            <p:nvPr/>
          </p:nvSpPr>
          <p:spPr>
            <a:xfrm rot="5400000">
              <a:off x="1493375" y="3792286"/>
              <a:ext cx="45719" cy="745567"/>
            </a:xfrm>
            <a:prstGeom prst="leftBracket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Left Bracket 21"/>
            <p:cNvSpPr/>
            <p:nvPr/>
          </p:nvSpPr>
          <p:spPr>
            <a:xfrm rot="5400000">
              <a:off x="2042596" y="4021076"/>
              <a:ext cx="45719" cy="287987"/>
            </a:xfrm>
            <a:prstGeom prst="leftBracket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Left Bracket 22"/>
            <p:cNvSpPr/>
            <p:nvPr/>
          </p:nvSpPr>
          <p:spPr>
            <a:xfrm rot="5400000">
              <a:off x="3657496" y="2728653"/>
              <a:ext cx="45719" cy="2872833"/>
            </a:xfrm>
            <a:prstGeom prst="leftBracket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86534" y="3951991"/>
              <a:ext cx="2888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/>
                <a:t>EP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242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00" y="609600"/>
            <a:ext cx="2059076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185" y="609600"/>
            <a:ext cx="2097615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53" y="2712720"/>
            <a:ext cx="2053570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208" y="2712720"/>
            <a:ext cx="2053571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16" y="4745593"/>
            <a:ext cx="1876708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49358" y="609600"/>
            <a:ext cx="31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4508" y="474559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513" y="4745593"/>
            <a:ext cx="1916959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516" y="6781800"/>
            <a:ext cx="1876708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629" y="6781800"/>
            <a:ext cx="1876708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0"/>
            <a:ext cx="126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Figure </a:t>
            </a:r>
            <a:r>
              <a:rPr lang="en-US" dirty="0" smtClean="0">
                <a:solidFill>
                  <a:prstClr val="black"/>
                </a:solidFill>
              </a:rPr>
              <a:t>S10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47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446" y="2609850"/>
            <a:ext cx="207911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89" y="4448175"/>
            <a:ext cx="208421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081" y="817602"/>
            <a:ext cx="209443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Figure </a:t>
            </a:r>
            <a:r>
              <a:rPr lang="en-US" dirty="0" smtClean="0">
                <a:solidFill>
                  <a:prstClr val="black"/>
                </a:solidFill>
              </a:rPr>
              <a:t>S11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6223" y="817602"/>
            <a:ext cx="31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1420" y="439900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051" y="817602"/>
            <a:ext cx="221192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29" y="4448175"/>
            <a:ext cx="229877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22" y="6315075"/>
            <a:ext cx="220682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72" y="2609850"/>
            <a:ext cx="214552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280" y="6324600"/>
            <a:ext cx="208932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650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4" y="1574673"/>
            <a:ext cx="4951095" cy="36147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52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Figure </a:t>
            </a:r>
            <a:r>
              <a:rPr lang="en-US" dirty="0" smtClean="0">
                <a:solidFill>
                  <a:prstClr val="black"/>
                </a:solidFill>
              </a:rPr>
              <a:t>S12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71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53" y="624196"/>
            <a:ext cx="2869924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Figure </a:t>
            </a:r>
            <a:r>
              <a:rPr lang="en-US" dirty="0" smtClean="0">
                <a:solidFill>
                  <a:prstClr val="black"/>
                </a:solidFill>
              </a:rPr>
              <a:t>S13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72" y="545068"/>
            <a:ext cx="31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27660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7153" y="4446862"/>
            <a:ext cx="637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MG14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0497" y="6123262"/>
            <a:ext cx="637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MG15</a:t>
            </a:r>
          </a:p>
        </p:txBody>
      </p:sp>
      <p:pic>
        <p:nvPicPr>
          <p:cNvPr id="1026" name="Picture 2" descr="C:\US HMS Postdoc Program\Meningoma project\Results for TFs LEPR in meningioma\TFs IF\20150630 MG TF\MG15.SIX1.2.62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95" y="536275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 HMS Postdoc Program\Meningoma project\Results for TFs LEPR in meningioma\TFs IF\20150630 MG TF\MG15.FOXC1.1.62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422" y="536275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 HMS Postdoc Program\Meningoma project\Results for TFs LEPR in meningioma\TFs IF\20150630 MG TF\MG15.FOXC2.2.629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46" y="536275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 HMS Postdoc Program\Meningoma project\Results for TFs LEPR in meningioma\TFs IF\20150630 MG TF\MG14.SIX1.3.629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95" y="345626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 HMS Postdoc Program\Meningoma project\Results for TFs LEPR in meningioma\TFs IF\20150630 MG TF\MG14.FOXC2.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298" y="345626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 HMS Postdoc Program\Meningoma project\Results for TFs LEPR in meningioma\TFs IF\20150630 MG TF\MG14.FOXC1.4.629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422" y="345626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40685" y="5019827"/>
            <a:ext cx="461048" cy="266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SIX1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8152" y="6924827"/>
            <a:ext cx="461048" cy="266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SIX1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14600" y="4978773"/>
            <a:ext cx="653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FOXC1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14600" y="6883773"/>
            <a:ext cx="653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FOXC1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19600" y="5019827"/>
            <a:ext cx="607712" cy="266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FOXC2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19600" y="6924827"/>
            <a:ext cx="607712" cy="266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FOXC2</a:t>
            </a: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83" y="665720"/>
            <a:ext cx="3049863" cy="267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946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Figure </a:t>
            </a:r>
            <a:r>
              <a:rPr lang="en-US" dirty="0" smtClean="0">
                <a:solidFill>
                  <a:prstClr val="black"/>
                </a:solidFill>
              </a:rPr>
              <a:t>S14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40" y="1762125"/>
            <a:ext cx="4140529" cy="411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5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935" y="0"/>
            <a:ext cx="1357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Figure </a:t>
            </a:r>
            <a:r>
              <a:rPr lang="en-US" dirty="0" smtClean="0">
                <a:solidFill>
                  <a:prstClr val="black"/>
                </a:solidFill>
              </a:rPr>
              <a:t>S15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12302" y="462638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77" y="1319890"/>
            <a:ext cx="194863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487" y="132941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617" y="1329415"/>
            <a:ext cx="194863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341" y="1329891"/>
            <a:ext cx="194863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3" y="3056141"/>
            <a:ext cx="194342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953" y="3073524"/>
            <a:ext cx="193821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252" y="3077541"/>
            <a:ext cx="194863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99" y="4983480"/>
            <a:ext cx="1992010" cy="18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28" y="4950193"/>
            <a:ext cx="1986670" cy="18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98" y="4950193"/>
            <a:ext cx="1905911" cy="179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636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US HMS Postdoc Program\Meningoma project\Results for TFs LEPR in meningioma\TFs IF\MG5 FOXC2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20" y="7085861"/>
            <a:ext cx="1819656" cy="12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 HMS Postdoc Program\Meningoma project\Results for TFs LEPR in meningioma\TFs IF\MG5 FOXC1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820" y="7085861"/>
            <a:ext cx="1819656" cy="12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 HMS Postdoc Program\Meningoma project\Results for TFs LEPR in meningioma\TFs IF\MG5 SIX1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9" y="7085861"/>
            <a:ext cx="1819656" cy="12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 HMS Postdoc Program\Meningoma project\Results for TFs LEPR in meningioma\TFs IF\MG2 FOXC2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20" y="5792850"/>
            <a:ext cx="1819656" cy="12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 HMS Postdoc Program\Meningoma project\Results for TFs LEPR in meningioma\TFs IF\MG2 FOXC1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44" y="5792850"/>
            <a:ext cx="1819656" cy="12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 HMS Postdoc Program\Meningoma project\Results for TFs LEPR in meningioma\TFs IF\MG2 SIX1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9" y="5792850"/>
            <a:ext cx="1819656" cy="12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 HMS Postdoc Program\Meningoma project\Results for TFs LEPR in meningioma\TFs IF\MG1 FOXC1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20" y="4491297"/>
            <a:ext cx="1819656" cy="12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 HMS Postdoc Program\Meningoma project\Results for TFs LEPR in meningioma\TFs IF\MG1 FOXC1.jp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44" y="4491297"/>
            <a:ext cx="1819656" cy="12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 HMS Postdoc Program\Meningoma project\Results for TFs LEPR in meningioma\TFs IF\MG1 SIX1.jp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95" y="4491297"/>
            <a:ext cx="1819656" cy="12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9178" y="837"/>
            <a:ext cx="131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Figure </a:t>
            </a:r>
            <a:r>
              <a:rPr lang="en-US" dirty="0" smtClean="0">
                <a:solidFill>
                  <a:prstClr val="black"/>
                </a:solidFill>
              </a:rPr>
              <a:t>S16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5432" y="4474029"/>
            <a:ext cx="31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174" y="4948144"/>
            <a:ext cx="637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MG1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281003" y="6797143"/>
            <a:ext cx="607712" cy="266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FOXC2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438110" y="6797143"/>
            <a:ext cx="607712" cy="266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FOXC1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174" y="6146898"/>
            <a:ext cx="637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MG2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3400" y="8115277"/>
            <a:ext cx="461048" cy="266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SIX1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67200" y="8115277"/>
            <a:ext cx="607712" cy="266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FOXC2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38110" y="8115277"/>
            <a:ext cx="607712" cy="266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FOXC1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7401576"/>
            <a:ext cx="637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MG5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H="1">
            <a:off x="5791199" y="6906704"/>
            <a:ext cx="245175" cy="0"/>
          </a:xfrm>
          <a:prstGeom prst="line">
            <a:avLst/>
          </a:prstGeom>
          <a:noFill/>
          <a:ln w="2222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0" name="Straight Connector 69"/>
          <p:cNvCxnSpPr/>
          <p:nvPr/>
        </p:nvCxnSpPr>
        <p:spPr>
          <a:xfrm flipH="1">
            <a:off x="3917055" y="6906704"/>
            <a:ext cx="245175" cy="0"/>
          </a:xfrm>
          <a:prstGeom prst="line">
            <a:avLst/>
          </a:prstGeom>
          <a:noFill/>
          <a:ln w="2222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1" name="Straight Connector 70"/>
          <p:cNvCxnSpPr/>
          <p:nvPr/>
        </p:nvCxnSpPr>
        <p:spPr>
          <a:xfrm flipH="1">
            <a:off x="2053075" y="6906704"/>
            <a:ext cx="245175" cy="0"/>
          </a:xfrm>
          <a:prstGeom prst="line">
            <a:avLst/>
          </a:prstGeom>
          <a:noFill/>
          <a:ln w="2222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2" name="Straight Connector 71"/>
          <p:cNvCxnSpPr/>
          <p:nvPr/>
        </p:nvCxnSpPr>
        <p:spPr>
          <a:xfrm flipH="1">
            <a:off x="5791200" y="5623153"/>
            <a:ext cx="245175" cy="0"/>
          </a:xfrm>
          <a:prstGeom prst="line">
            <a:avLst/>
          </a:prstGeom>
          <a:noFill/>
          <a:ln w="2222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3" name="Straight Connector 72"/>
          <p:cNvCxnSpPr/>
          <p:nvPr/>
        </p:nvCxnSpPr>
        <p:spPr>
          <a:xfrm flipH="1">
            <a:off x="3904135" y="5623153"/>
            <a:ext cx="245175" cy="0"/>
          </a:xfrm>
          <a:prstGeom prst="line">
            <a:avLst/>
          </a:prstGeom>
          <a:noFill/>
          <a:ln w="2222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4" name="Straight Connector 73"/>
          <p:cNvCxnSpPr/>
          <p:nvPr/>
        </p:nvCxnSpPr>
        <p:spPr>
          <a:xfrm flipH="1">
            <a:off x="2053076" y="5623153"/>
            <a:ext cx="245175" cy="0"/>
          </a:xfrm>
          <a:prstGeom prst="line">
            <a:avLst/>
          </a:prstGeom>
          <a:noFill/>
          <a:ln w="2222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7" name="Straight Connector 76"/>
          <p:cNvCxnSpPr/>
          <p:nvPr/>
        </p:nvCxnSpPr>
        <p:spPr>
          <a:xfrm flipH="1">
            <a:off x="5756494" y="8185857"/>
            <a:ext cx="245175" cy="0"/>
          </a:xfrm>
          <a:prstGeom prst="line">
            <a:avLst/>
          </a:prstGeom>
          <a:noFill/>
          <a:ln w="2222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8" name="Straight Connector 77"/>
          <p:cNvCxnSpPr/>
          <p:nvPr/>
        </p:nvCxnSpPr>
        <p:spPr>
          <a:xfrm flipH="1">
            <a:off x="3917055" y="8185857"/>
            <a:ext cx="245175" cy="0"/>
          </a:xfrm>
          <a:prstGeom prst="line">
            <a:avLst/>
          </a:prstGeom>
          <a:noFill/>
          <a:ln w="2222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9" name="Straight Connector 78"/>
          <p:cNvCxnSpPr/>
          <p:nvPr/>
        </p:nvCxnSpPr>
        <p:spPr>
          <a:xfrm flipH="1">
            <a:off x="2056471" y="8190607"/>
            <a:ext cx="245175" cy="0"/>
          </a:xfrm>
          <a:prstGeom prst="line">
            <a:avLst/>
          </a:prstGeom>
          <a:noFill/>
          <a:ln w="2222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" name="TextBox 3"/>
          <p:cNvSpPr txBox="1"/>
          <p:nvPr/>
        </p:nvSpPr>
        <p:spPr>
          <a:xfrm>
            <a:off x="1949164" y="5572636"/>
            <a:ext cx="489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</a:rPr>
              <a:t>10</a:t>
            </a:r>
            <a:r>
              <a:rPr lang="el-GR" sz="1000" b="1" dirty="0">
                <a:solidFill>
                  <a:prstClr val="white"/>
                </a:solidFill>
              </a:rPr>
              <a:t>μ</a:t>
            </a:r>
            <a:r>
              <a:rPr lang="en-US" sz="10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63396" y="5489791"/>
            <a:ext cx="461048" cy="266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SIX1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440080" y="5489790"/>
            <a:ext cx="607712" cy="266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FOXC1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328120" y="5489789"/>
            <a:ext cx="607712" cy="266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FOXC2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05752" y="6771334"/>
            <a:ext cx="461048" cy="266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SIX1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2172" y="666998"/>
            <a:ext cx="31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47" y="666998"/>
            <a:ext cx="37528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540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9178" y="837"/>
            <a:ext cx="131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Figure </a:t>
            </a:r>
            <a:r>
              <a:rPr lang="en-US" dirty="0" smtClean="0">
                <a:solidFill>
                  <a:prstClr val="black"/>
                </a:solidFill>
              </a:rPr>
              <a:t>S17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19694" y="1328809"/>
            <a:ext cx="5304079" cy="1927084"/>
            <a:chOff x="1020437" y="2624209"/>
            <a:chExt cx="5304079" cy="1927084"/>
          </a:xfrm>
        </p:grpSpPr>
        <p:grpSp>
          <p:nvGrpSpPr>
            <p:cNvPr id="4" name="Group 3"/>
            <p:cNvGrpSpPr/>
            <p:nvPr/>
          </p:nvGrpSpPr>
          <p:grpSpPr>
            <a:xfrm>
              <a:off x="1128730" y="2624209"/>
              <a:ext cx="5195786" cy="1835036"/>
              <a:chOff x="1127484" y="2568715"/>
              <a:chExt cx="5195786" cy="1835036"/>
            </a:xfrm>
          </p:grpSpPr>
          <p:pic>
            <p:nvPicPr>
              <p:cNvPr id="1026" name="Picture 2" descr="D:\Project for TFs in Meningoma\Results for TFs LEPR in meningioma\Microarray and RNAseq data for TFs\MIcroaaray data and heatmap\Microarray TF LEPR PTGDR EYA.jpe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654" r="1023"/>
              <a:stretch/>
            </p:blipFill>
            <p:spPr bwMode="auto">
              <a:xfrm>
                <a:off x="1444121" y="2815679"/>
                <a:ext cx="4847449" cy="15880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C:\Users\Ziming Du\Desktop\MGTF.HeatMap.Receptors.1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4442"/>
              <a:stretch/>
            </p:blipFill>
            <p:spPr bwMode="auto">
              <a:xfrm>
                <a:off x="1127484" y="2568715"/>
                <a:ext cx="5195786" cy="2469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1020437" y="2843133"/>
              <a:ext cx="54917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b="1" dirty="0"/>
                <a:t>SIX1</a:t>
              </a:r>
            </a:p>
            <a:p>
              <a:r>
                <a:rPr lang="en-US" sz="750" b="1" dirty="0"/>
                <a:t>SIX2</a:t>
              </a:r>
            </a:p>
            <a:p>
              <a:r>
                <a:rPr lang="en-US" sz="750" b="1" dirty="0"/>
                <a:t>FOXC1</a:t>
              </a:r>
            </a:p>
            <a:p>
              <a:r>
                <a:rPr lang="en-US" sz="750" b="1" dirty="0"/>
                <a:t>FOXC2</a:t>
              </a:r>
            </a:p>
            <a:p>
              <a:r>
                <a:rPr lang="en-US" sz="750" b="1" dirty="0"/>
                <a:t>BNC2</a:t>
              </a:r>
            </a:p>
            <a:p>
              <a:r>
                <a:rPr lang="en-US" sz="750" b="1" dirty="0"/>
                <a:t>MEOX2</a:t>
              </a:r>
            </a:p>
            <a:p>
              <a:r>
                <a:rPr lang="en-US" sz="750" b="1" dirty="0"/>
                <a:t>KLF5</a:t>
              </a:r>
            </a:p>
            <a:p>
              <a:r>
                <a:rPr lang="en-US" sz="750" b="1" dirty="0"/>
                <a:t>LEPR</a:t>
              </a:r>
            </a:p>
            <a:p>
              <a:r>
                <a:rPr lang="en-US" sz="750" b="1" dirty="0"/>
                <a:t>PTGDR</a:t>
              </a:r>
            </a:p>
            <a:p>
              <a:r>
                <a:rPr lang="en-US" sz="750" b="1" dirty="0"/>
                <a:t>EYA1</a:t>
              </a:r>
            </a:p>
            <a:p>
              <a:r>
                <a:rPr lang="en-US" sz="750" b="1" dirty="0"/>
                <a:t>EYA2</a:t>
              </a:r>
            </a:p>
            <a:p>
              <a:r>
                <a:rPr lang="en-US" sz="750" b="1" dirty="0"/>
                <a:t>EYA3</a:t>
              </a:r>
            </a:p>
            <a:p>
              <a:r>
                <a:rPr lang="en-US" sz="750" b="1" dirty="0"/>
                <a:t>EYA4</a:t>
              </a:r>
            </a:p>
            <a:p>
              <a:r>
                <a:rPr lang="en-US" sz="750" b="1" dirty="0"/>
                <a:t>MUC1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9441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6858000" cy="471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-22778" y="0"/>
            <a:ext cx="1516807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prstClr val="black"/>
                </a:solidFill>
              </a:rPr>
              <a:t>Figure </a:t>
            </a:r>
            <a:r>
              <a:rPr lang="en-US" sz="2000" dirty="0" smtClean="0">
                <a:solidFill>
                  <a:prstClr val="black"/>
                </a:solidFill>
              </a:rPr>
              <a:t>S18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300894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41921" y="8382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27833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-22778" y="0"/>
            <a:ext cx="1516807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prstClr val="black"/>
                </a:solidFill>
              </a:rPr>
              <a:t>Figure </a:t>
            </a:r>
            <a:r>
              <a:rPr lang="en-US" sz="2000" dirty="0" smtClean="0">
                <a:solidFill>
                  <a:prstClr val="black"/>
                </a:solidFill>
              </a:rPr>
              <a:t>S19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026" name="Picture 2" descr="D:\Manuscript for TFs in Meningoma\Manuscript for meningioma TFs\20171110 Neuro oncology revision\Apoptosis and Senescence SIX1\Figure S1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9" y="854939"/>
            <a:ext cx="6133358" cy="721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98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29"/>
          <p:cNvSpPr txBox="1">
            <a:spLocks noChangeArrowheads="1"/>
          </p:cNvSpPr>
          <p:nvPr/>
        </p:nvSpPr>
        <p:spPr bwMode="auto">
          <a:xfrm flipH="1">
            <a:off x="809784" y="858537"/>
            <a:ext cx="560387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H&amp;E</a:t>
            </a:r>
          </a:p>
        </p:txBody>
      </p:sp>
      <p:sp>
        <p:nvSpPr>
          <p:cNvPr id="2051" name="TextBox 32"/>
          <p:cNvSpPr txBox="1">
            <a:spLocks noChangeArrowheads="1"/>
          </p:cNvSpPr>
          <p:nvPr/>
        </p:nvSpPr>
        <p:spPr bwMode="auto">
          <a:xfrm flipH="1">
            <a:off x="5546090" y="858537"/>
            <a:ext cx="8064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MEOX2</a:t>
            </a:r>
          </a:p>
        </p:txBody>
      </p:sp>
      <p:sp>
        <p:nvSpPr>
          <p:cNvPr id="2053" name="TextBox 31"/>
          <p:cNvSpPr txBox="1">
            <a:spLocks noChangeArrowheads="1"/>
          </p:cNvSpPr>
          <p:nvPr/>
        </p:nvSpPr>
        <p:spPr bwMode="auto">
          <a:xfrm flipH="1">
            <a:off x="3952081" y="858537"/>
            <a:ext cx="776287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FOXC1</a:t>
            </a:r>
          </a:p>
        </p:txBody>
      </p:sp>
      <p:sp>
        <p:nvSpPr>
          <p:cNvPr id="2070" name="TextBox 29"/>
          <p:cNvSpPr txBox="1">
            <a:spLocks noChangeArrowheads="1"/>
          </p:cNvSpPr>
          <p:nvPr/>
        </p:nvSpPr>
        <p:spPr bwMode="auto">
          <a:xfrm rot="16200000" flipH="1">
            <a:off x="-417512" y="1621033"/>
            <a:ext cx="1158875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err="1">
                <a:solidFill>
                  <a:srgbClr val="000000"/>
                </a:solidFill>
              </a:rPr>
              <a:t>Angiomatous</a:t>
            </a:r>
            <a:endParaRPr lang="en-US" altLang="en-US" sz="1200" b="1" dirty="0">
              <a:solidFill>
                <a:srgbClr val="000000"/>
              </a:solidFill>
            </a:endParaRPr>
          </a:p>
        </p:txBody>
      </p:sp>
      <p:sp>
        <p:nvSpPr>
          <p:cNvPr id="2071" name="TextBox 29"/>
          <p:cNvSpPr txBox="1">
            <a:spLocks noChangeArrowheads="1"/>
          </p:cNvSpPr>
          <p:nvPr/>
        </p:nvSpPr>
        <p:spPr bwMode="auto">
          <a:xfrm rot="16200000" flipH="1">
            <a:off x="-269875" y="2894415"/>
            <a:ext cx="8636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err="1">
                <a:solidFill>
                  <a:srgbClr val="000000"/>
                </a:solidFill>
              </a:rPr>
              <a:t>Chordoid</a:t>
            </a:r>
            <a:endParaRPr lang="en-US" altLang="en-US" sz="1200" b="1" dirty="0">
              <a:solidFill>
                <a:srgbClr val="000000"/>
              </a:solidFill>
            </a:endParaRPr>
          </a:p>
        </p:txBody>
      </p:sp>
      <p:sp>
        <p:nvSpPr>
          <p:cNvPr id="2072" name="TextBox 29"/>
          <p:cNvSpPr txBox="1">
            <a:spLocks noChangeArrowheads="1"/>
          </p:cNvSpPr>
          <p:nvPr/>
        </p:nvSpPr>
        <p:spPr bwMode="auto">
          <a:xfrm rot="16200000" flipH="1">
            <a:off x="-302418" y="4168587"/>
            <a:ext cx="928687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</a:rPr>
              <a:t>Clear Cell </a:t>
            </a:r>
          </a:p>
        </p:txBody>
      </p:sp>
      <p:sp>
        <p:nvSpPr>
          <p:cNvPr id="2073" name="TextBox 29"/>
          <p:cNvSpPr txBox="1">
            <a:spLocks noChangeArrowheads="1"/>
          </p:cNvSpPr>
          <p:nvPr/>
        </p:nvSpPr>
        <p:spPr bwMode="auto">
          <a:xfrm rot="16200000" flipH="1">
            <a:off x="-247650" y="5437590"/>
            <a:ext cx="81915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</a:rPr>
              <a:t>Papillary</a:t>
            </a:r>
          </a:p>
        </p:txBody>
      </p:sp>
      <p:sp>
        <p:nvSpPr>
          <p:cNvPr id="2074" name="TextBox 30"/>
          <p:cNvSpPr txBox="1">
            <a:spLocks noChangeArrowheads="1"/>
          </p:cNvSpPr>
          <p:nvPr/>
        </p:nvSpPr>
        <p:spPr bwMode="auto">
          <a:xfrm flipH="1">
            <a:off x="2443956" y="858537"/>
            <a:ext cx="56991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rgbClr val="000000"/>
                </a:solidFill>
              </a:rPr>
              <a:t>SIX1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3782" y="0"/>
            <a:ext cx="1351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Figure S2</a:t>
            </a:r>
          </a:p>
        </p:txBody>
      </p:sp>
      <p:pic>
        <p:nvPicPr>
          <p:cNvPr id="1026" name="Picture 2" descr="C:\US HMS Postdoc Program\Meningoma project\Results for TFs LEPR in meningioma\Meningioma Images\Angiomatous S10-12107\HE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" y="1148254"/>
            <a:ext cx="1554480" cy="1220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 HMS Postdoc Program\Meningoma project\Results for TFs LEPR in meningioma\Meningioma Images\Angiomatous S10-12107\Six1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72" y="1148254"/>
            <a:ext cx="1554480" cy="1220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 HMS Postdoc Program\Meningoma project\Results for TFs LEPR in meningioma\Meningioma Images\Angiomatous S10-12107\Foxc1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84" y="1148254"/>
            <a:ext cx="1554480" cy="1220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 HMS Postdoc Program\Meningoma project\Results for TFs LEPR in meningioma\Meningioma Images\Angiomatous S10-12107\Meox2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1148254"/>
            <a:ext cx="1554480" cy="1220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 HMS Postdoc Program\Meningoma project\Results for TFs LEPR in meningioma\Meningioma Images\Chordoid meningioma BS06-20052 A3\HE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" y="2421636"/>
            <a:ext cx="1554480" cy="1220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 HMS Postdoc Program\Meningoma project\Results for TFs LEPR in meningioma\Meningioma Images\Chordoid meningioma BS06-20052 A3\six1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72" y="2421636"/>
            <a:ext cx="1554480" cy="1220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 HMS Postdoc Program\Meningoma project\Results for TFs LEPR in meningioma\Meningioma Images\Chordoid meningioma BS06-20052 A3\foxc1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84" y="2421636"/>
            <a:ext cx="1554480" cy="1220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 HMS Postdoc Program\Meningoma project\Results for TFs LEPR in meningioma\Meningioma Images\Chordoid meningioma BS06-20052 A3\meox2 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421636"/>
            <a:ext cx="1554480" cy="1220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 HMS Postdoc Program\Meningoma project\Results for TFs LEPR in meningioma\Meningioma Images\Clear cell BS06-2076\HE 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" y="3695808"/>
            <a:ext cx="1554480" cy="1220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 HMS Postdoc Program\Meningoma project\Results for TFs LEPR in meningioma\Meningioma Images\Clear cell BS06-2076\Six1 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72" y="3695808"/>
            <a:ext cx="1554480" cy="1220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 HMS Postdoc Program\Meningoma project\Results for TFs LEPR in meningioma\Meningioma Images\Clear cell BS06-2076\foxc1 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84" y="3695808"/>
            <a:ext cx="1554480" cy="1220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 HMS Postdoc Program\Meningoma project\Results for TFs LEPR in meningioma\Meningioma Images\Clear cell BS06-2076\meox2 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3695808"/>
            <a:ext cx="1554480" cy="1220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 HMS Postdoc Program\Meningoma project\Results for TFs LEPR in meningioma\Meningioma Images\Papillary Meningioma BS05-51248\HE 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" y="4964811"/>
            <a:ext cx="1554480" cy="1220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 HMS Postdoc Program\Meningoma project\Results for TFs LEPR in meningioma\Meningioma Images\Papillary Meningioma BS05-51248\six1 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72" y="4964811"/>
            <a:ext cx="1554480" cy="1220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 HMS Postdoc Program\Meningoma project\Results for TFs LEPR in meningioma\Meningioma Images\Papillary Meningioma BS05-51248\foxc1 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84" y="4964811"/>
            <a:ext cx="1554480" cy="1220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 HMS Postdoc Program\Meningoma project\Results for TFs LEPR in meningioma\Meningioma Images\Papillary Meningioma BS05-51248\meox2 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4964811"/>
            <a:ext cx="1554480" cy="122019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995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8" y="3584342"/>
            <a:ext cx="2964794" cy="223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987" y="1386166"/>
            <a:ext cx="2907690" cy="218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6" y="1447838"/>
            <a:ext cx="2749776" cy="206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600" y="126317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96070" y="130710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351314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2778" y="0"/>
            <a:ext cx="1516807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prstClr val="black"/>
                </a:solidFill>
              </a:rPr>
              <a:t>Figure </a:t>
            </a:r>
            <a:r>
              <a:rPr lang="en-US" sz="2000" dirty="0" smtClean="0">
                <a:solidFill>
                  <a:prstClr val="black"/>
                </a:solidFill>
              </a:rPr>
              <a:t>S20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9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0" y="0"/>
            <a:ext cx="1142295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US" sz="16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3457" y="435268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09305" y="1873971"/>
            <a:ext cx="5439390" cy="4349625"/>
            <a:chOff x="499184" y="1746375"/>
            <a:chExt cx="5439390" cy="4349625"/>
          </a:xfrm>
        </p:grpSpPr>
        <p:pic>
          <p:nvPicPr>
            <p:cNvPr id="35" name="Picture 34" descr="Meox2.tif"/>
            <p:cNvPicPr>
              <a:picLocks noChangeAspect="1"/>
            </p:cNvPicPr>
            <p:nvPr/>
          </p:nvPicPr>
          <p:blipFill>
            <a:blip r:embed="rId2" cstate="print">
              <a:lum bright="39000" contrast="60000"/>
            </a:blip>
            <a:srcRect t="9296" r="27907"/>
            <a:stretch>
              <a:fillRect/>
            </a:stretch>
          </p:blipFill>
          <p:spPr>
            <a:xfrm rot="5400000" flipH="1">
              <a:off x="756497" y="4566506"/>
              <a:ext cx="1290977" cy="1757887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  <a:scene3d>
              <a:camera prst="orthographicFront">
                <a:rot lat="0" lon="21299999" rev="0"/>
              </a:camera>
              <a:lightRig rig="threePt" dir="t"/>
            </a:scene3d>
          </p:spPr>
        </p:pic>
        <p:sp>
          <p:nvSpPr>
            <p:cNvPr id="36" name="TextBox 20"/>
            <p:cNvSpPr txBox="1">
              <a:spLocks noChangeArrowheads="1"/>
            </p:cNvSpPr>
            <p:nvPr/>
          </p:nvSpPr>
          <p:spPr bwMode="auto">
            <a:xfrm>
              <a:off x="1133322" y="1746375"/>
              <a:ext cx="53732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IHC</a:t>
              </a:r>
            </a:p>
          </p:txBody>
        </p:sp>
        <p:sp>
          <p:nvSpPr>
            <p:cNvPr id="37" name="TextBox 20"/>
            <p:cNvSpPr txBox="1">
              <a:spLocks noChangeArrowheads="1"/>
            </p:cNvSpPr>
            <p:nvPr/>
          </p:nvSpPr>
          <p:spPr bwMode="auto">
            <a:xfrm>
              <a:off x="3062777" y="1746375"/>
              <a:ext cx="36740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IF</a:t>
              </a:r>
            </a:p>
          </p:txBody>
        </p:sp>
        <p:pic>
          <p:nvPicPr>
            <p:cNvPr id="38" name="Picture 12" descr="FoxC1 b.tif"/>
            <p:cNvPicPr>
              <a:picLocks noChangeAspect="1"/>
            </p:cNvPicPr>
            <p:nvPr/>
          </p:nvPicPr>
          <p:blipFill>
            <a:blip r:embed="rId3">
              <a:lum bright="3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8" t="9145" r="4736" b="19991"/>
            <a:stretch>
              <a:fillRect/>
            </a:stretch>
          </p:blipFill>
          <p:spPr bwMode="auto">
            <a:xfrm>
              <a:off x="533595" y="3447280"/>
              <a:ext cx="1736781" cy="127564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9" name="Straight Arrow Connector 22"/>
            <p:cNvCxnSpPr>
              <a:cxnSpLocks noChangeShapeType="1"/>
            </p:cNvCxnSpPr>
            <p:nvPr/>
          </p:nvCxnSpPr>
          <p:spPr bwMode="auto">
            <a:xfrm rot="5400000">
              <a:off x="1039005" y="3685395"/>
              <a:ext cx="171068" cy="267879"/>
            </a:xfrm>
            <a:prstGeom prst="straightConnector1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Arrow Connector 23"/>
            <p:cNvCxnSpPr>
              <a:cxnSpLocks noChangeShapeType="1"/>
            </p:cNvCxnSpPr>
            <p:nvPr/>
          </p:nvCxnSpPr>
          <p:spPr bwMode="auto">
            <a:xfrm rot="5400000">
              <a:off x="1801006" y="5056994"/>
              <a:ext cx="171068" cy="267880"/>
            </a:xfrm>
            <a:prstGeom prst="straightConnector1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1" name="Picture 10" descr="08-148 Six1.tif"/>
            <p:cNvPicPr>
              <a:picLocks noChangeAspect="1"/>
            </p:cNvPicPr>
            <p:nvPr/>
          </p:nvPicPr>
          <p:blipFill>
            <a:blip r:embed="rId4">
              <a:lum bright="3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" t="10020" r="10136" b="17651"/>
            <a:stretch>
              <a:fillRect/>
            </a:stretch>
          </p:blipFill>
          <p:spPr bwMode="auto">
            <a:xfrm>
              <a:off x="533595" y="2090065"/>
              <a:ext cx="1736781" cy="127564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2" name="Straight Arrow Connector 41"/>
            <p:cNvCxnSpPr>
              <a:cxnSpLocks noChangeShapeType="1"/>
            </p:cNvCxnSpPr>
            <p:nvPr/>
          </p:nvCxnSpPr>
          <p:spPr bwMode="auto">
            <a:xfrm rot="5400000">
              <a:off x="1928285" y="2520877"/>
              <a:ext cx="171068" cy="267879"/>
            </a:xfrm>
            <a:prstGeom prst="straightConnector1">
              <a:avLst/>
            </a:prstGeom>
            <a:noFill/>
            <a:ln w="22225" algn="ctr">
              <a:solidFill>
                <a:srgbClr val="007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3" name="Picture 24" descr="C2-Composite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7"/>
            <a:stretch>
              <a:fillRect/>
            </a:stretch>
          </p:blipFill>
          <p:spPr bwMode="auto">
            <a:xfrm>
              <a:off x="4207116" y="2099695"/>
              <a:ext cx="1722588" cy="128131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5" descr="C1-Composite1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77"/>
            <a:stretch>
              <a:fillRect/>
            </a:stretch>
          </p:blipFill>
          <p:spPr bwMode="auto">
            <a:xfrm>
              <a:off x="2378091" y="2087800"/>
              <a:ext cx="1736781" cy="128131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8" descr="C2-Composite1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96"/>
            <a:stretch>
              <a:fillRect/>
            </a:stretch>
          </p:blipFill>
          <p:spPr bwMode="auto">
            <a:xfrm>
              <a:off x="4198246" y="3442748"/>
              <a:ext cx="1740328" cy="128470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9" descr="C1-Composite1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20"/>
            <a:stretch>
              <a:fillRect/>
            </a:stretch>
          </p:blipFill>
          <p:spPr bwMode="auto">
            <a:xfrm>
              <a:off x="2366560" y="3445014"/>
              <a:ext cx="1759843" cy="128244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5" descr="C2-Composite1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279"/>
            <a:stretch>
              <a:fillRect/>
            </a:stretch>
          </p:blipFill>
          <p:spPr bwMode="auto">
            <a:xfrm>
              <a:off x="4198246" y="4786368"/>
              <a:ext cx="1740328" cy="130170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36" descr="C1-Composite1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96"/>
            <a:stretch>
              <a:fillRect/>
            </a:stretch>
          </p:blipFill>
          <p:spPr bwMode="auto">
            <a:xfrm>
              <a:off x="2375430" y="4796564"/>
              <a:ext cx="1742103" cy="129943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20"/>
            <p:cNvSpPr txBox="1">
              <a:spLocks noChangeArrowheads="1"/>
            </p:cNvSpPr>
            <p:nvPr/>
          </p:nvSpPr>
          <p:spPr bwMode="auto">
            <a:xfrm>
              <a:off x="4737229" y="1746375"/>
              <a:ext cx="66236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DAPI</a:t>
              </a:r>
            </a:p>
          </p:txBody>
        </p:sp>
        <p:sp>
          <p:nvSpPr>
            <p:cNvPr id="50" name="TextBox 30"/>
            <p:cNvSpPr txBox="1">
              <a:spLocks noChangeArrowheads="1"/>
            </p:cNvSpPr>
            <p:nvPr/>
          </p:nvSpPr>
          <p:spPr bwMode="auto">
            <a:xfrm>
              <a:off x="2291455" y="2019352"/>
              <a:ext cx="6286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SIX1</a:t>
              </a:r>
            </a:p>
          </p:txBody>
        </p:sp>
        <p:sp>
          <p:nvSpPr>
            <p:cNvPr id="51" name="TextBox 32"/>
            <p:cNvSpPr txBox="1">
              <a:spLocks noChangeArrowheads="1"/>
            </p:cNvSpPr>
            <p:nvPr/>
          </p:nvSpPr>
          <p:spPr bwMode="auto">
            <a:xfrm>
              <a:off x="2291455" y="4730947"/>
              <a:ext cx="90281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MEOX2</a:t>
              </a:r>
            </a:p>
          </p:txBody>
        </p:sp>
        <p:sp>
          <p:nvSpPr>
            <p:cNvPr id="52" name="TextBox 51"/>
            <p:cNvSpPr txBox="1">
              <a:spLocks noChangeArrowheads="1"/>
            </p:cNvSpPr>
            <p:nvPr/>
          </p:nvSpPr>
          <p:spPr bwMode="auto">
            <a:xfrm>
              <a:off x="2291455" y="3372600"/>
              <a:ext cx="86754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FOXC1</a:t>
              </a:r>
            </a:p>
          </p:txBody>
        </p:sp>
        <p:sp>
          <p:nvSpPr>
            <p:cNvPr id="54" name="TextBox 30"/>
            <p:cNvSpPr txBox="1">
              <a:spLocks noChangeArrowheads="1"/>
            </p:cNvSpPr>
            <p:nvPr/>
          </p:nvSpPr>
          <p:spPr bwMode="auto">
            <a:xfrm>
              <a:off x="499184" y="2019352"/>
              <a:ext cx="6286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SIX1</a:t>
              </a:r>
            </a:p>
          </p:txBody>
        </p:sp>
        <p:sp>
          <p:nvSpPr>
            <p:cNvPr id="55" name="TextBox 54"/>
            <p:cNvSpPr txBox="1">
              <a:spLocks noChangeArrowheads="1"/>
            </p:cNvSpPr>
            <p:nvPr/>
          </p:nvSpPr>
          <p:spPr bwMode="auto">
            <a:xfrm>
              <a:off x="499184" y="3372600"/>
              <a:ext cx="86754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FOXC1</a:t>
              </a:r>
            </a:p>
          </p:txBody>
        </p:sp>
        <p:sp>
          <p:nvSpPr>
            <p:cNvPr id="56" name="TextBox 32"/>
            <p:cNvSpPr txBox="1">
              <a:spLocks noChangeArrowheads="1"/>
            </p:cNvSpPr>
            <p:nvPr/>
          </p:nvSpPr>
          <p:spPr bwMode="auto">
            <a:xfrm>
              <a:off x="499184" y="4730947"/>
              <a:ext cx="90281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MEOX2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3457" y="1962282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1623586" y="6352829"/>
            <a:ext cx="3610829" cy="2613968"/>
            <a:chOff x="592074" y="4392296"/>
            <a:chExt cx="4238463" cy="3167380"/>
          </a:xfrm>
        </p:grpSpPr>
        <p:pic>
          <p:nvPicPr>
            <p:cNvPr id="59" name="Picture 19" descr="foxc1 cont.tif"/>
            <p:cNvPicPr>
              <a:picLocks noChangeAspect="1"/>
            </p:cNvPicPr>
            <p:nvPr/>
          </p:nvPicPr>
          <p:blipFill>
            <a:blip r:embed="rId11" cstate="print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74" y="6019801"/>
              <a:ext cx="2057400" cy="153987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1" descr="HE b.tif"/>
            <p:cNvPicPr>
              <a:picLocks noChangeAspect="1"/>
            </p:cNvPicPr>
            <p:nvPr/>
          </p:nvPicPr>
          <p:blipFill>
            <a:blip r:embed="rId12" cstate="print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074" y="4415971"/>
              <a:ext cx="2057400" cy="153828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2" descr="meox2 cont.tif"/>
            <p:cNvPicPr>
              <a:picLocks noChangeAspect="1"/>
            </p:cNvPicPr>
            <p:nvPr/>
          </p:nvPicPr>
          <p:blipFill>
            <a:blip r:embed="rId13" cstate="print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267" y="6019800"/>
              <a:ext cx="2057400" cy="1539875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3" descr="six1 cont.tif"/>
            <p:cNvPicPr>
              <a:picLocks noChangeAspect="1"/>
            </p:cNvPicPr>
            <p:nvPr/>
          </p:nvPicPr>
          <p:blipFill>
            <a:blip r:embed="rId14" cstate="print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4415970"/>
              <a:ext cx="2057400" cy="153828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/>
            <p:cNvSpPr txBox="1"/>
            <p:nvPr/>
          </p:nvSpPr>
          <p:spPr>
            <a:xfrm>
              <a:off x="1991605" y="4420369"/>
              <a:ext cx="662713" cy="372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H&amp;E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151027" y="4392296"/>
              <a:ext cx="674003" cy="372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SIX1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739953" y="6014546"/>
              <a:ext cx="918616" cy="372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FOXC1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76171" y="5997713"/>
              <a:ext cx="954366" cy="372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MEOX2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7847" y="626264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3000" contras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8191" y="508063"/>
            <a:ext cx="1735200" cy="1270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232" y="507858"/>
            <a:ext cx="1735200" cy="1270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5783" y="507858"/>
            <a:ext cx="1735200" cy="1270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2" name="TextBox 30"/>
          <p:cNvSpPr txBox="1">
            <a:spLocks noChangeArrowheads="1"/>
          </p:cNvSpPr>
          <p:nvPr/>
        </p:nvSpPr>
        <p:spPr bwMode="auto">
          <a:xfrm>
            <a:off x="710813" y="449987"/>
            <a:ext cx="6062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Six1</a:t>
            </a:r>
            <a:endParaRPr kumimoji="0" lang="en-US" alt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30"/>
          <p:cNvSpPr txBox="1">
            <a:spLocks noChangeArrowheads="1"/>
          </p:cNvSpPr>
          <p:nvPr/>
        </p:nvSpPr>
        <p:spPr bwMode="auto">
          <a:xfrm>
            <a:off x="2479193" y="449987"/>
            <a:ext cx="7761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i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Fox</a:t>
            </a:r>
            <a:r>
              <a:rPr lang="en-US" altLang="en-US" sz="1600" b="1" i="1" kern="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sz="16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alt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30"/>
          <p:cNvSpPr txBox="1">
            <a:spLocks noChangeArrowheads="1"/>
          </p:cNvSpPr>
          <p:nvPr/>
        </p:nvSpPr>
        <p:spPr bwMode="auto">
          <a:xfrm>
            <a:off x="4345051" y="449987"/>
            <a:ext cx="8226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i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Meox</a:t>
            </a:r>
            <a:r>
              <a:rPr lang="en-US" altLang="en-US" sz="1600" b="1" i="1" kern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altLang="en-US" sz="16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Straight Arrow Connector 74"/>
          <p:cNvCxnSpPr>
            <a:cxnSpLocks noChangeShapeType="1"/>
          </p:cNvCxnSpPr>
          <p:nvPr/>
        </p:nvCxnSpPr>
        <p:spPr bwMode="auto">
          <a:xfrm rot="16200000">
            <a:off x="1967512" y="1121199"/>
            <a:ext cx="171068" cy="267879"/>
          </a:xfrm>
          <a:prstGeom prst="straightConnector1">
            <a:avLst/>
          </a:prstGeom>
          <a:noFill/>
          <a:ln w="22225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" name="Straight Arrow Connector 75"/>
          <p:cNvCxnSpPr>
            <a:cxnSpLocks noChangeShapeType="1"/>
          </p:cNvCxnSpPr>
          <p:nvPr/>
        </p:nvCxnSpPr>
        <p:spPr bwMode="auto">
          <a:xfrm rot="16200000">
            <a:off x="3800722" y="821647"/>
            <a:ext cx="171068" cy="267879"/>
          </a:xfrm>
          <a:prstGeom prst="straightConnector1">
            <a:avLst/>
          </a:prstGeom>
          <a:noFill/>
          <a:ln w="22225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Arrow Connector 76"/>
          <p:cNvCxnSpPr>
            <a:cxnSpLocks noChangeShapeType="1"/>
          </p:cNvCxnSpPr>
          <p:nvPr/>
        </p:nvCxnSpPr>
        <p:spPr bwMode="auto">
          <a:xfrm rot="20400000">
            <a:off x="5346356" y="789351"/>
            <a:ext cx="171068" cy="267879"/>
          </a:xfrm>
          <a:prstGeom prst="straightConnector1">
            <a:avLst/>
          </a:prstGeom>
          <a:noFill/>
          <a:ln w="22225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4545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0" r="28866" b="70859"/>
          <a:stretch/>
        </p:blipFill>
        <p:spPr bwMode="auto">
          <a:xfrm>
            <a:off x="2296760" y="5169420"/>
            <a:ext cx="2123995" cy="145479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875" y="5827742"/>
            <a:ext cx="510953" cy="74884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2245960" y="5108460"/>
            <a:ext cx="674657" cy="293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prstClr val="black"/>
                </a:solidFill>
              </a:rPr>
              <a:t>FOXD1</a:t>
            </a:r>
            <a:endParaRPr lang="en-US" i="1" dirty="0">
              <a:solidFill>
                <a:prstClr val="black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1659" r="30844" b="66979"/>
          <a:stretch/>
        </p:blipFill>
        <p:spPr bwMode="auto">
          <a:xfrm>
            <a:off x="2297268" y="6758292"/>
            <a:ext cx="2124115" cy="142177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1660" r="1570" b="839"/>
          <a:stretch/>
        </p:blipFill>
        <p:spPr bwMode="auto">
          <a:xfrm>
            <a:off x="3918300" y="7478952"/>
            <a:ext cx="468203" cy="66301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feld 17"/>
          <p:cNvSpPr txBox="1"/>
          <p:nvPr/>
        </p:nvSpPr>
        <p:spPr>
          <a:xfrm>
            <a:off x="2236308" y="6687172"/>
            <a:ext cx="519632" cy="287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prstClr val="black"/>
                </a:solidFill>
              </a:rPr>
              <a:t>KLF5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3" t="1009" r="18061" b="68972"/>
          <a:stretch/>
        </p:blipFill>
        <p:spPr bwMode="auto">
          <a:xfrm>
            <a:off x="2286000" y="681166"/>
            <a:ext cx="2116333" cy="136988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32" y="1364983"/>
            <a:ext cx="511338" cy="64507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feld 25"/>
          <p:cNvSpPr txBox="1"/>
          <p:nvPr/>
        </p:nvSpPr>
        <p:spPr>
          <a:xfrm>
            <a:off x="2205073" y="628004"/>
            <a:ext cx="480830" cy="2485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prstClr val="black"/>
                </a:solidFill>
              </a:rPr>
              <a:t>SIX2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0"/>
            <a:ext cx="1292845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Figure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33574" b="69345"/>
          <a:stretch/>
        </p:blipFill>
        <p:spPr bwMode="auto">
          <a:xfrm>
            <a:off x="2297351" y="3605581"/>
            <a:ext cx="2122249" cy="145479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06" y="4223985"/>
            <a:ext cx="543841" cy="80781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Textfeld 8"/>
          <p:cNvSpPr txBox="1"/>
          <p:nvPr/>
        </p:nvSpPr>
        <p:spPr>
          <a:xfrm>
            <a:off x="2246551" y="3544621"/>
            <a:ext cx="560065" cy="293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prstClr val="black"/>
                </a:solidFill>
              </a:rPr>
              <a:t>BNC2</a:t>
            </a:r>
            <a:endParaRPr lang="en-US" i="1" dirty="0">
              <a:solidFill>
                <a:prstClr val="black"/>
              </a:solidFill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1997" r="22487" b="70321"/>
          <a:stretch/>
        </p:blipFill>
        <p:spPr bwMode="auto">
          <a:xfrm>
            <a:off x="2297351" y="2155825"/>
            <a:ext cx="2132357" cy="136460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76" y="2743068"/>
            <a:ext cx="541301" cy="74054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Textfeld 11"/>
          <p:cNvSpPr txBox="1"/>
          <p:nvPr/>
        </p:nvSpPr>
        <p:spPr>
          <a:xfrm>
            <a:off x="2236391" y="2090409"/>
            <a:ext cx="649091" cy="293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prstClr val="black"/>
                </a:solidFill>
              </a:rPr>
              <a:t>FOXC2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99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679" y="3237142"/>
            <a:ext cx="1828800" cy="185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59" y="3273949"/>
            <a:ext cx="1828800" cy="184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521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</a:t>
            </a:r>
            <a:r>
              <a:rPr lang="en-US" dirty="0" smtClean="0"/>
              <a:t>S5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8858" y="101034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2866" y="313714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23" y="5119722"/>
            <a:ext cx="1828800" cy="160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59" y="5135795"/>
            <a:ext cx="1828800" cy="157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917" y="5119722"/>
            <a:ext cx="1828800" cy="157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917" y="1279427"/>
            <a:ext cx="1828800" cy="184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22" y="3237142"/>
            <a:ext cx="1828800" cy="185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62866" y="496323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1026" name="Picture 2" descr="D:\Manuscript for TFs in Meningoma\tSNE\EMA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6883023"/>
            <a:ext cx="1828800" cy="14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anuscript for TFs in Meningoma\tSNE\KLF5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6883023"/>
            <a:ext cx="1828800" cy="14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Manuscript for TFs in Meningoma\tSNE\MEOX2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679" y="6883023"/>
            <a:ext cx="1828800" cy="14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 rot="16200000">
            <a:off x="1262545" y="2527738"/>
            <a:ext cx="338554" cy="9153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1000" b="1" dirty="0"/>
              <a:t>Grade </a:t>
            </a:r>
            <a:r>
              <a:rPr lang="en-US" sz="1000" b="1" dirty="0" smtClean="0"/>
              <a:t>I</a:t>
            </a:r>
            <a:endParaRPr lang="en-US" sz="1000" b="1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3186782" y="2508193"/>
            <a:ext cx="338554" cy="9153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1000" b="1" dirty="0"/>
              <a:t>Grade </a:t>
            </a:r>
            <a:r>
              <a:rPr lang="en-US" sz="1000" b="1" dirty="0" smtClean="0"/>
              <a:t>III</a:t>
            </a:r>
            <a:endParaRPr lang="en-US" sz="1000" b="1" dirty="0"/>
          </a:p>
        </p:txBody>
      </p:sp>
      <p:pic>
        <p:nvPicPr>
          <p:cNvPr id="37" name="Picture 5" descr="C:\US HMS Postdoc Program\Meningoma project\Results for TFs LEPR in meningioma\TFs IHC scoring\TFs images\EMA IHC\1 5 4 285 Meinigothelial Meningoima 60 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23" y="1379676"/>
            <a:ext cx="1828800" cy="143552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C:\US HMS Postdoc Program\Meningoma project\Results for TFs LEPR in meningioma\TFs IHC scoring\TFs images\EMA IHC\3 13 3 285 Anaplastic 60 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59" y="1370818"/>
            <a:ext cx="1828800" cy="14355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89816" y="6698357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038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17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Figure </a:t>
            </a:r>
            <a:r>
              <a:rPr lang="en-US" dirty="0" smtClean="0">
                <a:solidFill>
                  <a:prstClr val="black"/>
                </a:solidFill>
              </a:rPr>
              <a:t>S6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4837" y="810037"/>
            <a:ext cx="360651" cy="4431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67918" y="2491698"/>
            <a:ext cx="351551" cy="4431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053" y="1032646"/>
            <a:ext cx="1381045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 rot="16200000">
            <a:off x="1216193" y="337785"/>
            <a:ext cx="338554" cy="10982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</a:rPr>
              <a:t>Grade </a:t>
            </a:r>
            <a:r>
              <a:rPr lang="en-US" sz="1000" b="1" dirty="0" smtClean="0">
                <a:solidFill>
                  <a:prstClr val="black"/>
                </a:solidFill>
              </a:rPr>
              <a:t>I</a:t>
            </a:r>
            <a:endParaRPr lang="en-US" sz="1000" b="1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3153803" y="313205"/>
            <a:ext cx="338554" cy="10982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</a:rPr>
              <a:t>Grade </a:t>
            </a:r>
            <a:r>
              <a:rPr lang="en-US" sz="1000" b="1" dirty="0" smtClean="0">
                <a:solidFill>
                  <a:prstClr val="black"/>
                </a:solidFill>
              </a:rPr>
              <a:t>III</a:t>
            </a:r>
            <a:endParaRPr lang="en-US" sz="1000" b="1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053" y="2491698"/>
            <a:ext cx="1463040" cy="156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86631" y="3893152"/>
            <a:ext cx="349733" cy="4431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15" y="4114708"/>
            <a:ext cx="1368316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 HMS Postdoc Program\Meningoma project\Results for TFs LEPR in meningioma\TFs IHC scoring\TFs images\SIX1 IHC RNAscope\RNA 1 13 5 285 Transitional 60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37" y="1056173"/>
            <a:ext cx="1645920" cy="129197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 HMS Postdoc Program\Meningoma project\Results for TFs LEPR in meningioma\TFs IHC scoring\TFs images\SIX1 IHC RNAscope\RNA 3 13 3 285 60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821" y="1056173"/>
            <a:ext cx="1645920" cy="129197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 HMS Postdoc Program\Meningoma project\Results for TFs LEPR in meningioma\TFs IHC scoring\TFs images\FOXC2 IHC RNAscope\RNAscope 1 13 4 285 Transitional 60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37" y="2580979"/>
            <a:ext cx="1645920" cy="129197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 HMS Postdoc Program\Meningoma project\Results for TFs LEPR in meningioma\TFs IHC scoring\TFs images\FOXC2 IHC RNAscope\RNAscope 3 13 4 285 Anaplastic 60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120" y="2580978"/>
            <a:ext cx="1645920" cy="129197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 HMS Postdoc Program\Meningoma project\Results for TFs LEPR in meningioma\TFs IHC scoring\TFs images\FOXD1 RNAscope\1 13 4 285 6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37" y="4148101"/>
            <a:ext cx="1645920" cy="129197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 HMS Postdoc Program\Meningoma project\Results for TFs LEPR in meningioma\TFs IHC scoring\TFs images\FOXD1 RNAscope\3 13 3 285 6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715" y="4148101"/>
            <a:ext cx="1645920" cy="129197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D:\Manuscript for TFs in Meningoma\tSNE\FOXC2 RNASCOPE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24" y="5827005"/>
            <a:ext cx="1828800" cy="14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Manuscript for TFs in Meningoma\tSNE\SIX1 RNASCOPE.t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70" y="5823312"/>
            <a:ext cx="1828800" cy="14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D:\Manuscript for TFs in Meningoma\tSNE\FOXD1.t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053" y="5823313"/>
            <a:ext cx="1828800" cy="14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86631" y="5548215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36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18" y="325967"/>
            <a:ext cx="41684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00" y="3962687"/>
            <a:ext cx="41888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52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Figure </a:t>
            </a:r>
            <a:r>
              <a:rPr lang="en-US" dirty="0" smtClean="0">
                <a:solidFill>
                  <a:prstClr val="black"/>
                </a:solidFill>
              </a:rPr>
              <a:t>S7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4954" y="4013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8962" y="403436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4133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64459"/>
            <a:ext cx="3584311" cy="361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1252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Figure </a:t>
            </a:r>
            <a:r>
              <a:rPr lang="en-US" dirty="0" smtClean="0">
                <a:solidFill>
                  <a:prstClr val="black"/>
                </a:solidFill>
              </a:rPr>
              <a:t>S8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70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" y="5710833"/>
            <a:ext cx="2194560" cy="191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5862" y="837"/>
            <a:ext cx="1453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Figure </a:t>
            </a:r>
            <a:r>
              <a:rPr lang="en-US" dirty="0" smtClean="0">
                <a:solidFill>
                  <a:prstClr val="black"/>
                </a:solidFill>
              </a:rPr>
              <a:t>S9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716" y="5763816"/>
            <a:ext cx="2194560" cy="181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28" y="5710833"/>
            <a:ext cx="2194560" cy="192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0969" y="39528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862" y="566388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21958" y="567848"/>
            <a:ext cx="5196950" cy="5105400"/>
            <a:chOff x="1325262" y="1143000"/>
            <a:chExt cx="5196950" cy="5105400"/>
          </a:xfrm>
        </p:grpSpPr>
        <p:grpSp>
          <p:nvGrpSpPr>
            <p:cNvPr id="11" name="Group 10"/>
            <p:cNvGrpSpPr/>
            <p:nvPr/>
          </p:nvGrpSpPr>
          <p:grpSpPr>
            <a:xfrm>
              <a:off x="1371600" y="2052234"/>
              <a:ext cx="5029200" cy="2667000"/>
              <a:chOff x="1371600" y="2052234"/>
              <a:chExt cx="5029200" cy="2667000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371600" y="2055881"/>
                <a:ext cx="12192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/>
                  <a:t>Variant 1</a:t>
                </a:r>
              </a:p>
              <a:p>
                <a:r>
                  <a:rPr lang="en-US" sz="1050" dirty="0"/>
                  <a:t>(NM_002303)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371600" y="2467642"/>
                <a:ext cx="12192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/>
                  <a:t>Variant 2</a:t>
                </a:r>
              </a:p>
              <a:p>
                <a:r>
                  <a:rPr lang="en-US" sz="1050" dirty="0"/>
                  <a:t>(NM_001003680)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371600" y="2962987"/>
                <a:ext cx="12192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/>
                  <a:t>Variant 3</a:t>
                </a:r>
              </a:p>
              <a:p>
                <a:r>
                  <a:rPr lang="en-US" sz="1050" dirty="0"/>
                  <a:t>(NM_001003679)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371600" y="3420187"/>
                <a:ext cx="12192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/>
                  <a:t>Variant 4</a:t>
                </a:r>
              </a:p>
              <a:p>
                <a:r>
                  <a:rPr lang="en-US" sz="1050" dirty="0"/>
                  <a:t>(NM_001198687)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371600" y="3877387"/>
                <a:ext cx="12192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/>
                  <a:t>Variant 5</a:t>
                </a:r>
              </a:p>
              <a:p>
                <a:r>
                  <a:rPr lang="en-US" sz="1050" dirty="0"/>
                  <a:t>(NM_001198688)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371600" y="4300089"/>
                <a:ext cx="12192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/>
                  <a:t>Variant 6</a:t>
                </a:r>
              </a:p>
              <a:p>
                <a:r>
                  <a:rPr lang="en-US" sz="1050" dirty="0"/>
                  <a:t>(NM_001198689)</a:t>
                </a:r>
              </a:p>
            </p:txBody>
          </p:sp>
          <p:cxnSp>
            <p:nvCxnSpPr>
              <p:cNvPr id="34" name="Straight Connector 33"/>
              <p:cNvCxnSpPr>
                <a:endCxn id="53" idx="3"/>
              </p:cNvCxnSpPr>
              <p:nvPr/>
            </p:nvCxnSpPr>
            <p:spPr>
              <a:xfrm>
                <a:off x="2895600" y="2246381"/>
                <a:ext cx="3505200" cy="0"/>
              </a:xfrm>
              <a:prstGeom prst="line">
                <a:avLst/>
              </a:prstGeom>
              <a:ln w="444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/>
              <p:cNvSpPr/>
              <p:nvPr/>
            </p:nvSpPr>
            <p:spPr>
              <a:xfrm>
                <a:off x="2902808" y="2052234"/>
                <a:ext cx="76200" cy="381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048000" y="2052234"/>
                <a:ext cx="76200" cy="381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390900" y="2055881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543300" y="2055881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695700" y="2055881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848100" y="2052234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000500" y="2052234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152900" y="2052234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305300" y="2055881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457700" y="2055881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610100" y="2052234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762500" y="2052234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4914900" y="2055881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067300" y="2052234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243384" y="2055881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405051" y="2052234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607908" y="2052234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791200" y="2052234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210300" y="2055881"/>
                <a:ext cx="190500" cy="381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4" name="Straight Connector 53"/>
              <p:cNvCxnSpPr>
                <a:stCxn id="55" idx="1"/>
                <a:endCxn id="58" idx="3"/>
              </p:cNvCxnSpPr>
              <p:nvPr/>
            </p:nvCxnSpPr>
            <p:spPr>
              <a:xfrm>
                <a:off x="2902808" y="2692640"/>
                <a:ext cx="3155092" cy="3647"/>
              </a:xfrm>
              <a:prstGeom prst="line">
                <a:avLst/>
              </a:prstGeom>
              <a:ln w="444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/>
              <p:cNvSpPr/>
              <p:nvPr/>
            </p:nvSpPr>
            <p:spPr>
              <a:xfrm>
                <a:off x="2902808" y="2502140"/>
                <a:ext cx="76200" cy="381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048000" y="2502140"/>
                <a:ext cx="76200" cy="381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3390900" y="2502140"/>
                <a:ext cx="2476500" cy="384647"/>
                <a:chOff x="571500" y="1468867"/>
                <a:chExt cx="2476500" cy="384647"/>
              </a:xfrm>
            </p:grpSpPr>
            <p:sp>
              <p:nvSpPr>
                <p:cNvPr id="146" name="Rectangle 145"/>
                <p:cNvSpPr/>
                <p:nvPr/>
              </p:nvSpPr>
              <p:spPr>
                <a:xfrm>
                  <a:off x="5715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7239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" name="Rectangle 147"/>
                <p:cNvSpPr/>
                <p:nvPr/>
              </p:nvSpPr>
              <p:spPr>
                <a:xfrm>
                  <a:off x="8763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10287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11811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13335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14859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16383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17907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19431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20955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22479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" name="Rectangle 157"/>
                <p:cNvSpPr/>
                <p:nvPr/>
              </p:nvSpPr>
              <p:spPr>
                <a:xfrm>
                  <a:off x="2423984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2585651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2788508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29718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8" name="Rectangle 57"/>
              <p:cNvSpPr/>
              <p:nvPr/>
            </p:nvSpPr>
            <p:spPr>
              <a:xfrm>
                <a:off x="5943600" y="2505787"/>
                <a:ext cx="114300" cy="381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9" name="Straight Connector 58"/>
              <p:cNvCxnSpPr>
                <a:stCxn id="60" idx="1"/>
                <a:endCxn id="63" idx="3"/>
              </p:cNvCxnSpPr>
              <p:nvPr/>
            </p:nvCxnSpPr>
            <p:spPr>
              <a:xfrm>
                <a:off x="2902808" y="3149840"/>
                <a:ext cx="3269392" cy="3647"/>
              </a:xfrm>
              <a:prstGeom prst="line">
                <a:avLst/>
              </a:prstGeom>
              <a:ln w="444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/>
              <p:cNvSpPr/>
              <p:nvPr/>
            </p:nvSpPr>
            <p:spPr>
              <a:xfrm>
                <a:off x="2902808" y="2959340"/>
                <a:ext cx="76200" cy="381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048000" y="2959340"/>
                <a:ext cx="76200" cy="381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3390900" y="2959340"/>
                <a:ext cx="2476500" cy="384647"/>
                <a:chOff x="571500" y="1468867"/>
                <a:chExt cx="2476500" cy="384647"/>
              </a:xfrm>
            </p:grpSpPr>
            <p:sp>
              <p:nvSpPr>
                <p:cNvPr id="130" name="Rectangle 129"/>
                <p:cNvSpPr/>
                <p:nvPr/>
              </p:nvSpPr>
              <p:spPr>
                <a:xfrm>
                  <a:off x="5715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>
                  <a:off x="7239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8763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10287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11811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13335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14859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" name="Rectangle 136"/>
                <p:cNvSpPr/>
                <p:nvPr/>
              </p:nvSpPr>
              <p:spPr>
                <a:xfrm>
                  <a:off x="16383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17907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19431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20955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" name="Rectangle 140"/>
                <p:cNvSpPr/>
                <p:nvPr/>
              </p:nvSpPr>
              <p:spPr>
                <a:xfrm>
                  <a:off x="22479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2423984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" name="Rectangle 142"/>
                <p:cNvSpPr/>
                <p:nvPr/>
              </p:nvSpPr>
              <p:spPr>
                <a:xfrm>
                  <a:off x="2585651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2788508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29718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63" name="Rectangle 62"/>
              <p:cNvSpPr/>
              <p:nvPr/>
            </p:nvSpPr>
            <p:spPr>
              <a:xfrm>
                <a:off x="6057900" y="2962987"/>
                <a:ext cx="114300" cy="381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4" name="Straight Connector 63"/>
              <p:cNvCxnSpPr>
                <a:stCxn id="65" idx="1"/>
                <a:endCxn id="67" idx="3"/>
              </p:cNvCxnSpPr>
              <p:nvPr/>
            </p:nvCxnSpPr>
            <p:spPr>
              <a:xfrm>
                <a:off x="3124200" y="3602152"/>
                <a:ext cx="2933700" cy="8535"/>
              </a:xfrm>
              <a:prstGeom prst="line">
                <a:avLst/>
              </a:prstGeom>
              <a:ln w="444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3124200" y="3411652"/>
                <a:ext cx="76200" cy="381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3390900" y="3416540"/>
                <a:ext cx="2476500" cy="384647"/>
                <a:chOff x="571500" y="1468867"/>
                <a:chExt cx="2476500" cy="384647"/>
              </a:xfrm>
            </p:grpSpPr>
            <p:sp>
              <p:nvSpPr>
                <p:cNvPr id="114" name="Rectangle 113"/>
                <p:cNvSpPr/>
                <p:nvPr/>
              </p:nvSpPr>
              <p:spPr>
                <a:xfrm>
                  <a:off x="5715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7239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8763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10287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11811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13335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14859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16383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17907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19431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20955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22479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2423984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2585651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>
                  <a:off x="2788508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" name="Rectangle 128"/>
                <p:cNvSpPr/>
                <p:nvPr/>
              </p:nvSpPr>
              <p:spPr>
                <a:xfrm>
                  <a:off x="29718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67" name="Rectangle 66"/>
              <p:cNvSpPr/>
              <p:nvPr/>
            </p:nvSpPr>
            <p:spPr>
              <a:xfrm>
                <a:off x="5943600" y="3420187"/>
                <a:ext cx="114300" cy="381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8" name="Straight Connector 67"/>
              <p:cNvCxnSpPr>
                <a:stCxn id="69" idx="1"/>
                <a:endCxn id="71" idx="3"/>
              </p:cNvCxnSpPr>
              <p:nvPr/>
            </p:nvCxnSpPr>
            <p:spPr>
              <a:xfrm>
                <a:off x="3124200" y="4525087"/>
                <a:ext cx="3048000" cy="3647"/>
              </a:xfrm>
              <a:prstGeom prst="line">
                <a:avLst/>
              </a:prstGeom>
              <a:ln w="444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Rectangle 68"/>
              <p:cNvSpPr/>
              <p:nvPr/>
            </p:nvSpPr>
            <p:spPr>
              <a:xfrm>
                <a:off x="3124200" y="4334587"/>
                <a:ext cx="76200" cy="381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3390900" y="4334587"/>
                <a:ext cx="2476500" cy="384647"/>
                <a:chOff x="571500" y="1468867"/>
                <a:chExt cx="2476500" cy="384647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5715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7239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8763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10287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11811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13335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14859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16383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17907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19431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20955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479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2423984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2585651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788508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29718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1" name="Rectangle 70"/>
              <p:cNvSpPr/>
              <p:nvPr/>
            </p:nvSpPr>
            <p:spPr>
              <a:xfrm>
                <a:off x="6057900" y="4338234"/>
                <a:ext cx="114300" cy="381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2" name="Straight Connector 71"/>
              <p:cNvCxnSpPr>
                <a:stCxn id="73" idx="1"/>
                <a:endCxn id="75" idx="3"/>
              </p:cNvCxnSpPr>
              <p:nvPr/>
            </p:nvCxnSpPr>
            <p:spPr>
              <a:xfrm>
                <a:off x="3124200" y="4067887"/>
                <a:ext cx="2895600" cy="3647"/>
              </a:xfrm>
              <a:prstGeom prst="line">
                <a:avLst/>
              </a:prstGeom>
              <a:ln w="444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Rectangle 72"/>
              <p:cNvSpPr/>
              <p:nvPr/>
            </p:nvSpPr>
            <p:spPr>
              <a:xfrm>
                <a:off x="3124200" y="3877387"/>
                <a:ext cx="76200" cy="381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3390900" y="3877387"/>
                <a:ext cx="2476500" cy="384647"/>
                <a:chOff x="571500" y="1468867"/>
                <a:chExt cx="2476500" cy="384647"/>
              </a:xfrm>
            </p:grpSpPr>
            <p:sp>
              <p:nvSpPr>
                <p:cNvPr id="82" name="Rectangle 81"/>
                <p:cNvSpPr/>
                <p:nvPr/>
              </p:nvSpPr>
              <p:spPr>
                <a:xfrm>
                  <a:off x="5715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7239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8763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10287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11811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13335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14859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88"/>
                <p:cNvSpPr/>
                <p:nvPr/>
              </p:nvSpPr>
              <p:spPr>
                <a:xfrm>
                  <a:off x="16383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" name="Rectangle 89"/>
                <p:cNvSpPr/>
                <p:nvPr/>
              </p:nvSpPr>
              <p:spPr>
                <a:xfrm>
                  <a:off x="17907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19431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2095500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22479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2423984" y="1472514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2585651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2788508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2971800" y="1468867"/>
                  <a:ext cx="76200" cy="381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5905500" y="3881034"/>
                <a:ext cx="114300" cy="381000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238500" y="2055881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238500" y="2502140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3238500" y="2980236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238500" y="3411652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238500" y="3881034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3238500" y="4336410"/>
                <a:ext cx="76200" cy="381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308389" y="1823634"/>
              <a:ext cx="1172862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72200" y="1595034"/>
              <a:ext cx="2286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52932" y="1719535"/>
              <a:ext cx="20192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Probe-Hs-LEPR alltv (exon10-17) </a:t>
              </a:r>
              <a:endParaRPr lang="en-US" sz="105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86134" y="1480558"/>
              <a:ext cx="17907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Probe-Hs-LEPR tv1 (exon 20) </a:t>
              </a:r>
              <a:endParaRPr lang="en-US" sz="1050" dirty="0"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3695700" y="1445217"/>
              <a:ext cx="228600" cy="45719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91200" y="1247099"/>
              <a:ext cx="609600" cy="45719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25262" y="1339468"/>
              <a:ext cx="256093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LEPR TOTAL (Hs00174497_m1) (exon6-7)</a:t>
              </a:r>
              <a:endParaRPr lang="en-US" sz="105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00400" y="1143000"/>
              <a:ext cx="25527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LEPR LONG (Hs00174492_m1) (exon19-20)</a:t>
              </a:r>
              <a:endParaRPr lang="en-US" sz="105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971800" y="5212081"/>
              <a:ext cx="228600" cy="457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flipV="1">
              <a:off x="2971800" y="5035172"/>
              <a:ext cx="228600" cy="45719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30261" y="4927684"/>
              <a:ext cx="329195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The target region for qPCR primers and  TaqMan probe</a:t>
              </a:r>
              <a:endParaRPr lang="en-US" sz="105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30262" y="5105400"/>
              <a:ext cx="317053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The target region for RNAscope probe</a:t>
              </a:r>
              <a:endParaRPr lang="en-US" sz="105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48000" y="5410200"/>
              <a:ext cx="762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48000" y="5867400"/>
              <a:ext cx="76200" cy="3810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00400" y="5461084"/>
              <a:ext cx="26289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The common exons shared by all variants</a:t>
              </a:r>
              <a:endParaRPr lang="en-US" sz="105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00400" y="5918284"/>
              <a:ext cx="26289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The different exons between all variants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0666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26153</TotalTime>
  <Words>257</Words>
  <Application>Microsoft Office PowerPoint</Application>
  <PresentationFormat>On-screen Show (4:3)</PresentationFormat>
  <Paragraphs>165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Theme</vt:lpstr>
      <vt:lpstr>2_Office Theme</vt:lpstr>
      <vt:lpstr>1_Larissa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Transcription Factor Targets in Meningioma: A Non-Oncogene Approach</dc:title>
  <dc:creator>Ziming Du</dc:creator>
  <cp:lastModifiedBy>Ziming Du</cp:lastModifiedBy>
  <cp:revision>953</cp:revision>
  <cp:lastPrinted>2017-02-09T18:06:04Z</cp:lastPrinted>
  <dcterms:created xsi:type="dcterms:W3CDTF">2006-08-16T00:00:00Z</dcterms:created>
  <dcterms:modified xsi:type="dcterms:W3CDTF">2018-02-06T23:12:17Z</dcterms:modified>
</cp:coreProperties>
</file>